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heme/themeOverride3.xml" ContentType="application/vnd.openxmlformats-officedocument.themeOverr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heme/themeOverride4.xml" ContentType="application/vnd.openxmlformats-officedocument.themeOverr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trictFirstAndLastChars="0" saveSubsetFonts="1">
  <p:sldMasterIdLst>
    <p:sldMasterId id="2147483857" r:id="rId1"/>
    <p:sldMasterId id="2147485204" r:id="rId2"/>
    <p:sldMasterId id="2147485206" r:id="rId3"/>
    <p:sldMasterId id="2147485331" r:id="rId4"/>
    <p:sldMasterId id="2147486998" r:id="rId5"/>
  </p:sldMasterIdLst>
  <p:notesMasterIdLst>
    <p:notesMasterId r:id="rId98"/>
  </p:notesMasterIdLst>
  <p:handoutMasterIdLst>
    <p:handoutMasterId r:id="rId99"/>
  </p:handoutMasterIdLst>
  <p:sldIdLst>
    <p:sldId id="748" r:id="rId6"/>
    <p:sldId id="701" r:id="rId7"/>
    <p:sldId id="713" r:id="rId8"/>
    <p:sldId id="702" r:id="rId9"/>
    <p:sldId id="703" r:id="rId10"/>
    <p:sldId id="566" r:id="rId11"/>
    <p:sldId id="569" r:id="rId12"/>
    <p:sldId id="567" r:id="rId13"/>
    <p:sldId id="568" r:id="rId14"/>
    <p:sldId id="572" r:id="rId15"/>
    <p:sldId id="593" r:id="rId16"/>
    <p:sldId id="595" r:id="rId17"/>
    <p:sldId id="598" r:id="rId18"/>
    <p:sldId id="600" r:id="rId19"/>
    <p:sldId id="599" r:id="rId20"/>
    <p:sldId id="617" r:id="rId21"/>
    <p:sldId id="751" r:id="rId22"/>
    <p:sldId id="752" r:id="rId23"/>
    <p:sldId id="847" r:id="rId24"/>
    <p:sldId id="848" r:id="rId25"/>
    <p:sldId id="849" r:id="rId26"/>
    <p:sldId id="850" r:id="rId27"/>
    <p:sldId id="851" r:id="rId28"/>
    <p:sldId id="852" r:id="rId29"/>
    <p:sldId id="853" r:id="rId30"/>
    <p:sldId id="854" r:id="rId31"/>
    <p:sldId id="716" r:id="rId32"/>
    <p:sldId id="608" r:id="rId33"/>
    <p:sldId id="609" r:id="rId34"/>
    <p:sldId id="612" r:id="rId35"/>
    <p:sldId id="616" r:id="rId36"/>
    <p:sldId id="615" r:id="rId37"/>
    <p:sldId id="765" r:id="rId38"/>
    <p:sldId id="764" r:id="rId39"/>
    <p:sldId id="620" r:id="rId40"/>
    <p:sldId id="763" r:id="rId41"/>
    <p:sldId id="721" r:id="rId42"/>
    <p:sldId id="632" r:id="rId43"/>
    <p:sldId id="712" r:id="rId44"/>
    <p:sldId id="755" r:id="rId45"/>
    <p:sldId id="833" r:id="rId46"/>
    <p:sldId id="834" r:id="rId47"/>
    <p:sldId id="835" r:id="rId48"/>
    <p:sldId id="836" r:id="rId49"/>
    <p:sldId id="837" r:id="rId50"/>
    <p:sldId id="838" r:id="rId51"/>
    <p:sldId id="839" r:id="rId52"/>
    <p:sldId id="840" r:id="rId53"/>
    <p:sldId id="841" r:id="rId54"/>
    <p:sldId id="842" r:id="rId55"/>
    <p:sldId id="843" r:id="rId56"/>
    <p:sldId id="844" r:id="rId57"/>
    <p:sldId id="845" r:id="rId58"/>
    <p:sldId id="846" r:id="rId59"/>
    <p:sldId id="720" r:id="rId60"/>
    <p:sldId id="766" r:id="rId61"/>
    <p:sldId id="605" r:id="rId62"/>
    <p:sldId id="624" r:id="rId63"/>
    <p:sldId id="622" r:id="rId64"/>
    <p:sldId id="627" r:id="rId65"/>
    <p:sldId id="628" r:id="rId66"/>
    <p:sldId id="718" r:id="rId67"/>
    <p:sldId id="830" r:id="rId68"/>
    <p:sldId id="832" r:id="rId69"/>
    <p:sldId id="719" r:id="rId70"/>
    <p:sldId id="739" r:id="rId71"/>
    <p:sldId id="742" r:id="rId72"/>
    <p:sldId id="769" r:id="rId73"/>
    <p:sldId id="868" r:id="rId74"/>
    <p:sldId id="869" r:id="rId75"/>
    <p:sldId id="870" r:id="rId76"/>
    <p:sldId id="871" r:id="rId77"/>
    <p:sldId id="872" r:id="rId78"/>
    <p:sldId id="724" r:id="rId79"/>
    <p:sldId id="689" r:id="rId80"/>
    <p:sldId id="736" r:id="rId81"/>
    <p:sldId id="694" r:id="rId82"/>
    <p:sldId id="695" r:id="rId83"/>
    <p:sldId id="855" r:id="rId84"/>
    <p:sldId id="856" r:id="rId85"/>
    <p:sldId id="857" r:id="rId86"/>
    <p:sldId id="858" r:id="rId87"/>
    <p:sldId id="859" r:id="rId88"/>
    <p:sldId id="860" r:id="rId89"/>
    <p:sldId id="861" r:id="rId90"/>
    <p:sldId id="862" r:id="rId91"/>
    <p:sldId id="863" r:id="rId92"/>
    <p:sldId id="864" r:id="rId93"/>
    <p:sldId id="865" r:id="rId94"/>
    <p:sldId id="866" r:id="rId95"/>
    <p:sldId id="867" r:id="rId96"/>
    <p:sldId id="785" r:id="rId97"/>
  </p:sldIdLst>
  <p:sldSz cx="9144000" cy="6858000" type="screen4x3"/>
  <p:notesSz cx="6797675" cy="9926638"/>
  <p:defaultTextStyle>
    <a:defPPr>
      <a:defRPr lang="ar-SA"/>
    </a:defPPr>
    <a:lvl1pPr algn="r" rtl="1" fontAlgn="base">
      <a:spcBef>
        <a:spcPct val="0"/>
      </a:spcBef>
      <a:spcAft>
        <a:spcPct val="0"/>
      </a:spcAft>
      <a:defRPr sz="1600" u="sng" kern="1200">
        <a:solidFill>
          <a:schemeClr val="tx1"/>
        </a:solidFill>
        <a:latin typeface="Arial" pitchFamily="34" charset="0"/>
        <a:ea typeface="+mn-ea"/>
        <a:cs typeface="Arial" pitchFamily="34" charset="0"/>
      </a:defRPr>
    </a:lvl1pPr>
    <a:lvl2pPr marL="457200" algn="r" rtl="1" fontAlgn="base">
      <a:spcBef>
        <a:spcPct val="0"/>
      </a:spcBef>
      <a:spcAft>
        <a:spcPct val="0"/>
      </a:spcAft>
      <a:defRPr sz="1600" u="sng" kern="1200">
        <a:solidFill>
          <a:schemeClr val="tx1"/>
        </a:solidFill>
        <a:latin typeface="Arial" pitchFamily="34" charset="0"/>
        <a:ea typeface="+mn-ea"/>
        <a:cs typeface="Arial" pitchFamily="34" charset="0"/>
      </a:defRPr>
    </a:lvl2pPr>
    <a:lvl3pPr marL="914400" algn="r" rtl="1" fontAlgn="base">
      <a:spcBef>
        <a:spcPct val="0"/>
      </a:spcBef>
      <a:spcAft>
        <a:spcPct val="0"/>
      </a:spcAft>
      <a:defRPr sz="1600" u="sng"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sz="1600" u="sng"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sz="1600" u="sng" kern="1200">
        <a:solidFill>
          <a:schemeClr val="tx1"/>
        </a:solidFill>
        <a:latin typeface="Arial" pitchFamily="34" charset="0"/>
        <a:ea typeface="+mn-ea"/>
        <a:cs typeface="Arial" pitchFamily="34" charset="0"/>
      </a:defRPr>
    </a:lvl5pPr>
    <a:lvl6pPr marL="2286000" algn="r" defTabSz="914400" rtl="1" eaLnBrk="1" latinLnBrk="0" hangingPunct="1">
      <a:defRPr sz="1600" u="sng" kern="1200">
        <a:solidFill>
          <a:schemeClr val="tx1"/>
        </a:solidFill>
        <a:latin typeface="Arial" pitchFamily="34" charset="0"/>
        <a:ea typeface="+mn-ea"/>
        <a:cs typeface="Arial" pitchFamily="34" charset="0"/>
      </a:defRPr>
    </a:lvl6pPr>
    <a:lvl7pPr marL="2743200" algn="r" defTabSz="914400" rtl="1" eaLnBrk="1" latinLnBrk="0" hangingPunct="1">
      <a:defRPr sz="1600" u="sng" kern="1200">
        <a:solidFill>
          <a:schemeClr val="tx1"/>
        </a:solidFill>
        <a:latin typeface="Arial" pitchFamily="34" charset="0"/>
        <a:ea typeface="+mn-ea"/>
        <a:cs typeface="Arial" pitchFamily="34" charset="0"/>
      </a:defRPr>
    </a:lvl7pPr>
    <a:lvl8pPr marL="3200400" algn="r" defTabSz="914400" rtl="1" eaLnBrk="1" latinLnBrk="0" hangingPunct="1">
      <a:defRPr sz="1600" u="sng" kern="1200">
        <a:solidFill>
          <a:schemeClr val="tx1"/>
        </a:solidFill>
        <a:latin typeface="Arial" pitchFamily="34" charset="0"/>
        <a:ea typeface="+mn-ea"/>
        <a:cs typeface="Arial" pitchFamily="34" charset="0"/>
      </a:defRPr>
    </a:lvl8pPr>
    <a:lvl9pPr marL="3657600" algn="r" defTabSz="914400" rtl="1" eaLnBrk="1" latinLnBrk="0" hangingPunct="1">
      <a:defRPr sz="1600" u="sng"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FF00"/>
    <a:srgbClr val="6699FF"/>
    <a:srgbClr val="00FFFF"/>
    <a:srgbClr val="FF00FF"/>
    <a:srgbClr val="FF5050"/>
    <a:srgbClr val="00FFCC"/>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78585" autoAdjust="0"/>
    <p:restoredTop sz="94707" autoAdjust="0"/>
  </p:normalViewPr>
  <p:slideViewPr>
    <p:cSldViewPr>
      <p:cViewPr varScale="1">
        <p:scale>
          <a:sx n="73" d="100"/>
          <a:sy n="73" d="100"/>
        </p:scale>
        <p:origin x="-804"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186" y="0"/>
    </p:cViewPr>
  </p:sorterViewPr>
  <p:notesViewPr>
    <p:cSldViewPr>
      <p:cViewPr varScale="1">
        <p:scale>
          <a:sx n="56" d="100"/>
          <a:sy n="56" d="100"/>
        </p:scale>
        <p:origin x="-2544" y="-102"/>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s>
</file>

<file path=ppt/_rels/viewProps.xml.rels><?xml version="1.0" encoding="UTF-8" standalone="yes"?>
<Relationships xmlns="http://schemas.openxmlformats.org/package/2006/relationships"><Relationship Id="rId1"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u="none">
                <a:latin typeface="Times New Roman" pitchFamily="18" charset="0"/>
                <a:cs typeface="Times New Roman" pitchFamily="18" charset="0"/>
              </a:defRPr>
            </a:lvl1pPr>
          </a:lstStyle>
          <a:p>
            <a:pPr>
              <a:defRPr/>
            </a:pPr>
            <a:endParaRPr lang="en-US"/>
          </a:p>
        </p:txBody>
      </p:sp>
      <p:sp>
        <p:nvSpPr>
          <p:cNvPr id="72707"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u="none">
                <a:latin typeface="Times New Roman" pitchFamily="18" charset="0"/>
                <a:cs typeface="Times New Roman" pitchFamily="18" charset="0"/>
              </a:defRPr>
            </a:lvl1pPr>
          </a:lstStyle>
          <a:p>
            <a:pPr>
              <a:defRPr/>
            </a:pPr>
            <a:fld id="{C3194994-9C55-44F6-9730-4AC5F0F62EC0}" type="datetime1">
              <a:rPr lang="ar-EG"/>
              <a:pPr>
                <a:defRPr/>
              </a:pPr>
              <a:t>04/11/1432</a:t>
            </a:fld>
            <a:endParaRPr lang="en-US"/>
          </a:p>
        </p:txBody>
      </p:sp>
      <p:sp>
        <p:nvSpPr>
          <p:cNvPr id="72708"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u="none">
                <a:latin typeface="Times New Roman" pitchFamily="18" charset="0"/>
                <a:cs typeface="Times New Roman" pitchFamily="18" charset="0"/>
              </a:defRPr>
            </a:lvl1pPr>
          </a:lstStyle>
          <a:p>
            <a:pPr>
              <a:defRPr/>
            </a:pPr>
            <a:r>
              <a:rPr lang="ar-SA"/>
              <a:t>تحديث الاستراتيجية الزراعية حتى 2030</a:t>
            </a:r>
            <a:endParaRPr lang="en-US"/>
          </a:p>
        </p:txBody>
      </p:sp>
      <p:sp>
        <p:nvSpPr>
          <p:cNvPr id="72709"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u="none">
                <a:latin typeface="Times New Roman" pitchFamily="18" charset="0"/>
                <a:cs typeface="Times New Roman" pitchFamily="18" charset="0"/>
              </a:defRPr>
            </a:lvl1pPr>
          </a:lstStyle>
          <a:p>
            <a:pPr>
              <a:defRPr/>
            </a:pPr>
            <a:fld id="{13FB5A6C-B817-48D2-B416-A04AF775A5AF}" type="slidenum">
              <a:rPr lang="ar-SA"/>
              <a:pPr>
                <a:defRPr/>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u="none">
                <a:latin typeface="Times New Roman" pitchFamily="18" charset="0"/>
                <a:cs typeface="Times New Roman" pitchFamily="18" charset="0"/>
              </a:defRPr>
            </a:lvl1pPr>
          </a:lstStyle>
          <a:p>
            <a:pPr>
              <a:defRPr/>
            </a:pPr>
            <a:endParaRPr lang="en-US"/>
          </a:p>
        </p:txBody>
      </p:sp>
      <p:sp>
        <p:nvSpPr>
          <p:cNvPr id="71683"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u="none">
                <a:latin typeface="Times New Roman" pitchFamily="18" charset="0"/>
                <a:cs typeface="Times New Roman" pitchFamily="18" charset="0"/>
              </a:defRPr>
            </a:lvl1pPr>
          </a:lstStyle>
          <a:p>
            <a:pPr>
              <a:defRPr/>
            </a:pPr>
            <a:fld id="{52ED86AC-28D7-474B-8F4D-03A43C38AC13}" type="datetime1">
              <a:rPr lang="ar-EG"/>
              <a:pPr>
                <a:defRPr/>
              </a:pPr>
              <a:t>04/11/1432</a:t>
            </a:fld>
            <a:endParaRPr lang="en-US"/>
          </a:p>
        </p:txBody>
      </p:sp>
      <p:sp>
        <p:nvSpPr>
          <p:cNvPr id="798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71685" name="Rectangle 5"/>
          <p:cNvSpPr>
            <a:spLocks noGrp="1" noChangeArrowheads="1"/>
          </p:cNvSpPr>
          <p:nvPr>
            <p:ph type="body" sz="quarter" idx="3"/>
          </p:nvPr>
        </p:nvSpPr>
        <p:spPr bwMode="auto">
          <a:xfrm>
            <a:off x="906463" y="4716463"/>
            <a:ext cx="4984750" cy="446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687"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u="none">
                <a:latin typeface="Times New Roman" pitchFamily="18" charset="0"/>
                <a:cs typeface="Times New Roman" pitchFamily="18" charset="0"/>
              </a:defRPr>
            </a:lvl1pPr>
          </a:lstStyle>
          <a:p>
            <a:pPr>
              <a:defRPr/>
            </a:pPr>
            <a:fld id="{D62532A6-A747-496D-BF42-862A762BCF59}" type="slidenum">
              <a:rPr lang="ar-SA"/>
              <a:pPr>
                <a:defRPr/>
              </a:pPr>
              <a:t>‹#›</a:t>
            </a:fld>
            <a:endParaRPr lang="en-US"/>
          </a:p>
        </p:txBody>
      </p:sp>
    </p:spTree>
  </p:cSld>
  <p:clrMap bg1="lt1" tx1="dk1" bg2="lt2" tx2="dk2" accent1="accent1" accent2="accent2" accent3="accent3" accent4="accent4" accent5="accent5" accent6="accent6" hlink="hlink" folHlink="folHlink"/>
  <p:hf hdr="0" dt="0"/>
  <p:notesStyle>
    <a:lvl1pPr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F36B61E-F342-4E43-BDD9-126EF29A993E}" type="slidenum">
              <a:rPr lang="ar-SA" smtClean="0"/>
              <a:pPr/>
              <a:t>1</a:t>
            </a:fld>
            <a:endParaRPr lang="en-US" smtClean="0"/>
          </a:p>
        </p:txBody>
      </p:sp>
      <p:sp>
        <p:nvSpPr>
          <p:cNvPr id="80899" name="Slide Image Placeholder 1"/>
          <p:cNvSpPr>
            <a:spLocks noGrp="1" noRot="1" noChangeAspect="1" noTextEdit="1"/>
          </p:cNvSpPr>
          <p:nvPr>
            <p:ph type="sldImg"/>
          </p:nvPr>
        </p:nvSpPr>
        <p:spPr>
          <a:ln/>
        </p:spPr>
      </p:sp>
      <p:sp>
        <p:nvSpPr>
          <p:cNvPr id="80900" name="Notes Placeholder 2"/>
          <p:cNvSpPr>
            <a:spLocks noGrp="1"/>
          </p:cNvSpPr>
          <p:nvPr>
            <p:ph type="body" idx="1"/>
          </p:nvPr>
        </p:nvSpPr>
        <p:spPr>
          <a:noFill/>
          <a:ln/>
        </p:spPr>
        <p:txBody>
          <a:bodyPr/>
          <a:lstStyle/>
          <a:p>
            <a:pPr eaLnBrk="1" hangingPunct="1"/>
            <a:endParaRPr lang="ar-EG" smtClean="0"/>
          </a:p>
        </p:txBody>
      </p:sp>
      <p:sp>
        <p:nvSpPr>
          <p:cNvPr id="80901"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D5906786-D6D9-4461-A6D3-38AD8C45813D}" type="slidenum">
              <a:rPr lang="ar-SA" sz="1200" u="none">
                <a:latin typeface="Times New Roman" pitchFamily="18" charset="0"/>
                <a:cs typeface="Times New Roman" pitchFamily="18" charset="0"/>
              </a:rPr>
              <a:pPr rtl="0"/>
              <a:t>1</a:t>
            </a:fld>
            <a:endParaRPr lang="en-US" sz="1200" u="none">
              <a:latin typeface="Times New Roman" pitchFamily="18" charset="0"/>
              <a:cs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9FCFB061-0871-4B31-80F2-6CCEAA46844D}" type="slidenum">
              <a:rPr lang="ar-SA" smtClean="0"/>
              <a:pPr/>
              <a:t>62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
        <p:nvSpPr>
          <p:cNvPr id="89093"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5E779F9C-480F-4DF7-996C-48CB80FCABF8}" type="slidenum">
              <a:rPr lang="ar-SA" sz="1200" u="none">
                <a:latin typeface="Times New Roman" pitchFamily="18" charset="0"/>
                <a:cs typeface="Times New Roman" pitchFamily="18" charset="0"/>
              </a:rPr>
              <a:pPr rtl="0"/>
              <a:t>62</a:t>
            </a:fld>
            <a:endParaRPr lang="en-US" sz="1200" u="none">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F02C0CF-C582-46AE-9585-DCCB64E2BBCC}" type="slidenum">
              <a:rPr lang="ar-SA" smtClean="0"/>
              <a:pPr/>
              <a:t>65</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
        <p:nvSpPr>
          <p:cNvPr id="90117"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043DE4BF-A34F-4647-B07D-C803E435CE7F}" type="slidenum">
              <a:rPr lang="ar-SA" sz="1200" u="none">
                <a:latin typeface="Times New Roman" pitchFamily="18" charset="0"/>
                <a:cs typeface="Times New Roman" pitchFamily="18" charset="0"/>
              </a:rPr>
              <a:pPr rtl="0"/>
              <a:t>65</a:t>
            </a:fld>
            <a:endParaRPr lang="en-US" sz="1200" u="none">
              <a:latin typeface="Times New Roman" pitchFamily="18" charset="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1080D15-4025-4D67-AAFF-B8EDD41AC6EA}" type="slidenum">
              <a:rPr lang="ar-SA" smtClean="0">
                <a:latin typeface="Arial" pitchFamily="34" charset="0"/>
                <a:cs typeface="Arial" pitchFamily="34" charset="0"/>
              </a:rPr>
              <a:pPr/>
              <a:t>69</a:t>
            </a:fld>
            <a:endParaRPr lang="en-GB" smtClean="0">
              <a:latin typeface="Arial" pitchFamily="34" charset="0"/>
              <a:cs typeface="Arial" pitchFamily="34" charset="0"/>
            </a:endParaRPr>
          </a:p>
        </p:txBody>
      </p:sp>
      <p:sp>
        <p:nvSpPr>
          <p:cNvPr id="37891" name="Rectangle 2"/>
          <p:cNvSpPr>
            <a:spLocks noRo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3D830FC-A91A-40FF-A566-07D8817DCF3F}" type="slidenum">
              <a:rPr lang="ar-SA" smtClean="0">
                <a:latin typeface="Arial" pitchFamily="34" charset="0"/>
                <a:cs typeface="Arial" pitchFamily="34" charset="0"/>
              </a:rPr>
              <a:pPr/>
              <a:t>70</a:t>
            </a:fld>
            <a:endParaRPr lang="en-GB" smtClean="0">
              <a:latin typeface="Arial" pitchFamily="34" charset="0"/>
              <a:cs typeface="Arial" pitchFamily="34" charset="0"/>
            </a:endParaRPr>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DDB3A645-D0D7-4746-987B-E0F0013B7234}" type="slidenum">
              <a:rPr lang="ar-SA" smtClean="0">
                <a:latin typeface="Arial" pitchFamily="34" charset="0"/>
                <a:cs typeface="Arial" pitchFamily="34" charset="0"/>
              </a:rPr>
              <a:pPr/>
              <a:t>71</a:t>
            </a:fld>
            <a:endParaRPr lang="en-GB" smtClean="0">
              <a:latin typeface="Arial" pitchFamily="34" charset="0"/>
              <a:cs typeface="Arial" pitchFamily="34" charset="0"/>
            </a:endParaRPr>
          </a:p>
        </p:txBody>
      </p:sp>
      <p:sp>
        <p:nvSpPr>
          <p:cNvPr id="39939" name="Rectangle 2"/>
          <p:cNvSpPr>
            <a:spLocks noRo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F2D2682-2F44-41AC-BFCE-BCDC980D9015}" type="slidenum">
              <a:rPr lang="ar-SA" smtClean="0">
                <a:latin typeface="Arial" pitchFamily="34" charset="0"/>
                <a:cs typeface="Arial" pitchFamily="34" charset="0"/>
              </a:rPr>
              <a:pPr/>
              <a:t>72</a:t>
            </a:fld>
            <a:endParaRPr lang="en-GB" smtClean="0">
              <a:latin typeface="Arial" pitchFamily="34" charset="0"/>
              <a:cs typeface="Arial" pitchFamily="34" charset="0"/>
            </a:endParaRPr>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5C98134-EDB1-4A1C-9E23-BFD78DEB0E37}" type="slidenum">
              <a:rPr lang="ar-SA" smtClean="0"/>
              <a:pPr/>
              <a:t>74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
        <p:nvSpPr>
          <p:cNvPr id="91141"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B417A95F-8A48-4558-9618-9A4FBB82682F}" type="slidenum">
              <a:rPr lang="ar-SA" sz="1200" u="none">
                <a:latin typeface="Times New Roman" pitchFamily="18" charset="0"/>
                <a:cs typeface="Times New Roman" pitchFamily="18" charset="0"/>
              </a:rPr>
              <a:pPr rtl="0"/>
              <a:t>74</a:t>
            </a:fld>
            <a:endParaRPr lang="en-US" sz="1200" u="none">
              <a:latin typeface="Times New Roman" pitchFamily="18"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51275" y="9429750"/>
            <a:ext cx="2946400" cy="496888"/>
          </a:xfrm>
          <a:prstGeom prst="rect">
            <a:avLst/>
          </a:prstGeom>
          <a:noFill/>
          <a:ln w="9525">
            <a:noFill/>
            <a:miter lim="800000"/>
            <a:headEnd/>
            <a:tailEnd/>
          </a:ln>
        </p:spPr>
        <p:txBody>
          <a:bodyPr anchor="b"/>
          <a:lstStyle/>
          <a:p>
            <a:pPr rtl="0"/>
            <a:fld id="{9F94D076-EC37-4B78-A364-C24BE6978377}" type="slidenum">
              <a:rPr lang="ar-SA" sz="1200" u="none">
                <a:latin typeface="Times New Roman" pitchFamily="18" charset="0"/>
                <a:cs typeface="Times New Roman" pitchFamily="18" charset="0"/>
              </a:rPr>
              <a:pPr rtl="0"/>
              <a:t>92</a:t>
            </a:fld>
            <a:endParaRPr lang="en-US" sz="1200" u="none">
              <a:latin typeface="Times New Roman" pitchFamily="18" charset="0"/>
              <a:cs typeface="Times New Roman" pitchFamily="18" charset="0"/>
            </a:endParaRPr>
          </a:p>
        </p:txBody>
      </p:sp>
      <p:sp>
        <p:nvSpPr>
          <p:cNvPr id="92163" name="Slide Image Placeholder 1"/>
          <p:cNvSpPr>
            <a:spLocks noGrp="1" noRot="1" noChangeAspect="1" noTextEdit="1"/>
          </p:cNvSpPr>
          <p:nvPr>
            <p:ph type="sldImg"/>
          </p:nvPr>
        </p:nvSpPr>
        <p:spPr>
          <a:ln/>
        </p:spPr>
      </p:sp>
      <p:sp>
        <p:nvSpPr>
          <p:cNvPr id="92164" name="Notes Placeholder 2"/>
          <p:cNvSpPr>
            <a:spLocks noGrp="1"/>
          </p:cNvSpPr>
          <p:nvPr>
            <p:ph type="body" idx="1"/>
          </p:nvPr>
        </p:nvSpPr>
        <p:spPr>
          <a:noFill/>
          <a:ln/>
        </p:spPr>
        <p:txBody>
          <a:bodyPr/>
          <a:lstStyle/>
          <a:p>
            <a:pPr eaLnBrk="1" hangingPunct="1"/>
            <a:endParaRPr lang="ar-EG" smtClean="0"/>
          </a:p>
        </p:txBody>
      </p:sp>
      <p:sp>
        <p:nvSpPr>
          <p:cNvPr id="92165"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8FF78EE3-D102-496C-8262-49625A708ACB}" type="slidenum">
              <a:rPr lang="ar-SA" sz="1200" u="none">
                <a:latin typeface="Times New Roman" pitchFamily="18" charset="0"/>
                <a:cs typeface="Times New Roman" pitchFamily="18" charset="0"/>
              </a:rPr>
              <a:pPr rtl="0"/>
              <a:t>92</a:t>
            </a:fld>
            <a:endParaRPr lang="en-US" sz="1200" u="none">
              <a:latin typeface="Times New Roman" pitchFamily="18"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5B57348-9E0E-44FE-9C33-4633101DC0BA}" type="slidenum">
              <a:rPr lang="ar-SA" smtClean="0"/>
              <a:pPr/>
              <a:t>4</a:t>
            </a:fld>
            <a:endParaRPr lang="en-US" smtClean="0"/>
          </a:p>
        </p:txBody>
      </p:sp>
      <p:sp>
        <p:nvSpPr>
          <p:cNvPr id="81923" name="Slide Image Placeholder 1"/>
          <p:cNvSpPr>
            <a:spLocks noGrp="1" noRot="1" noChangeAspect="1" noTextEdit="1"/>
          </p:cNvSpPr>
          <p:nvPr>
            <p:ph type="sldImg"/>
          </p:nvPr>
        </p:nvSpPr>
        <p:spPr>
          <a:ln/>
        </p:spPr>
      </p:sp>
      <p:sp>
        <p:nvSpPr>
          <p:cNvPr id="81924" name="Notes Placeholder 2"/>
          <p:cNvSpPr>
            <a:spLocks noGrp="1"/>
          </p:cNvSpPr>
          <p:nvPr>
            <p:ph type="body" idx="1"/>
          </p:nvPr>
        </p:nvSpPr>
        <p:spPr>
          <a:noFill/>
          <a:ln/>
        </p:spPr>
        <p:txBody>
          <a:bodyPr/>
          <a:lstStyle/>
          <a:p>
            <a:pPr eaLnBrk="1" hangingPunct="1"/>
            <a:endParaRPr lang="ar-EG" smtClean="0"/>
          </a:p>
        </p:txBody>
      </p:sp>
      <p:sp>
        <p:nvSpPr>
          <p:cNvPr id="81925"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89DDEC90-FE9A-4AFE-B697-EB2D8ED87914}" type="slidenum">
              <a:rPr lang="ar-SA" sz="1200" u="none">
                <a:latin typeface="Times New Roman" pitchFamily="18" charset="0"/>
                <a:cs typeface="Times New Roman" pitchFamily="18" charset="0"/>
              </a:rPr>
              <a:pPr rtl="0"/>
              <a:t>4</a:t>
            </a:fld>
            <a:endParaRPr lang="en-US" sz="1200" u="none">
              <a:latin typeface="Times New Roman" pitchFamily="18" charset="0"/>
              <a:cs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FC62C06-8997-43E4-AE32-282DB336419F}" type="slidenum">
              <a:rPr lang="ar-SA" smtClean="0"/>
              <a:pPr/>
              <a:t>10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
        <p:nvSpPr>
          <p:cNvPr id="82949"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4604481C-E560-4090-B363-34F67E59DB2B}" type="slidenum">
              <a:rPr lang="ar-SA" sz="1200" u="none">
                <a:latin typeface="Times New Roman" pitchFamily="18" charset="0"/>
                <a:cs typeface="Times New Roman" pitchFamily="18" charset="0"/>
              </a:rPr>
              <a:pPr rtl="0"/>
              <a:t>10</a:t>
            </a:fld>
            <a:endParaRPr lang="en-US" sz="1200" u="none">
              <a:latin typeface="Times New Roman" pitchFamily="18" charset="0"/>
              <a:cs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037CE71-91C2-4403-BE1F-AFAE03C0C080}" type="slidenum">
              <a:rPr lang="ar-SA" smtClean="0"/>
              <a:pPr/>
              <a:t>14</a:t>
            </a:fld>
            <a:endParaRPr lang="en-US" smtClean="0"/>
          </a:p>
        </p:txBody>
      </p:sp>
      <p:sp>
        <p:nvSpPr>
          <p:cNvPr id="83971" name="Slide Image Placeholder 1"/>
          <p:cNvSpPr>
            <a:spLocks noGrp="1" noRot="1" noChangeAspect="1" noTextEdit="1"/>
          </p:cNvSpPr>
          <p:nvPr>
            <p:ph type="sldImg"/>
          </p:nvPr>
        </p:nvSpPr>
        <p:spPr>
          <a:ln/>
        </p:spPr>
      </p:sp>
      <p:sp>
        <p:nvSpPr>
          <p:cNvPr id="83972" name="Notes Placeholder 2"/>
          <p:cNvSpPr>
            <a:spLocks noGrp="1"/>
          </p:cNvSpPr>
          <p:nvPr>
            <p:ph type="body" idx="1"/>
          </p:nvPr>
        </p:nvSpPr>
        <p:spPr>
          <a:noFill/>
          <a:ln/>
        </p:spPr>
        <p:txBody>
          <a:bodyPr/>
          <a:lstStyle/>
          <a:p>
            <a:pPr eaLnBrk="1" hangingPunct="1"/>
            <a:endParaRPr lang="ar-EG" smtClean="0"/>
          </a:p>
        </p:txBody>
      </p:sp>
      <p:sp>
        <p:nvSpPr>
          <p:cNvPr id="83973"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29D0BA14-66A2-4E93-8BEC-628295049E45}" type="slidenum">
              <a:rPr lang="ar-SA" sz="1200" u="none">
                <a:latin typeface="Times New Roman" pitchFamily="18" charset="0"/>
                <a:cs typeface="Times New Roman" pitchFamily="18" charset="0"/>
              </a:rPr>
              <a:pPr rtl="0"/>
              <a:t>14</a:t>
            </a:fld>
            <a:endParaRPr lang="en-US" sz="1200" u="none">
              <a:latin typeface="Times New Roman" pitchFamily="18" charset="0"/>
              <a:cs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2B8F6E5-8AEA-463F-9E14-A6353246CA75}" type="slidenum">
              <a:rPr lang="ar-SA" smtClean="0"/>
              <a:pPr/>
              <a:t>27</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
        <p:nvSpPr>
          <p:cNvPr id="84997"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157C4618-FC24-43A5-9969-50848996D27A}" type="slidenum">
              <a:rPr lang="ar-SA" sz="1200" u="none">
                <a:latin typeface="Times New Roman" pitchFamily="18" charset="0"/>
                <a:cs typeface="Times New Roman" pitchFamily="18" charset="0"/>
              </a:rPr>
              <a:pPr rtl="0"/>
              <a:t>27</a:t>
            </a:fld>
            <a:endParaRPr lang="en-US" sz="1200" u="none">
              <a:latin typeface="Times New Roman" pitchFamily="18" charset="0"/>
              <a:cs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218D611-E873-4677-9E64-802C441CA60D}" type="slidenum">
              <a:rPr lang="ar-SA" smtClean="0"/>
              <a:pPr/>
              <a:t>37</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
        <p:nvSpPr>
          <p:cNvPr id="86021"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A201EE6F-6F77-4D9F-81C0-8C015A59FC13}" type="slidenum">
              <a:rPr lang="ar-SA" sz="1200" u="none">
                <a:latin typeface="Times New Roman" pitchFamily="18" charset="0"/>
                <a:cs typeface="Times New Roman" pitchFamily="18" charset="0"/>
              </a:rPr>
              <a:pPr rtl="0"/>
              <a:t>37</a:t>
            </a:fld>
            <a:endParaRPr lang="en-US" sz="1200" u="none">
              <a:latin typeface="Times New Roman" pitchFamily="18" charset="0"/>
              <a:cs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6A55575-50F6-4423-959D-2ED774D1F9B2}" type="slidenum">
              <a:rPr lang="ar-SA" smtClean="0"/>
              <a:pPr/>
              <a:t>40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679450" y="4716463"/>
            <a:ext cx="5438775" cy="4465637"/>
          </a:xfrm>
          <a:noFill/>
          <a:ln/>
        </p:spPr>
        <p:txBody>
          <a:bodyPr/>
          <a:lstStyle/>
          <a:p>
            <a:pPr eaLnBrk="1" hangingPunct="1"/>
            <a:endParaRPr lang="en-US" smtClean="0"/>
          </a:p>
        </p:txBody>
      </p:sp>
      <p:sp>
        <p:nvSpPr>
          <p:cNvPr id="87045"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ECCC2C3A-46D3-4091-A66C-D0391C5910AA}" type="slidenum">
              <a:rPr lang="ar-SA" sz="1200" u="none">
                <a:latin typeface="Times New Roman" pitchFamily="18" charset="0"/>
                <a:cs typeface="Times New Roman" pitchFamily="18" charset="0"/>
              </a:rPr>
              <a:pPr rtl="0"/>
              <a:t>40</a:t>
            </a:fld>
            <a:endParaRPr lang="en-US" sz="1200" u="none">
              <a:latin typeface="Times New Roman" pitchFamily="18" charset="0"/>
              <a:cs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AE2295-665C-4E12-8C7E-A92AE1289DDA}" type="slidenum">
              <a:rPr lang="ar-SA">
                <a:solidFill>
                  <a:prstClr val="black"/>
                </a:solidFill>
              </a:rPr>
              <a:pPr/>
              <a:t>41</a:t>
            </a:fld>
            <a:endParaRPr lang="en-US">
              <a:solidFill>
                <a:prstClr val="black"/>
              </a:solidFill>
            </a:endParaRPr>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a:xfrm>
            <a:off x="906357" y="4715153"/>
            <a:ext cx="4984962" cy="4466987"/>
          </a:xfrm>
        </p:spPr>
        <p:txBody>
          <a:bodyPr/>
          <a:lstStyle/>
          <a:p>
            <a:pPr>
              <a:spcAft>
                <a:spcPct val="20000"/>
              </a:spcAft>
            </a:pPr>
            <a:r>
              <a:rPr lang="en-US"/>
              <a:t>ICM is a whole farming policy aiming to provide the basis for efficient and profitable high quality food and fiber production, using methods that are environmentally sound and socially responsible.  It integrates beneficial natural processes into modern farming practices using the latest research, technology, advice and experience.</a:t>
            </a:r>
          </a:p>
          <a:p>
            <a:pPr>
              <a:spcAft>
                <a:spcPct val="20000"/>
              </a:spcAft>
            </a:pPr>
            <a:r>
              <a:rPr lang="en-US" i="1"/>
              <a:t>The EUREP GAP</a:t>
            </a:r>
            <a:r>
              <a:rPr lang="en-US"/>
              <a:t> protocol incorporates IPM and ICM principles in a pragmatic approach for farmers.</a:t>
            </a:r>
          </a:p>
          <a:p>
            <a:pPr>
              <a:spcAft>
                <a:spcPct val="20000"/>
              </a:spcAft>
            </a:pPr>
            <a:endParaRPr lang="en-US"/>
          </a:p>
          <a:p>
            <a:endParaRPr lang="en-US"/>
          </a:p>
          <a:p>
            <a:endParaRPr lang="it-IT" alt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6F6155C-056A-44D1-87BC-1AC324A20CC2}" type="slidenum">
              <a:rPr lang="ar-SA" smtClean="0"/>
              <a:pPr/>
              <a:t>55</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
        <p:nvSpPr>
          <p:cNvPr id="88069" name="Slide Number Placeholder 3"/>
          <p:cNvSpPr txBox="1">
            <a:spLocks noGrp="1"/>
          </p:cNvSpPr>
          <p:nvPr/>
        </p:nvSpPr>
        <p:spPr bwMode="auto">
          <a:xfrm>
            <a:off x="3851275" y="9429750"/>
            <a:ext cx="2946400" cy="496888"/>
          </a:xfrm>
          <a:prstGeom prst="rect">
            <a:avLst/>
          </a:prstGeom>
          <a:noFill/>
          <a:ln w="9525">
            <a:noFill/>
            <a:miter lim="800000"/>
            <a:headEnd/>
            <a:tailEnd/>
          </a:ln>
        </p:spPr>
        <p:txBody>
          <a:bodyPr anchor="b"/>
          <a:lstStyle/>
          <a:p>
            <a:pPr rtl="0"/>
            <a:fld id="{0CF71D52-5F1E-4CE3-B146-165CA1B64043}" type="slidenum">
              <a:rPr lang="ar-SA" sz="1200" u="none">
                <a:latin typeface="Times New Roman" pitchFamily="18" charset="0"/>
                <a:cs typeface="Times New Roman" pitchFamily="18" charset="0"/>
              </a:rPr>
              <a:pPr rtl="0"/>
              <a:t>55</a:t>
            </a:fld>
            <a:endParaRPr lang="en-US" sz="1200" u="none">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6B4CB360-70FA-415B-8B23-41E3109A9840}" type="datetime3">
              <a:rPr lang="en-US"/>
              <a:pPr>
                <a:defRPr/>
              </a:pPr>
              <a:t>1 October 2011</a:t>
            </a:fld>
            <a:endParaRPr lang="en-US"/>
          </a:p>
        </p:txBody>
      </p:sp>
      <p:sp>
        <p:nvSpPr>
          <p:cNvPr id="12" name="Footer Placeholder 18"/>
          <p:cNvSpPr>
            <a:spLocks noGrp="1"/>
          </p:cNvSpPr>
          <p:nvPr>
            <p:ph type="ftr" sz="quarter" idx="11"/>
          </p:nvPr>
        </p:nvSpPr>
        <p:spPr/>
        <p:txBody>
          <a:bodyPr/>
          <a:lstStyle>
            <a:lvl1pPr>
              <a:defRPr>
                <a:solidFill>
                  <a:srgbClr val="E8F0F4"/>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extLst/>
          </a:lstStyle>
          <a:p>
            <a:pPr>
              <a:defRPr/>
            </a:pPr>
            <a:fld id="{F67E272E-CD8F-4703-BE72-1C151D18D244}"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2707985-2465-4FFA-B7CC-FBC0F00AD8BE}"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6879887-6537-43F6-8A7D-103415E685B8}"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4FF38DB-A7CD-4735-A748-F9BF6B9C528D}"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D8A569A-9B84-46BB-9467-138FC91E15E1}" type="slidenum">
              <a:rPr lang="ar-SA"/>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ar-EG"/>
          </a:p>
        </p:txBody>
      </p:sp>
      <p:sp>
        <p:nvSpPr>
          <p:cNvPr id="3" name="Chart Placeholder 2"/>
          <p:cNvSpPr>
            <a:spLocks noGrp="1"/>
          </p:cNvSpPr>
          <p:nvPr>
            <p:ph type="chart" idx="1"/>
          </p:nvPr>
        </p:nvSpPr>
        <p:spPr>
          <a:xfrm>
            <a:off x="457200" y="1600200"/>
            <a:ext cx="8229600" cy="4495800"/>
          </a:xfrm>
        </p:spPr>
        <p:txBody>
          <a:bodyPr>
            <a:normAutofit/>
          </a:bodyPr>
          <a:lstStyle/>
          <a:p>
            <a:pPr lvl="0"/>
            <a:endParaRPr lang="ar-EG" noProof="0" smtClean="0"/>
          </a:p>
        </p:txBody>
      </p:sp>
      <p:sp>
        <p:nvSpPr>
          <p:cNvPr id="4" name="Date Placeholder 9"/>
          <p:cNvSpPr>
            <a:spLocks noGrp="1"/>
          </p:cNvSpPr>
          <p:nvPr>
            <p:ph type="dt" sz="half" idx="10"/>
          </p:nvPr>
        </p:nvSpPr>
        <p:spPr/>
        <p:txBody>
          <a:bodyPr/>
          <a:lstStyle>
            <a:lvl1pPr>
              <a:defRPr/>
            </a:lvl1pPr>
          </a:lstStyle>
          <a:p>
            <a:pPr>
              <a:defRPr/>
            </a:pPr>
            <a:fld id="{13C2A586-616C-4D89-9A4B-3B30089328F3}"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6E72FFF-39EC-4E6A-BDD8-6954ADEEAAD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lgn="ctr">
                  <a:defRPr/>
                </a:pPr>
                <a:endParaRPr lang="ar-EG" sz="1800"/>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lgn="ctr">
                  <a:defRPr/>
                </a:pPr>
                <a:endParaRPr lang="ar-EG" sz="1800"/>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lgn="ctr">
                <a:defRPr/>
              </a:pPr>
              <a:endParaRPr lang="ar-EG" sz="1800"/>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lgn="ctr">
                <a:defRPr/>
              </a:pPr>
              <a:endParaRPr lang="ar-EG" sz="1800"/>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lgn="ctr">
                <a:defRPr/>
              </a:pPr>
              <a:endParaRPr lang="ar-EG" sz="1800"/>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lgn="ctr">
                  <a:defRPr/>
                </a:pPr>
                <a:endParaRPr lang="ar-EG" sz="1800"/>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ar-EG" sz="1800"/>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lgn="ctr">
                  <a:defRPr/>
                </a:pPr>
                <a:endParaRPr lang="ar-EG" sz="1800"/>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lgn="ctr">
                  <a:defRPr/>
                </a:pPr>
                <a:endParaRPr lang="ar-EG" sz="1800"/>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lgn="ctr">
                  <a:defRPr/>
                </a:pPr>
                <a:endParaRPr lang="ar-EG" sz="1800"/>
              </a:p>
            </p:txBody>
          </p:sp>
        </p:grpSp>
      </p:grpSp>
      <p:sp>
        <p:nvSpPr>
          <p:cNvPr id="81936"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81937"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fld id="{4E1E7093-005A-44A6-BE83-63B8D0683D1B}" type="datetime3">
              <a:rPr lang="en-US"/>
              <a:pPr>
                <a:defRPr/>
              </a:pPr>
              <a:t>1 October 2011</a:t>
            </a:fld>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CB7CBB53-CB4A-4188-8904-BDB79B4CCBC5}"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7"/>
          <p:cNvSpPr>
            <a:spLocks noGrp="1" noChangeArrowheads="1"/>
          </p:cNvSpPr>
          <p:nvPr>
            <p:ph type="dt" sz="half" idx="10"/>
          </p:nvPr>
        </p:nvSpPr>
        <p:spPr>
          <a:ln/>
        </p:spPr>
        <p:txBody>
          <a:bodyPr/>
          <a:lstStyle>
            <a:lvl1pPr>
              <a:defRPr/>
            </a:lvl1pPr>
          </a:lstStyle>
          <a:p>
            <a:pPr>
              <a:defRPr/>
            </a:pPr>
            <a:fld id="{D7874D1D-4D99-4963-9CB8-5A14D5C633FE}" type="datetime3">
              <a:rPr lang="en-US"/>
              <a:pPr>
                <a:defRPr/>
              </a:pPr>
              <a:t>1 October 2011</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0C137E8C-BBAE-4524-B0BA-E086A7D78261}" type="slidenum">
              <a:rPr lang="ar-SA"/>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fld id="{F748A2ED-7D70-4A70-B587-E0EEDDC6B1A2}" type="datetime3">
              <a:rPr lang="en-US"/>
              <a:pPr>
                <a:defRPr/>
              </a:pPr>
              <a:t>1 October 2011</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6CF145DC-4D11-4BC6-8CD8-BFF3C2B369BF}" type="slidenum">
              <a:rPr lang="ar-SA"/>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17"/>
          <p:cNvSpPr>
            <a:spLocks noGrp="1" noChangeArrowheads="1"/>
          </p:cNvSpPr>
          <p:nvPr>
            <p:ph type="dt" sz="half" idx="10"/>
          </p:nvPr>
        </p:nvSpPr>
        <p:spPr>
          <a:ln/>
        </p:spPr>
        <p:txBody>
          <a:bodyPr/>
          <a:lstStyle>
            <a:lvl1pPr>
              <a:defRPr/>
            </a:lvl1pPr>
          </a:lstStyle>
          <a:p>
            <a:pPr>
              <a:defRPr/>
            </a:pPr>
            <a:fld id="{2A6B6844-1180-4C7C-A667-5D90C0818AAD}" type="datetime3">
              <a:rPr lang="en-US"/>
              <a:pPr>
                <a:defRPr/>
              </a:pPr>
              <a:t>1 October 2011</a:t>
            </a:fld>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B1E0BB0B-6668-4339-8366-88FF3D76A51F}" type="slidenum">
              <a:rPr lang="ar-SA"/>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17"/>
          <p:cNvSpPr>
            <a:spLocks noGrp="1" noChangeArrowheads="1"/>
          </p:cNvSpPr>
          <p:nvPr>
            <p:ph type="dt" sz="half" idx="10"/>
          </p:nvPr>
        </p:nvSpPr>
        <p:spPr>
          <a:ln/>
        </p:spPr>
        <p:txBody>
          <a:bodyPr/>
          <a:lstStyle>
            <a:lvl1pPr>
              <a:defRPr/>
            </a:lvl1pPr>
          </a:lstStyle>
          <a:p>
            <a:pPr>
              <a:defRPr/>
            </a:pPr>
            <a:fld id="{616C85AE-9E54-4770-8D96-68041144BE97}" type="datetime3">
              <a:rPr lang="en-US"/>
              <a:pPr>
                <a:defRPr/>
              </a:pPr>
              <a:t>1 October 2011</a:t>
            </a:fld>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0A43B939-4D1F-4AD9-B166-3CE5B3F4328E}" type="slidenum">
              <a:rPr lang="ar-SA"/>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17"/>
          <p:cNvSpPr>
            <a:spLocks noGrp="1" noChangeArrowheads="1"/>
          </p:cNvSpPr>
          <p:nvPr>
            <p:ph type="dt" sz="half" idx="10"/>
          </p:nvPr>
        </p:nvSpPr>
        <p:spPr>
          <a:ln/>
        </p:spPr>
        <p:txBody>
          <a:bodyPr/>
          <a:lstStyle>
            <a:lvl1pPr>
              <a:defRPr/>
            </a:lvl1pPr>
          </a:lstStyle>
          <a:p>
            <a:pPr>
              <a:defRPr/>
            </a:pPr>
            <a:fld id="{FAD4879B-A721-413F-ACB9-8CD36E77FB09}" type="datetime3">
              <a:rPr lang="en-US"/>
              <a:pPr>
                <a:defRPr/>
              </a:pPr>
              <a:t>1 October 2011</a:t>
            </a:fld>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BB01904B-EFF9-48B0-B8C7-C77999200320}" type="slidenum">
              <a:rPr lang="ar-SA"/>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048A41DF-4F93-4088-9047-7410AF74D36A}" type="datetime3">
              <a:rPr lang="en-US"/>
              <a:pPr>
                <a:defRPr/>
              </a:pPr>
              <a:t>1 October 2011</a:t>
            </a:fld>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576BD910-C816-414E-9860-7EAA02311A56}"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68163550-3914-4A9C-A927-3E5D23A3E1E9}"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F14AAD2E-1A38-4410-AC03-E00EBEB36F61}" type="slidenum">
              <a:rPr lang="ar-SA"/>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D40EE1FB-1B02-416A-A532-FA4D1D1AB410}" type="datetime3">
              <a:rPr lang="en-US"/>
              <a:pPr>
                <a:defRPr/>
              </a:pPr>
              <a:t>1 October 2011</a:t>
            </a:fld>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53717EB-19FD-400E-AD9F-355D224844D8}" type="slidenum">
              <a:rPr lang="ar-SA"/>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2BD52E24-D8AE-4230-97C3-7DD487CC5AB8}" type="datetime3">
              <a:rPr lang="en-US"/>
              <a:pPr>
                <a:defRPr/>
              </a:pPr>
              <a:t>1 October 2011</a:t>
            </a:fld>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65D7077F-4B83-423B-8599-742A48D5C287}" type="slidenum">
              <a:rPr lang="ar-SA"/>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7"/>
          <p:cNvSpPr>
            <a:spLocks noGrp="1" noChangeArrowheads="1"/>
          </p:cNvSpPr>
          <p:nvPr>
            <p:ph type="dt" sz="half" idx="10"/>
          </p:nvPr>
        </p:nvSpPr>
        <p:spPr>
          <a:ln/>
        </p:spPr>
        <p:txBody>
          <a:bodyPr/>
          <a:lstStyle>
            <a:lvl1pPr>
              <a:defRPr/>
            </a:lvl1pPr>
          </a:lstStyle>
          <a:p>
            <a:pPr>
              <a:defRPr/>
            </a:pPr>
            <a:fld id="{7A2A433F-31C0-4ECA-8CEC-C539E36A19DF}" type="datetime3">
              <a:rPr lang="en-US"/>
              <a:pPr>
                <a:defRPr/>
              </a:pPr>
              <a:t>1 October 2011</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EC5FF3A0-458E-48F0-8092-A3ED308B66F5}" type="slidenum">
              <a:rPr lang="ar-SA"/>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17"/>
          <p:cNvSpPr>
            <a:spLocks noGrp="1" noChangeArrowheads="1"/>
          </p:cNvSpPr>
          <p:nvPr>
            <p:ph type="dt" sz="half" idx="10"/>
          </p:nvPr>
        </p:nvSpPr>
        <p:spPr>
          <a:ln/>
        </p:spPr>
        <p:txBody>
          <a:bodyPr/>
          <a:lstStyle>
            <a:lvl1pPr>
              <a:defRPr/>
            </a:lvl1pPr>
          </a:lstStyle>
          <a:p>
            <a:pPr>
              <a:defRPr/>
            </a:pPr>
            <a:fld id="{7DC5A856-2372-4B26-A91D-C64AA9E2DCD7}" type="datetime3">
              <a:rPr lang="en-US"/>
              <a:pPr>
                <a:defRPr/>
              </a:pPr>
              <a:t>1 October 2011</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571F998C-E627-461E-9DD8-637DA28BDDC2}" type="slidenum">
              <a:rPr lang="ar-SA"/>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3" name="Rectangle 17"/>
          <p:cNvSpPr>
            <a:spLocks noGrp="1" noChangeArrowheads="1"/>
          </p:cNvSpPr>
          <p:nvPr>
            <p:ph type="dt" sz="half" idx="10"/>
          </p:nvPr>
        </p:nvSpPr>
        <p:spPr>
          <a:ln/>
        </p:spPr>
        <p:txBody>
          <a:bodyPr/>
          <a:lstStyle>
            <a:lvl1pPr>
              <a:defRPr/>
            </a:lvl1pPr>
          </a:lstStyle>
          <a:p>
            <a:pPr>
              <a:defRPr/>
            </a:pPr>
            <a:fld id="{2D427CC3-CE9E-480A-B764-04A8EF4E9808}" type="datetime3">
              <a:rPr lang="en-US"/>
              <a:pPr>
                <a:defRPr/>
              </a:pPr>
              <a:t>1 October 2011</a:t>
            </a:fld>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E8FA7551-F3A0-4C31-83EE-6E7F69AC853F}" type="slidenum">
              <a:rPr lang="ar-SA"/>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ar-EG"/>
          </a:p>
        </p:txBody>
      </p:sp>
      <p:sp>
        <p:nvSpPr>
          <p:cNvPr id="3" name="Table Placeholder 2"/>
          <p:cNvSpPr>
            <a:spLocks noGrp="1"/>
          </p:cNvSpPr>
          <p:nvPr>
            <p:ph type="tbl" idx="1"/>
          </p:nvPr>
        </p:nvSpPr>
        <p:spPr>
          <a:xfrm>
            <a:off x="1066800" y="1981200"/>
            <a:ext cx="7543800" cy="4114800"/>
          </a:xfrm>
        </p:spPr>
        <p:txBody>
          <a:bodyPr/>
          <a:lstStyle/>
          <a:p>
            <a:pPr lvl="0"/>
            <a:endParaRPr lang="ar-EG" noProof="0"/>
          </a:p>
        </p:txBody>
      </p:sp>
      <p:sp>
        <p:nvSpPr>
          <p:cNvPr id="4" name="Rectangle 17"/>
          <p:cNvSpPr>
            <a:spLocks noGrp="1" noChangeArrowheads="1"/>
          </p:cNvSpPr>
          <p:nvPr>
            <p:ph type="dt" sz="half" idx="10"/>
          </p:nvPr>
        </p:nvSpPr>
        <p:spPr>
          <a:ln/>
        </p:spPr>
        <p:txBody>
          <a:bodyPr/>
          <a:lstStyle>
            <a:lvl1pPr>
              <a:defRPr/>
            </a:lvl1pPr>
          </a:lstStyle>
          <a:p>
            <a:pPr>
              <a:defRPr/>
            </a:pPr>
            <a:fld id="{74365AE7-693D-4F9E-BDA0-DE182F070439}" type="datetime3">
              <a:rPr lang="en-US"/>
              <a:pPr>
                <a:defRPr/>
              </a:pPr>
              <a:t>1 October 2011</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1066B2D-6B07-48CC-B8B0-9102EE89534E}" type="slidenum">
              <a:rPr lang="ar-SA"/>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ar-EG" sz="1800"/>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ar-EG" sz="1800"/>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ar-EG" sz="1800"/>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ar-EG" sz="1800"/>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a:defRPr/>
              </a:pPr>
              <a:endParaRPr lang="ar-EG" sz="1800"/>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a:defRPr/>
              </a:pPr>
              <a:endParaRPr lang="ar-EG" sz="1800"/>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ar-EG" sz="1800"/>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a:defRPr/>
              </a:pPr>
              <a:endParaRPr lang="ar-EG" sz="1800"/>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ar-EG" sz="1800"/>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a:defRPr/>
              </a:pPr>
              <a:endParaRPr lang="ar-EG" sz="1800"/>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ar-EG" sz="1800"/>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ar-EG" sz="1800"/>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ar-EG" sz="1800"/>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ar-EG" sz="1800"/>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a:defRPr/>
              </a:pPr>
              <a:endParaRPr lang="ar-EG" sz="1800"/>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ar-EG" sz="1800"/>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a:defRPr/>
              </a:pPr>
              <a:endParaRPr lang="ar-EG" sz="1800"/>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ar-EG" sz="1800"/>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ar-EG" sz="1800"/>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ar-EG" sz="1800"/>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a:defRPr/>
              </a:pPr>
              <a:endParaRPr lang="ar-EG" sz="1800"/>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ar-EG" sz="1800"/>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ar-EG" sz="1800"/>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a:defRPr/>
              </a:pPr>
              <a:endParaRPr lang="ar-EG" sz="1800"/>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ar-EG" sz="1800"/>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a:defRPr/>
              </a:pPr>
              <a:endParaRPr lang="ar-EG" sz="1800"/>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ar-EG" sz="1800"/>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ar-EG" sz="1800"/>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ar-EG" sz="1800"/>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ar-EG" sz="1800"/>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ar-EG" sz="1800"/>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ar-EG" sz="1800"/>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ar-EG" sz="1800"/>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ar-EG" sz="1800"/>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ar-EG" sz="1800"/>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ar-EG" sz="1800"/>
              </a:p>
            </p:txBody>
          </p:sp>
        </p:grpSp>
      </p:grpSp>
      <p:sp>
        <p:nvSpPr>
          <p:cNvPr id="9015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015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86C8D9B2-97B0-4569-99DF-6AC9CEABD72C}" type="datetime3">
              <a:rPr lang="en-US"/>
              <a:pPr>
                <a:defRPr/>
              </a:pPr>
              <a:t>1 October 2011</a:t>
            </a:fld>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E28D6361-035C-47AE-9FDB-908E309C49D5}" type="slidenum">
              <a:rPr lang="ar-SA"/>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4"/>
          <p:cNvSpPr>
            <a:spLocks noGrp="1" noChangeArrowheads="1"/>
          </p:cNvSpPr>
          <p:nvPr>
            <p:ph type="dt" sz="half" idx="10"/>
          </p:nvPr>
        </p:nvSpPr>
        <p:spPr>
          <a:ln/>
        </p:spPr>
        <p:txBody>
          <a:bodyPr/>
          <a:lstStyle>
            <a:lvl1pPr>
              <a:defRPr/>
            </a:lvl1pPr>
          </a:lstStyle>
          <a:p>
            <a:pPr>
              <a:defRPr/>
            </a:pPr>
            <a:fld id="{BE2DFA9C-1613-4595-A1EE-328AB24B0420}" type="datetime3">
              <a:rPr lang="en-US"/>
              <a:pPr>
                <a:defRPr/>
              </a:pPr>
              <a:t>1 October 2011</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FFD032B-1F2D-4D63-9040-920FED94B440}" type="slidenum">
              <a:rPr lang="ar-SA"/>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fld id="{873ED996-F83D-4AA2-8D76-BBBACC03BC64}" type="datetime3">
              <a:rPr lang="en-US"/>
              <a:pPr>
                <a:defRPr/>
              </a:pPr>
              <a:t>1 October 2011</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FA6120A-D143-4A26-95CF-EDAD83286218}" type="slidenum">
              <a:rPr lang="ar-SA"/>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4"/>
          <p:cNvSpPr>
            <a:spLocks noGrp="1" noChangeArrowheads="1"/>
          </p:cNvSpPr>
          <p:nvPr>
            <p:ph type="dt" sz="half" idx="10"/>
          </p:nvPr>
        </p:nvSpPr>
        <p:spPr>
          <a:ln/>
        </p:spPr>
        <p:txBody>
          <a:bodyPr/>
          <a:lstStyle>
            <a:lvl1pPr>
              <a:defRPr/>
            </a:lvl1pPr>
          </a:lstStyle>
          <a:p>
            <a:pPr>
              <a:defRPr/>
            </a:pPr>
            <a:fld id="{0D24D2B0-A983-426D-AD6D-7641E2EF5386}" type="datetime3">
              <a:rPr lang="en-US"/>
              <a:pPr>
                <a:defRPr/>
              </a:pPr>
              <a:t>1 October 2011</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9CF6A9F-B35B-404D-ABC9-2F1D50D98FFE}"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sz="180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sz="180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FA561D2B-CCC9-432C-9971-F11C1B77C07F}" type="datetime3">
              <a:rPr lang="en-US"/>
              <a:pPr>
                <a:defRPr/>
              </a:pPr>
              <a:t>1 October 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6971DEF3-680B-47F6-9D0A-7783C4DE3C9F}"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4"/>
          <p:cNvSpPr>
            <a:spLocks noGrp="1" noChangeArrowheads="1"/>
          </p:cNvSpPr>
          <p:nvPr>
            <p:ph type="dt" sz="half" idx="10"/>
          </p:nvPr>
        </p:nvSpPr>
        <p:spPr>
          <a:ln/>
        </p:spPr>
        <p:txBody>
          <a:bodyPr/>
          <a:lstStyle>
            <a:lvl1pPr>
              <a:defRPr/>
            </a:lvl1pPr>
          </a:lstStyle>
          <a:p>
            <a:pPr>
              <a:defRPr/>
            </a:pPr>
            <a:fld id="{79346E34-3823-4F31-A39B-CD71CAA66783}" type="datetime3">
              <a:rPr lang="en-US"/>
              <a:pPr>
                <a:defRPr/>
              </a:pPr>
              <a:t>1 October 2011</a:t>
            </a:fld>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1B87266F-755E-44AF-BFA2-EA1C7B8C3107}" type="slidenum">
              <a:rPr lang="ar-SA"/>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4"/>
          <p:cNvSpPr>
            <a:spLocks noGrp="1" noChangeArrowheads="1"/>
          </p:cNvSpPr>
          <p:nvPr>
            <p:ph type="dt" sz="half" idx="10"/>
          </p:nvPr>
        </p:nvSpPr>
        <p:spPr>
          <a:ln/>
        </p:spPr>
        <p:txBody>
          <a:bodyPr/>
          <a:lstStyle>
            <a:lvl1pPr>
              <a:defRPr/>
            </a:lvl1pPr>
          </a:lstStyle>
          <a:p>
            <a:pPr>
              <a:defRPr/>
            </a:pPr>
            <a:fld id="{A5DB6C10-9B5B-4235-AEA5-5F54A1FA46D9}" type="datetime3">
              <a:rPr lang="en-US"/>
              <a:pPr>
                <a:defRPr/>
              </a:pPr>
              <a:t>1 October 2011</a:t>
            </a:fld>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B56D020-B6C1-4E9F-9CF8-1D1F3E81310C}" type="slidenum">
              <a:rPr lang="ar-SA"/>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B2B2B27B-CC73-498F-806B-4F081F66C395}" type="datetime3">
              <a:rPr lang="en-US"/>
              <a:pPr>
                <a:defRPr/>
              </a:pPr>
              <a:t>1 October 2011</a:t>
            </a:fld>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52D7456F-6656-41CF-A7BF-40914223A2C5}" type="slidenum">
              <a:rPr lang="ar-SA"/>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50E85AD6-6B44-4076-8ACD-A6B04B0E8663}" type="datetime3">
              <a:rPr lang="en-US"/>
              <a:pPr>
                <a:defRPr/>
              </a:pPr>
              <a:t>1 October 2011</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10FC123-A9B8-48FE-BEE1-837F7E1E6B2E}" type="slidenum">
              <a:rPr lang="ar-SA"/>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FD6672DB-1799-4733-A6FC-02CE8AFC71B6}" type="datetime3">
              <a:rPr lang="en-US"/>
              <a:pPr>
                <a:defRPr/>
              </a:pPr>
              <a:t>1 October 2011</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043CFBB-7674-4460-A613-9A4C3053E503}" type="slidenum">
              <a:rPr lang="ar-SA"/>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4"/>
          <p:cNvSpPr>
            <a:spLocks noGrp="1" noChangeArrowheads="1"/>
          </p:cNvSpPr>
          <p:nvPr>
            <p:ph type="dt" sz="half" idx="10"/>
          </p:nvPr>
        </p:nvSpPr>
        <p:spPr>
          <a:ln/>
        </p:spPr>
        <p:txBody>
          <a:bodyPr/>
          <a:lstStyle>
            <a:lvl1pPr>
              <a:defRPr/>
            </a:lvl1pPr>
          </a:lstStyle>
          <a:p>
            <a:pPr>
              <a:defRPr/>
            </a:pPr>
            <a:fld id="{097C4505-A25B-48DD-B1F8-5467B7EAA70C}" type="datetime3">
              <a:rPr lang="en-US"/>
              <a:pPr>
                <a:defRPr/>
              </a:pPr>
              <a:t>1 October 2011</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269AECD-F231-43C9-BA74-E1079B596072}" type="slidenum">
              <a:rPr lang="ar-SA"/>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4"/>
          <p:cNvSpPr>
            <a:spLocks noGrp="1" noChangeArrowheads="1"/>
          </p:cNvSpPr>
          <p:nvPr>
            <p:ph type="dt" sz="half" idx="10"/>
          </p:nvPr>
        </p:nvSpPr>
        <p:spPr>
          <a:ln/>
        </p:spPr>
        <p:txBody>
          <a:bodyPr/>
          <a:lstStyle>
            <a:lvl1pPr>
              <a:defRPr/>
            </a:lvl1pPr>
          </a:lstStyle>
          <a:p>
            <a:pPr>
              <a:defRPr/>
            </a:pPr>
            <a:fld id="{D9D4DF97-9EFA-4DC2-8462-0587B1134735}" type="datetime3">
              <a:rPr lang="en-US"/>
              <a:pPr>
                <a:defRPr/>
              </a:pPr>
              <a:t>1 October 2011</a:t>
            </a:fld>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69BC9C3-46A6-4C8F-AA41-74EE6F944637}" type="slidenum">
              <a:rPr lang="ar-SA"/>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800"/>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800"/>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fld id="{C73BC25E-9F9E-41A0-B87B-C34A35CC8E33}" type="datetime3">
              <a:rPr lang="en-US"/>
              <a:pPr>
                <a:defRPr/>
              </a:pPr>
              <a:t>1 October 2011</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6C743696-377C-404F-A584-A21A625543AD}"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31454D6-B43B-4B63-BF32-AB5E00474F76}"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2E40A1C-AD2B-4AEE-B5E3-D5AF82A76470}" type="slidenum">
              <a:rPr lang="ar-SA"/>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800"/>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800"/>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13EC47CD-B810-47E8-B619-476502E49C77}" type="datetime3">
              <a:rPr lang="en-US"/>
              <a:pPr>
                <a:defRPr/>
              </a:pPr>
              <a:t>1 October 2011</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7B42FF5-1BDB-4A4D-8C0E-989782E49D06}"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A92F8BF6-2042-4C67-8086-EDA20A8627AA}" type="datetime3">
              <a:rPr lang="en-US"/>
              <a:pPr>
                <a:defRPr/>
              </a:pPr>
              <a:t>1 October 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4E0EC57C-53A4-4814-8808-571BEF5798A5}"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0A588B8C-05F5-498E-A682-9010347BD721}" type="datetime3">
              <a:rPr lang="en-US"/>
              <a:pPr>
                <a:defRPr/>
              </a:pPr>
              <a:t>1 October 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C0AFBBB-28E8-4192-B731-EFA254C4DBDE}" type="slidenum">
              <a:rPr lang="ar-SA"/>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1F12FCD2-E7B5-402F-BF05-F4D5274E56FE}" type="datetime3">
              <a:rPr lang="en-US"/>
              <a:pPr>
                <a:defRPr/>
              </a:pPr>
              <a:t>1 October 2011</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631E0A5-1CCC-4F60-93CF-D9DA1FD6E8D2}" type="slidenum">
              <a:rPr lang="ar-SA"/>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3CFDED14-48F4-4DE5-9510-C79B7DBD1294}" type="datetime3">
              <a:rPr lang="en-US"/>
              <a:pPr>
                <a:defRPr/>
              </a:pPr>
              <a:t>1 October 2011</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F7BBDC6-8805-45B3-8068-1ED16B1245E2}" type="slidenum">
              <a:rPr lang="ar-SA"/>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C96BF205-12D8-4617-8ABC-18D876F47036}" type="datetime3">
              <a:rPr lang="en-US"/>
              <a:pPr>
                <a:defRPr/>
              </a:pPr>
              <a:t>1 October 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FDB0163-3D3C-4837-BFD7-8EBBBF450DB9}" type="slidenum">
              <a:rPr lang="ar-SA"/>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E1650CE-1B59-4E58-A67D-EA1ACB1F6A9B}" type="datetime3">
              <a:rPr lang="en-US"/>
              <a:pPr>
                <a:defRPr/>
              </a:pPr>
              <a:t>1 October 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336313FD-3E53-4A68-9E5A-6F48A36F3EAE}" type="slidenum">
              <a:rPr lang="ar-SA"/>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fld id="{490E1C82-D1A5-46C4-8A42-843C47680878}" type="datetime3">
              <a:rPr lang="en-US"/>
              <a:pPr>
                <a:defRPr/>
              </a:pPr>
              <a:t>1 October 2011</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5D28B9F-B403-4D3E-B739-4BD3D672153E}" type="slidenum">
              <a:rPr lang="ar-SA"/>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2E25FED-F38A-4DF4-8CB2-D2E1CAE8CAB0}"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5F95846-EA34-41FB-9877-2F3983C630D2}" type="slidenum">
              <a:rPr lang="ar-SA"/>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E4328813-AF0F-4912-8B27-3E9B49316455}" type="datetime3">
              <a:rPr lang="en-US"/>
              <a:pPr>
                <a:defRPr/>
              </a:pPr>
              <a:t>1 October 2011</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72605C87-16AB-493B-AD7F-E383196099E4}" type="slidenum">
              <a:rPr lang="ar-SA"/>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5372BF-B3F2-45AA-922E-6AFA76ADFEDB}"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AB97BA-CE54-43B4-ACE0-63AB977D283D}"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9A2D764D-0F2D-4AAD-963B-A91C6672EDD9}" type="datetime3">
              <a:rPr lang="en-US"/>
              <a:pPr>
                <a:defRPr/>
              </a:pPr>
              <a:t>1 October 2011</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826D6919-18EA-449D-9B77-165AB68B6B1B}"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BC622A-326F-4B42-8952-F233CEB5E243}"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4044286-A86A-4CB5-81DE-3303809F0E7F}"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2AF0144-B7AE-4A30-95C6-3ADFB8742496}"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8BEB0A6-3142-4B51-BAF2-0F8BC574FC97}"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FF1AE51-6898-4086-A5E0-85A01149461A}"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5E7E8A3-44E4-448B-A14F-1893CE781306}"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61784DB-BC51-4BFB-B5FD-2A36BD6ACA48}"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8A4238-B9BE-4073-A849-B1C32B3BAC06}"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BC3EDD-164F-4B19-8647-B7D72B8BF35A}"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EG"/>
          </a:p>
        </p:txBody>
      </p:sp>
      <p:sp>
        <p:nvSpPr>
          <p:cNvPr id="3" name="Chart Placeholder 2"/>
          <p:cNvSpPr>
            <a:spLocks noGrp="1"/>
          </p:cNvSpPr>
          <p:nvPr>
            <p:ph type="chart" sz="half" idx="1"/>
          </p:nvPr>
        </p:nvSpPr>
        <p:spPr>
          <a:xfrm>
            <a:off x="457200" y="1600200"/>
            <a:ext cx="4038600" cy="4525963"/>
          </a:xfrm>
        </p:spPr>
        <p:txBody>
          <a:bodyPr/>
          <a:lstStyle/>
          <a:p>
            <a:endParaRPr lang="ar-EG"/>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457200" y="6245225"/>
            <a:ext cx="2133600" cy="476250"/>
          </a:xfrm>
        </p:spPr>
        <p:txBody>
          <a:bodyPr/>
          <a:lstStyle>
            <a:lvl1pPr>
              <a:defRPr/>
            </a:lvl1pPr>
          </a:lstStyle>
          <a:p>
            <a:fld id="{7FAC22A2-9242-4B5C-9808-B62B73658927}"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9F7CDBA6-CCF8-411B-BBBD-E239365E3874}" type="datetime3">
              <a:rPr lang="en-US"/>
              <a:pPr>
                <a:defRPr/>
              </a:pPr>
              <a:t>1 October 2011</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9BF28071-203D-4C56-BFD6-B0550BDB0CA8}"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EG"/>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457200" y="6245225"/>
            <a:ext cx="2133600" cy="476250"/>
          </a:xfrm>
        </p:spPr>
        <p:txBody>
          <a:bodyPr/>
          <a:lstStyle>
            <a:lvl1pPr>
              <a:defRPr/>
            </a:lvl1pPr>
          </a:lstStyle>
          <a:p>
            <a:fld id="{C6AF333D-5370-48E2-AE78-4680E10BC260}"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Date Placeholder 5"/>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457200" y="6245225"/>
            <a:ext cx="2133600" cy="476250"/>
          </a:xfrm>
        </p:spPr>
        <p:txBody>
          <a:bodyPr/>
          <a:lstStyle>
            <a:lvl1pPr>
              <a:defRPr/>
            </a:lvl1pPr>
          </a:lstStyle>
          <a:p>
            <a:fld id="{1021E944-B4DD-43AD-8290-89F3CE908E0D}"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ar-EG"/>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457200" y="6245225"/>
            <a:ext cx="2133600" cy="476250"/>
          </a:xfrm>
        </p:spPr>
        <p:txBody>
          <a:bodyPr/>
          <a:lstStyle>
            <a:lvl1pPr>
              <a:defRPr/>
            </a:lvl1pPr>
          </a:lstStyle>
          <a:p>
            <a:fld id="{550CD58E-D320-4207-A112-88146C9925D3}"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3" name="Date Placeholder 2"/>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fld id="{2BB964D8-17F8-40A4-B89D-C1C2A7BD1EA7}" type="slidenum">
              <a:rPr lang="ar-SA">
                <a:solidFill>
                  <a:srgbClr val="000000"/>
                </a:solidFill>
              </a: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E1662759-17FF-4534-B53D-A79F97C8E3D1}" type="datetime3">
              <a:rPr lang="en-US"/>
              <a:pPr>
                <a:defRPr/>
              </a:pPr>
              <a:t>1 October 2011</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78EA6A3-6983-43A4-B05B-DB2CB2EC92BD}"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6D590FC1-17E1-4640-9FE2-D3F6BED3BF06}" type="datetime3">
              <a:rPr lang="en-US"/>
              <a:pPr>
                <a:defRPr/>
              </a:pPr>
              <a:t>1 October 2011</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47BF6E53-321C-4810-829A-08E0C721666D}" type="slidenum">
              <a:rPr lang="ar-SA"/>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6" name="Freeform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sz="180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a:defRPr/>
            </a:pPr>
            <a:endParaRPr lang="en-US" sz="180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CD7BA184-F363-4091-BF1B-6857F7BE0102}" type="datetime3">
              <a:rPr lang="en-US"/>
              <a:pPr>
                <a:defRPr/>
              </a:pPr>
              <a:t>1 October 2011</a:t>
            </a:fld>
            <a:endParaRPr lang="en-US"/>
          </a:p>
        </p:txBody>
      </p:sp>
      <p:sp>
        <p:nvSpPr>
          <p:cNvPr id="12" name="Footer Placeholder 5"/>
          <p:cNvSpPr>
            <a:spLocks noGrp="1"/>
          </p:cNvSpPr>
          <p:nvPr>
            <p:ph type="ftr" sz="quarter" idx="11"/>
          </p:nvPr>
        </p:nvSpPr>
        <p:spPr/>
        <p:txBody>
          <a:bodyPr/>
          <a:lstStyle>
            <a:lvl1pPr>
              <a:defRPr/>
            </a:lvl1pPr>
          </a:lstStyle>
          <a:p>
            <a:pPr>
              <a:defRPr/>
            </a:pPr>
            <a:endParaRPr lang="en-US"/>
          </a:p>
        </p:txBody>
      </p:sp>
      <p:sp>
        <p:nvSpPr>
          <p:cNvPr id="13" name="Slide Number Placeholder 6"/>
          <p:cNvSpPr>
            <a:spLocks noGrp="1"/>
          </p:cNvSpPr>
          <p:nvPr>
            <p:ph type="sldNum" sz="quarter" idx="12"/>
          </p:nvPr>
        </p:nvSpPr>
        <p:spPr/>
        <p:txBody>
          <a:bodyPr/>
          <a:lstStyle>
            <a:lvl1pPr>
              <a:defRPr>
                <a:solidFill>
                  <a:schemeClr val="tx1"/>
                </a:solidFill>
              </a:defRPr>
            </a:lvl1pPr>
            <a:extLst/>
          </a:lstStyle>
          <a:p>
            <a:pPr>
              <a:defRPr/>
            </a:pPr>
            <a:fld id="{11443BB0-8C5A-40A0-83C4-F960ABF5B4ED}"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12" name="Freeform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algn="ctr">
              <a:defRPr/>
            </a:pPr>
            <a:endParaRPr lang="en-US" sz="1800"/>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2057"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defRPr>
            </a:lvl1pPr>
            <a:extLst/>
          </a:lstStyle>
          <a:p>
            <a:pPr>
              <a:defRPr/>
            </a:pPr>
            <a:fld id="{4E6C3527-E55D-4930-9708-0AD81BAE4936}" type="datetime3">
              <a:rPr lang="en-US"/>
              <a:pPr>
                <a:defRPr/>
              </a:pPr>
              <a:t>1 October 2011</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wrap="square" lIns="91440" tIns="45720" rIns="91440" bIns="45720" numCol="1" anchor="b" anchorCtr="0" compatLnSpc="1">
            <a:prstTxWarp prst="textNoShape">
              <a:avLst/>
            </a:prstTxWarp>
          </a:bodyPr>
          <a:lstStyle>
            <a:lvl1pPr>
              <a:defRPr sz="1000"/>
            </a:lvl1pPr>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5C6D390-8846-43D6-A8DB-D6CBED8057BC}"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6986" r:id="rId1"/>
    <p:sldLayoutId id="2147486951" r:id="rId2"/>
    <p:sldLayoutId id="2147486987" r:id="rId3"/>
    <p:sldLayoutId id="2147486988" r:id="rId4"/>
    <p:sldLayoutId id="2147486989" r:id="rId5"/>
    <p:sldLayoutId id="2147486990" r:id="rId6"/>
    <p:sldLayoutId id="2147486952" r:id="rId7"/>
    <p:sldLayoutId id="2147486991" r:id="rId8"/>
    <p:sldLayoutId id="2147486992" r:id="rId9"/>
    <p:sldLayoutId id="2147486953" r:id="rId10"/>
    <p:sldLayoutId id="2147486954" r:id="rId11"/>
    <p:sldLayoutId id="2147486955" r:id="rId12"/>
  </p:sldLayoutIdLst>
  <p:hf sldNum="0" hdr="0" ftr="0" dt="0"/>
  <p:txStyles>
    <p:titleStyle>
      <a:lvl1pPr algn="l" rtl="1"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1" eaLnBrk="0" fontAlgn="base" hangingPunct="0">
        <a:spcBef>
          <a:spcPct val="0"/>
        </a:spcBef>
        <a:spcAft>
          <a:spcPct val="0"/>
        </a:spcAft>
        <a:defRPr sz="4100" b="1">
          <a:solidFill>
            <a:schemeClr val="tx2"/>
          </a:solidFill>
          <a:latin typeface="Lucida Sans Unicode" pitchFamily="34" charset="0"/>
          <a:cs typeface="Arial" pitchFamily="34" charset="0"/>
        </a:defRPr>
      </a:lvl2pPr>
      <a:lvl3pPr algn="l" rtl="1" eaLnBrk="0" fontAlgn="base" hangingPunct="0">
        <a:spcBef>
          <a:spcPct val="0"/>
        </a:spcBef>
        <a:spcAft>
          <a:spcPct val="0"/>
        </a:spcAft>
        <a:defRPr sz="4100" b="1">
          <a:solidFill>
            <a:schemeClr val="tx2"/>
          </a:solidFill>
          <a:latin typeface="Lucida Sans Unicode" pitchFamily="34" charset="0"/>
          <a:cs typeface="Arial" pitchFamily="34" charset="0"/>
        </a:defRPr>
      </a:lvl3pPr>
      <a:lvl4pPr algn="l" rtl="1" eaLnBrk="0" fontAlgn="base" hangingPunct="0">
        <a:spcBef>
          <a:spcPct val="0"/>
        </a:spcBef>
        <a:spcAft>
          <a:spcPct val="0"/>
        </a:spcAft>
        <a:defRPr sz="4100" b="1">
          <a:solidFill>
            <a:schemeClr val="tx2"/>
          </a:solidFill>
          <a:latin typeface="Lucida Sans Unicode" pitchFamily="34" charset="0"/>
          <a:cs typeface="Arial" pitchFamily="34" charset="0"/>
        </a:defRPr>
      </a:lvl4pPr>
      <a:lvl5pPr algn="l" rtl="1" eaLnBrk="0" fontAlgn="base" hangingPunct="0">
        <a:spcBef>
          <a:spcPct val="0"/>
        </a:spcBef>
        <a:spcAft>
          <a:spcPct val="0"/>
        </a:spcAft>
        <a:defRPr sz="4100" b="1">
          <a:solidFill>
            <a:schemeClr val="tx2"/>
          </a:solidFill>
          <a:latin typeface="Lucida Sans Unicode" pitchFamily="34" charset="0"/>
          <a:cs typeface="Arial" pitchFamily="34" charset="0"/>
        </a:defRPr>
      </a:lvl5pPr>
      <a:lvl6pPr marL="457200" algn="l" rtl="1" fontAlgn="base">
        <a:spcBef>
          <a:spcPct val="0"/>
        </a:spcBef>
        <a:spcAft>
          <a:spcPct val="0"/>
        </a:spcAft>
        <a:defRPr sz="4100" b="1">
          <a:solidFill>
            <a:schemeClr val="tx2"/>
          </a:solidFill>
          <a:latin typeface="Lucida Sans Unicode" pitchFamily="34" charset="0"/>
          <a:cs typeface="Arial" pitchFamily="34" charset="0"/>
        </a:defRPr>
      </a:lvl6pPr>
      <a:lvl7pPr marL="914400" algn="l" rtl="1" fontAlgn="base">
        <a:spcBef>
          <a:spcPct val="0"/>
        </a:spcBef>
        <a:spcAft>
          <a:spcPct val="0"/>
        </a:spcAft>
        <a:defRPr sz="4100" b="1">
          <a:solidFill>
            <a:schemeClr val="tx2"/>
          </a:solidFill>
          <a:latin typeface="Lucida Sans Unicode" pitchFamily="34" charset="0"/>
          <a:cs typeface="Arial" pitchFamily="34" charset="0"/>
        </a:defRPr>
      </a:lvl7pPr>
      <a:lvl8pPr marL="1371600" algn="l" rtl="1" fontAlgn="base">
        <a:spcBef>
          <a:spcPct val="0"/>
        </a:spcBef>
        <a:spcAft>
          <a:spcPct val="0"/>
        </a:spcAft>
        <a:defRPr sz="4100" b="1">
          <a:solidFill>
            <a:schemeClr val="tx2"/>
          </a:solidFill>
          <a:latin typeface="Lucida Sans Unicode" pitchFamily="34" charset="0"/>
          <a:cs typeface="Arial" pitchFamily="34" charset="0"/>
        </a:defRPr>
      </a:lvl8pPr>
      <a:lvl9pPr marL="1828800" algn="l" rtl="1" fontAlgn="base">
        <a:spcBef>
          <a:spcPct val="0"/>
        </a:spcBef>
        <a:spcAft>
          <a:spcPct val="0"/>
        </a:spcAft>
        <a:defRPr sz="4100" b="1">
          <a:solidFill>
            <a:schemeClr val="tx2"/>
          </a:solidFill>
          <a:latin typeface="Lucida Sans Unicode" pitchFamily="34" charset="0"/>
          <a:cs typeface="Arial" pitchFamily="34" charset="0"/>
        </a:defRPr>
      </a:lvl9pPr>
      <a:extLst/>
    </p:titleStyle>
    <p:bodyStyle>
      <a:lvl1pPr marL="365125" indent="-255588" algn="r" rtl="1"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r" rtl="1"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r" rtl="1"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r" rtl="1"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r" rtl="1" eaLnBrk="0" fontAlgn="base" hangingPunct="0">
        <a:spcBef>
          <a:spcPts val="350"/>
        </a:spcBef>
        <a:spcAft>
          <a:spcPct val="0"/>
        </a:spcAft>
        <a:buClr>
          <a:schemeClr val="accent2"/>
        </a:buClr>
        <a:buFont typeface="Wingdings 2" pitchFamily="18" charset="2"/>
        <a:buChar char=""/>
        <a:defRPr sz="20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6350"/>
            <a:ext cx="9140825" cy="6851650"/>
            <a:chOff x="0" y="4"/>
            <a:chExt cx="5758" cy="4316"/>
          </a:xfrm>
        </p:grpSpPr>
        <p:sp>
          <p:nvSpPr>
            <p:cNvPr id="80899"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algn="ctr">
                <a:defRPr/>
              </a:pPr>
              <a:endParaRPr lang="ar-EG" sz="1800"/>
            </a:p>
          </p:txBody>
        </p:sp>
        <p:sp>
          <p:nvSpPr>
            <p:cNvPr id="80900"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algn="ctr">
                <a:defRPr/>
              </a:pPr>
              <a:endParaRPr lang="ar-EG" sz="1800"/>
            </a:p>
          </p:txBody>
        </p:sp>
        <p:grpSp>
          <p:nvGrpSpPr>
            <p:cNvPr id="3082" name="Group 5"/>
            <p:cNvGrpSpPr>
              <a:grpSpLocks/>
            </p:cNvGrpSpPr>
            <p:nvPr userDrawn="1"/>
          </p:nvGrpSpPr>
          <p:grpSpPr bwMode="auto">
            <a:xfrm>
              <a:off x="0" y="4"/>
              <a:ext cx="5758" cy="4316"/>
              <a:chOff x="0" y="4"/>
              <a:chExt cx="5758" cy="4316"/>
            </a:xfrm>
          </p:grpSpPr>
          <p:sp>
            <p:nvSpPr>
              <p:cNvPr id="80902"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algn="ctr">
                  <a:defRPr/>
                </a:pPr>
                <a:endParaRPr lang="ar-EG" sz="1800"/>
              </a:p>
            </p:txBody>
          </p:sp>
          <p:sp>
            <p:nvSpPr>
              <p:cNvPr id="80903"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ar-EG" sz="1800"/>
              </a:p>
            </p:txBody>
          </p:sp>
          <p:sp>
            <p:nvSpPr>
              <p:cNvPr id="80904"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80905"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algn="ctr">
                  <a:defRPr/>
                </a:pPr>
                <a:endParaRPr lang="ar-EG" sz="1800"/>
              </a:p>
            </p:txBody>
          </p:sp>
          <p:sp>
            <p:nvSpPr>
              <p:cNvPr id="80906"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algn="ctr">
                  <a:defRPr/>
                </a:pPr>
                <a:endParaRPr lang="ar-EG" sz="1800"/>
              </a:p>
            </p:txBody>
          </p:sp>
          <p:sp>
            <p:nvSpPr>
              <p:cNvPr id="80907"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algn="ctr">
                  <a:defRPr/>
                </a:pPr>
                <a:endParaRPr lang="ar-EG" sz="1800"/>
              </a:p>
            </p:txBody>
          </p:sp>
          <p:sp>
            <p:nvSpPr>
              <p:cNvPr id="80908"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algn="ctr">
                  <a:defRPr/>
                </a:pPr>
                <a:endParaRPr lang="ar-EG" sz="1800"/>
              </a:p>
            </p:txBody>
          </p:sp>
          <p:sp>
            <p:nvSpPr>
              <p:cNvPr id="80909"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algn="ctr">
                  <a:defRPr/>
                </a:pPr>
                <a:endParaRPr lang="ar-EG" sz="1800"/>
              </a:p>
            </p:txBody>
          </p:sp>
          <p:sp>
            <p:nvSpPr>
              <p:cNvPr id="80910"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algn="ctr">
                  <a:defRPr/>
                </a:pPr>
                <a:endParaRPr lang="ar-EG" sz="1800"/>
              </a:p>
            </p:txBody>
          </p:sp>
        </p:grpSp>
      </p:grpSp>
      <p:sp>
        <p:nvSpPr>
          <p:cNvPr id="80911"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0912"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13"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00" u="none">
                <a:effectLst>
                  <a:outerShdw blurRad="38100" dist="38100" dir="2700000" algn="tl">
                    <a:srgbClr val="000000"/>
                  </a:outerShdw>
                </a:effectLst>
                <a:latin typeface="+mn-lt"/>
              </a:defRPr>
            </a:lvl1pPr>
          </a:lstStyle>
          <a:p>
            <a:pPr>
              <a:defRPr/>
            </a:pPr>
            <a:fld id="{571615C2-F98E-49AD-B97D-AB9EBF4E85D8}" type="datetime3">
              <a:rPr lang="en-US"/>
              <a:pPr>
                <a:defRPr/>
              </a:pPr>
              <a:t>1 October 2011</a:t>
            </a:fld>
            <a:endParaRPr lang="en-US"/>
          </a:p>
        </p:txBody>
      </p:sp>
      <p:sp>
        <p:nvSpPr>
          <p:cNvPr id="80914"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00" u="none">
                <a:effectLst>
                  <a:outerShdw blurRad="38100" dist="38100" dir="2700000" algn="tl">
                    <a:srgbClr val="000000"/>
                  </a:outerShdw>
                </a:effectLst>
                <a:latin typeface="Tahoma" pitchFamily="34" charset="0"/>
              </a:defRPr>
            </a:lvl1pPr>
          </a:lstStyle>
          <a:p>
            <a:pPr>
              <a:defRPr/>
            </a:pPr>
            <a:endParaRPr lang="en-US"/>
          </a:p>
        </p:txBody>
      </p:sp>
      <p:sp>
        <p:nvSpPr>
          <p:cNvPr id="80915"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000" u="none">
                <a:effectLst>
                  <a:outerShdw blurRad="38100" dist="38100" dir="2700000" algn="tl">
                    <a:srgbClr val="000000"/>
                  </a:outerShdw>
                </a:effectLst>
                <a:latin typeface="+mn-lt"/>
              </a:defRPr>
            </a:lvl1pPr>
          </a:lstStyle>
          <a:p>
            <a:pPr>
              <a:defRPr/>
            </a:pPr>
            <a:fld id="{83A9069B-4F66-429E-926B-B189A223DED2}" type="slidenum">
              <a:rPr lang="ar-SA"/>
              <a:pPr>
                <a:defRPr/>
              </a:pPr>
              <a:t>‹#›</a:t>
            </a:fld>
            <a:endParaRPr lang="en-US"/>
          </a:p>
        </p:txBody>
      </p:sp>
    </p:spTree>
  </p:cSld>
  <p:clrMap bg1="dk2" tx1="lt1" bg2="dk1" tx2="lt2" accent1="accent1" accent2="accent2" accent3="accent3" accent4="accent4" accent5="accent5" accent6="accent6" hlink="hlink" folHlink="folHlink"/>
  <p:sldLayoutIdLst>
    <p:sldLayoutId id="2147486993"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 id="2147486966" r:id="rId12"/>
    <p:sldLayoutId id="2147486967" r:id="rId13"/>
  </p:sldLayoutIdLst>
  <p:hf sldNum="0" hdr="0" ftr="0" dt="0"/>
  <p:txStyles>
    <p:titleStyle>
      <a:lvl1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2pPr>
      <a:lvl3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3pPr>
      <a:lvl4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4pPr>
      <a:lvl5pPr algn="l" rtl="1"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5pPr>
      <a:lvl6pPr marL="4572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6pPr>
      <a:lvl7pPr marL="9144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7pPr>
      <a:lvl8pPr marL="13716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8pPr>
      <a:lvl9pPr marL="1828800" algn="l" rtl="1"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6413"/>
            <a:chOff x="0" y="0"/>
            <a:chExt cx="5760" cy="4319"/>
          </a:xfrm>
        </p:grpSpPr>
        <p:sp>
          <p:nvSpPr>
            <p:cNvPr id="8909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ar-EG" sz="1800"/>
            </a:p>
          </p:txBody>
        </p:sp>
        <p:sp>
          <p:nvSpPr>
            <p:cNvPr id="8909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ar-EG" sz="1800"/>
            </a:p>
          </p:txBody>
        </p:sp>
        <p:sp>
          <p:nvSpPr>
            <p:cNvPr id="8909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ar-EG" sz="1800"/>
            </a:p>
          </p:txBody>
        </p:sp>
        <p:sp>
          <p:nvSpPr>
            <p:cNvPr id="8909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8909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ar-EG" sz="1800"/>
            </a:p>
          </p:txBody>
        </p:sp>
        <p:sp>
          <p:nvSpPr>
            <p:cNvPr id="8909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a:defRPr/>
              </a:pPr>
              <a:endParaRPr lang="ar-EG" sz="1800"/>
            </a:p>
          </p:txBody>
        </p:sp>
        <p:sp>
          <p:nvSpPr>
            <p:cNvPr id="8909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a:defRPr/>
              </a:pPr>
              <a:endParaRPr lang="ar-EG" sz="1800"/>
            </a:p>
          </p:txBody>
        </p:sp>
        <p:sp>
          <p:nvSpPr>
            <p:cNvPr id="8909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ar-EG" sz="1800"/>
            </a:p>
          </p:txBody>
        </p:sp>
        <p:sp>
          <p:nvSpPr>
            <p:cNvPr id="8909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a:defRPr/>
              </a:pPr>
              <a:endParaRPr lang="ar-EG" sz="1800"/>
            </a:p>
          </p:txBody>
        </p:sp>
        <p:sp>
          <p:nvSpPr>
            <p:cNvPr id="8910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ar-EG" sz="1800"/>
            </a:p>
          </p:txBody>
        </p:sp>
        <p:sp>
          <p:nvSpPr>
            <p:cNvPr id="8910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a:defRPr/>
              </a:pPr>
              <a:endParaRPr lang="ar-EG" sz="1800"/>
            </a:p>
          </p:txBody>
        </p:sp>
        <p:sp>
          <p:nvSpPr>
            <p:cNvPr id="8910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ar-EG" sz="1800"/>
            </a:p>
          </p:txBody>
        </p:sp>
        <p:sp>
          <p:nvSpPr>
            <p:cNvPr id="8910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a:defRPr/>
              </a:pPr>
              <a:endParaRPr lang="ar-EG" sz="1800"/>
            </a:p>
          </p:txBody>
        </p:sp>
        <p:sp>
          <p:nvSpPr>
            <p:cNvPr id="8910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ar-EG" sz="1800"/>
            </a:p>
          </p:txBody>
        </p:sp>
        <p:sp>
          <p:nvSpPr>
            <p:cNvPr id="8910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ar-EG" sz="1800"/>
            </a:p>
          </p:txBody>
        </p:sp>
        <p:sp>
          <p:nvSpPr>
            <p:cNvPr id="8910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ar-EG" sz="1800"/>
            </a:p>
          </p:txBody>
        </p:sp>
        <p:sp>
          <p:nvSpPr>
            <p:cNvPr id="8910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a:defRPr/>
              </a:pPr>
              <a:endParaRPr lang="ar-EG" sz="1800"/>
            </a:p>
          </p:txBody>
        </p:sp>
        <p:sp>
          <p:nvSpPr>
            <p:cNvPr id="8910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ar-EG" sz="1800"/>
            </a:p>
          </p:txBody>
        </p:sp>
        <p:sp>
          <p:nvSpPr>
            <p:cNvPr id="8910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a:defRPr/>
              </a:pPr>
              <a:endParaRPr lang="ar-EG" sz="1800"/>
            </a:p>
          </p:txBody>
        </p:sp>
        <p:sp>
          <p:nvSpPr>
            <p:cNvPr id="8911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ar-EG" sz="1800"/>
            </a:p>
          </p:txBody>
        </p:sp>
        <p:sp>
          <p:nvSpPr>
            <p:cNvPr id="8911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ar-EG" sz="1800"/>
            </a:p>
          </p:txBody>
        </p:sp>
        <p:sp>
          <p:nvSpPr>
            <p:cNvPr id="8911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ar-EG" sz="1800"/>
            </a:p>
          </p:txBody>
        </p:sp>
        <p:sp>
          <p:nvSpPr>
            <p:cNvPr id="8911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a:defRPr/>
              </a:pPr>
              <a:endParaRPr lang="ar-EG" sz="1800"/>
            </a:p>
          </p:txBody>
        </p:sp>
        <p:sp>
          <p:nvSpPr>
            <p:cNvPr id="8911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ar-EG" sz="1800"/>
            </a:p>
          </p:txBody>
        </p:sp>
        <p:sp>
          <p:nvSpPr>
            <p:cNvPr id="8911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ar-EG" sz="1800"/>
            </a:p>
          </p:txBody>
        </p:sp>
        <p:sp>
          <p:nvSpPr>
            <p:cNvPr id="8911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a:defRPr/>
              </a:pPr>
              <a:endParaRPr lang="ar-EG" sz="1800"/>
            </a:p>
          </p:txBody>
        </p:sp>
        <p:sp>
          <p:nvSpPr>
            <p:cNvPr id="8911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ar-EG" sz="1800"/>
            </a:p>
          </p:txBody>
        </p:sp>
        <p:sp>
          <p:nvSpPr>
            <p:cNvPr id="8911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a:defRPr/>
              </a:pPr>
              <a:endParaRPr lang="ar-EG" sz="1800"/>
            </a:p>
          </p:txBody>
        </p:sp>
        <p:sp>
          <p:nvSpPr>
            <p:cNvPr id="8911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ar-EG" sz="1800"/>
            </a:p>
          </p:txBody>
        </p:sp>
        <p:sp>
          <p:nvSpPr>
            <p:cNvPr id="8912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ar-EG" sz="1800"/>
            </a:p>
          </p:txBody>
        </p:sp>
        <p:sp>
          <p:nvSpPr>
            <p:cNvPr id="8912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ar-EG" sz="1800"/>
            </a:p>
          </p:txBody>
        </p:sp>
        <p:sp>
          <p:nvSpPr>
            <p:cNvPr id="8912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ar-EG" sz="1800"/>
            </a:p>
          </p:txBody>
        </p:sp>
        <p:sp>
          <p:nvSpPr>
            <p:cNvPr id="8912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ar-EG" sz="1800"/>
            </a:p>
          </p:txBody>
        </p:sp>
        <p:sp>
          <p:nvSpPr>
            <p:cNvPr id="8912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ar-EG" sz="1800"/>
            </a:p>
          </p:txBody>
        </p:sp>
        <p:sp>
          <p:nvSpPr>
            <p:cNvPr id="8912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ar-EG" sz="1800"/>
            </a:p>
          </p:txBody>
        </p:sp>
        <p:sp>
          <p:nvSpPr>
            <p:cNvPr id="8912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ar-EG" sz="1800"/>
            </a:p>
          </p:txBody>
        </p:sp>
        <p:grpSp>
          <p:nvGrpSpPr>
            <p:cNvPr id="4140" name="Group 39"/>
            <p:cNvGrpSpPr>
              <a:grpSpLocks/>
            </p:cNvGrpSpPr>
            <p:nvPr userDrawn="1"/>
          </p:nvGrpSpPr>
          <p:grpSpPr bwMode="auto">
            <a:xfrm>
              <a:off x="0" y="1632"/>
              <a:ext cx="5758" cy="1858"/>
              <a:chOff x="0" y="1632"/>
              <a:chExt cx="5758" cy="1858"/>
            </a:xfrm>
          </p:grpSpPr>
          <p:sp>
            <p:nvSpPr>
              <p:cNvPr id="8912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ar-EG" sz="1800"/>
              </a:p>
            </p:txBody>
          </p:sp>
          <p:sp>
            <p:nvSpPr>
              <p:cNvPr id="8912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ar-EG" sz="1800"/>
              </a:p>
            </p:txBody>
          </p:sp>
        </p:grpSp>
      </p:grpSp>
      <p:sp>
        <p:nvSpPr>
          <p:cNvPr id="8913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913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13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u="none">
                <a:effectLst>
                  <a:outerShdw blurRad="38100" dist="38100" dir="2700000" algn="tl">
                    <a:srgbClr val="000000"/>
                  </a:outerShdw>
                </a:effectLst>
              </a:defRPr>
            </a:lvl1pPr>
          </a:lstStyle>
          <a:p>
            <a:pPr>
              <a:defRPr/>
            </a:pPr>
            <a:fld id="{0F82BC77-92B0-4672-89FA-ECEDE3492EC9}" type="datetime3">
              <a:rPr lang="en-US"/>
              <a:pPr>
                <a:defRPr/>
              </a:pPr>
              <a:t>1 October 2011</a:t>
            </a:fld>
            <a:endParaRPr lang="en-US"/>
          </a:p>
        </p:txBody>
      </p:sp>
      <p:sp>
        <p:nvSpPr>
          <p:cNvPr id="8913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u="none">
                <a:effectLst>
                  <a:outerShdw blurRad="38100" dist="38100" dir="2700000" algn="tl">
                    <a:srgbClr val="000000"/>
                  </a:outerShdw>
                </a:effectLst>
              </a:defRPr>
            </a:lvl1pPr>
          </a:lstStyle>
          <a:p>
            <a:pPr>
              <a:defRPr/>
            </a:pPr>
            <a:endParaRPr lang="en-US"/>
          </a:p>
        </p:txBody>
      </p:sp>
      <p:sp>
        <p:nvSpPr>
          <p:cNvPr id="8913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u="none">
                <a:effectLst>
                  <a:outerShdw blurRad="38100" dist="38100" dir="2700000" algn="tl">
                    <a:srgbClr val="000000"/>
                  </a:outerShdw>
                </a:effectLst>
              </a:defRPr>
            </a:lvl1pPr>
          </a:lstStyle>
          <a:p>
            <a:pPr>
              <a:defRPr/>
            </a:pPr>
            <a:fld id="{D678F6A1-C664-4151-AD91-81274DA091B8}"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6994"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hf sldNum="0" hdr="0" ftr="0" dt="0"/>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sz="1800"/>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sz="1800"/>
          </a:p>
        </p:txBody>
      </p:sp>
      <p:sp>
        <p:nvSpPr>
          <p:cNvPr id="5124"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5125"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fld id="{88508511-9173-4CD6-B6D3-CD60F00E53BA}" type="datetime3">
              <a:rPr lang="en-US"/>
              <a:pPr>
                <a:defRPr/>
              </a:pPr>
              <a:t>1 October 2011</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a:defRPr sz="1000">
                <a:solidFill>
                  <a:srgbClr val="9B9A98"/>
                </a:solidFill>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4E366902-604F-4904-A274-2242AB9FE84B}"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6995" r:id="rId1"/>
    <p:sldLayoutId id="2147486978" r:id="rId2"/>
    <p:sldLayoutId id="2147486996" r:id="rId3"/>
    <p:sldLayoutId id="2147486979" r:id="rId4"/>
    <p:sldLayoutId id="2147486980" r:id="rId5"/>
    <p:sldLayoutId id="2147486981" r:id="rId6"/>
    <p:sldLayoutId id="2147486982" r:id="rId7"/>
    <p:sldLayoutId id="2147486997" r:id="rId8"/>
    <p:sldLayoutId id="2147486983" r:id="rId9"/>
    <p:sldLayoutId id="2147486984" r:id="rId10"/>
    <p:sldLayoutId id="2147486985" r:id="rId11"/>
  </p:sldLayoutIdLst>
  <p:hf sldNum="0" hdr="0" ftr="0" dt="0"/>
  <p:txStyles>
    <p:titleStyle>
      <a:lvl1pPr algn="l" rtl="1" eaLnBrk="0" fontAlgn="base" hangingPunct="0">
        <a:spcBef>
          <a:spcPct val="0"/>
        </a:spcBef>
        <a:spcAft>
          <a:spcPct val="0"/>
        </a:spcAft>
        <a:defRPr sz="4600" kern="1200">
          <a:solidFill>
            <a:schemeClr val="tx1"/>
          </a:solidFill>
          <a:latin typeface="+mj-lt"/>
          <a:ea typeface="+mj-ea"/>
          <a:cs typeface="+mj-cs"/>
        </a:defRPr>
      </a:lvl1pPr>
      <a:lvl2pPr algn="l" rtl="1" eaLnBrk="0" fontAlgn="base" hangingPunct="0">
        <a:spcBef>
          <a:spcPct val="0"/>
        </a:spcBef>
        <a:spcAft>
          <a:spcPct val="0"/>
        </a:spcAft>
        <a:defRPr sz="4600">
          <a:solidFill>
            <a:schemeClr val="tx1"/>
          </a:solidFill>
          <a:latin typeface="Franklin Gothic Book" pitchFamily="34" charset="0"/>
          <a:cs typeface="Tahoma" pitchFamily="34" charset="0"/>
        </a:defRPr>
      </a:lvl2pPr>
      <a:lvl3pPr algn="l" rtl="1" eaLnBrk="0" fontAlgn="base" hangingPunct="0">
        <a:spcBef>
          <a:spcPct val="0"/>
        </a:spcBef>
        <a:spcAft>
          <a:spcPct val="0"/>
        </a:spcAft>
        <a:defRPr sz="4600">
          <a:solidFill>
            <a:schemeClr val="tx1"/>
          </a:solidFill>
          <a:latin typeface="Franklin Gothic Book" pitchFamily="34" charset="0"/>
          <a:cs typeface="Tahoma" pitchFamily="34" charset="0"/>
        </a:defRPr>
      </a:lvl3pPr>
      <a:lvl4pPr algn="l" rtl="1" eaLnBrk="0" fontAlgn="base" hangingPunct="0">
        <a:spcBef>
          <a:spcPct val="0"/>
        </a:spcBef>
        <a:spcAft>
          <a:spcPct val="0"/>
        </a:spcAft>
        <a:defRPr sz="4600">
          <a:solidFill>
            <a:schemeClr val="tx1"/>
          </a:solidFill>
          <a:latin typeface="Franklin Gothic Book" pitchFamily="34" charset="0"/>
          <a:cs typeface="Tahoma" pitchFamily="34" charset="0"/>
        </a:defRPr>
      </a:lvl4pPr>
      <a:lvl5pPr algn="l" rtl="1" eaLnBrk="0" fontAlgn="base" hangingPunct="0">
        <a:spcBef>
          <a:spcPct val="0"/>
        </a:spcBef>
        <a:spcAft>
          <a:spcPct val="0"/>
        </a:spcAft>
        <a:defRPr sz="4600">
          <a:solidFill>
            <a:schemeClr val="tx1"/>
          </a:solidFill>
          <a:latin typeface="Franklin Gothic Book" pitchFamily="34" charset="0"/>
          <a:cs typeface="Tahoma" pitchFamily="34" charset="0"/>
        </a:defRPr>
      </a:lvl5pPr>
      <a:lvl6pPr marL="457200" algn="l" rtl="1" fontAlgn="base">
        <a:spcBef>
          <a:spcPct val="0"/>
        </a:spcBef>
        <a:spcAft>
          <a:spcPct val="0"/>
        </a:spcAft>
        <a:defRPr sz="4600">
          <a:solidFill>
            <a:schemeClr val="tx1"/>
          </a:solidFill>
          <a:latin typeface="Franklin Gothic Book" pitchFamily="34" charset="0"/>
          <a:cs typeface="Tahoma" pitchFamily="34" charset="0"/>
        </a:defRPr>
      </a:lvl6pPr>
      <a:lvl7pPr marL="914400" algn="l" rtl="1" fontAlgn="base">
        <a:spcBef>
          <a:spcPct val="0"/>
        </a:spcBef>
        <a:spcAft>
          <a:spcPct val="0"/>
        </a:spcAft>
        <a:defRPr sz="4600">
          <a:solidFill>
            <a:schemeClr val="tx1"/>
          </a:solidFill>
          <a:latin typeface="Franklin Gothic Book" pitchFamily="34" charset="0"/>
          <a:cs typeface="Tahoma" pitchFamily="34" charset="0"/>
        </a:defRPr>
      </a:lvl7pPr>
      <a:lvl8pPr marL="1371600" algn="l" rtl="1" fontAlgn="base">
        <a:spcBef>
          <a:spcPct val="0"/>
        </a:spcBef>
        <a:spcAft>
          <a:spcPct val="0"/>
        </a:spcAft>
        <a:defRPr sz="4600">
          <a:solidFill>
            <a:schemeClr val="tx1"/>
          </a:solidFill>
          <a:latin typeface="Franklin Gothic Book" pitchFamily="34" charset="0"/>
          <a:cs typeface="Tahoma" pitchFamily="34" charset="0"/>
        </a:defRPr>
      </a:lvl8pPr>
      <a:lvl9pPr marL="1828800" algn="l" rtl="1" fontAlgn="base">
        <a:spcBef>
          <a:spcPct val="0"/>
        </a:spcBef>
        <a:spcAft>
          <a:spcPct val="0"/>
        </a:spcAft>
        <a:defRPr sz="4600">
          <a:solidFill>
            <a:schemeClr val="tx1"/>
          </a:solidFill>
          <a:latin typeface="Franklin Gothic Book" pitchFamily="34" charset="0"/>
          <a:cs typeface="Tahoma" pitchFamily="34" charset="0"/>
        </a:defRPr>
      </a:lvl9pPr>
    </p:titleStyle>
    <p:bodyStyle>
      <a:lvl1pPr marL="419100" indent="-382588" algn="r" rtl="1"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r" rtl="1"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r" rtl="1"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r" rtl="1"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r" rtl="1"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r" rtl="1"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r" rtl="1"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r" rtl="1"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u="non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u="none">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fld id="{121133C0-CFFB-4448-B641-3FDB89BC10DF}" type="slidenum">
              <a:rPr lang="ar-SA" u="none">
                <a:solidFill>
                  <a:srgbClr val="000000"/>
                </a:solidFill>
              </a:rPr>
              <a:pPr/>
              <a:t>‹#›</a:t>
            </a:fld>
            <a:endParaRPr lang="en-US" u="none">
              <a:solidFill>
                <a:srgbClr val="000000"/>
              </a:solidFill>
            </a:endParaRPr>
          </a:p>
        </p:txBody>
      </p:sp>
    </p:spTree>
  </p:cSld>
  <p:clrMap bg1="lt1" tx1="dk1" bg2="lt2" tx2="dk2" accent1="accent1" accent2="accent2" accent3="accent3" accent4="accent4" accent5="accent5" accent6="accent6" hlink="hlink" folHlink="folHlink"/>
  <p:sldLayoutIdLst>
    <p:sldLayoutId id="2147486999" r:id="rId1"/>
    <p:sldLayoutId id="2147487000" r:id="rId2"/>
    <p:sldLayoutId id="2147487001" r:id="rId3"/>
    <p:sldLayoutId id="2147487002" r:id="rId4"/>
    <p:sldLayoutId id="2147487003" r:id="rId5"/>
    <p:sldLayoutId id="2147487004" r:id="rId6"/>
    <p:sldLayoutId id="2147487005" r:id="rId7"/>
    <p:sldLayoutId id="2147487006" r:id="rId8"/>
    <p:sldLayoutId id="2147487007" r:id="rId9"/>
    <p:sldLayoutId id="2147487008" r:id="rId10"/>
    <p:sldLayoutId id="2147487009" r:id="rId11"/>
    <p:sldLayoutId id="2147487010" r:id="rId12"/>
    <p:sldLayoutId id="2147487011" r:id="rId13"/>
    <p:sldLayoutId id="2147487012" r:id="rId14"/>
    <p:sldLayoutId id="2147487013" r:id="rId15"/>
    <p:sldLayoutId id="2147487014" r:id="rId16"/>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9.xml"/><Relationship Id="rId5" Type="http://schemas.openxmlformats.org/officeDocument/2006/relationships/slide" Target="slide2.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24.xml"/><Relationship Id="rId1" Type="http://schemas.openxmlformats.org/officeDocument/2006/relationships/vmlDrawing" Target="../drawings/vmlDrawing1.v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2.xml"/><Relationship Id="rId5" Type="http://schemas.openxmlformats.org/officeDocument/2006/relationships/image" Target="../media/image29.jpe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vmlDrawing" Target="../drawings/vmlDrawing2.v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9.xml"/><Relationship Id="rId1" Type="http://schemas.openxmlformats.org/officeDocument/2006/relationships/vmlDrawing" Target="../drawings/vmlDrawing3.v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9.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9.xml"/><Relationship Id="rId1" Type="http://schemas.openxmlformats.org/officeDocument/2006/relationships/vmlDrawing" Target="../drawings/vmlDrawing5.v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image" Target="../media/image71.jpeg"/><Relationship Id="rId1" Type="http://schemas.openxmlformats.org/officeDocument/2006/relationships/slideLayout" Target="../slideLayouts/slideLayout13.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gif"/></Relationships>
</file>

<file path=ppt/slides/_rels/slide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8" descr="grass"/>
          <p:cNvPicPr>
            <a:picLocks noChangeAspect="1" noChangeArrowheads="1"/>
          </p:cNvPicPr>
          <p:nvPr/>
        </p:nvPicPr>
        <p:blipFill>
          <a:blip r:embed="rId3" cstate="print"/>
          <a:srcRect/>
          <a:stretch>
            <a:fillRect/>
          </a:stretch>
        </p:blipFill>
        <p:spPr bwMode="auto">
          <a:xfrm>
            <a:off x="304800" y="152400"/>
            <a:ext cx="8534400" cy="6324600"/>
          </a:xfrm>
          <a:prstGeom prst="rect">
            <a:avLst/>
          </a:prstGeom>
          <a:noFill/>
          <a:ln w="9525">
            <a:noFill/>
            <a:miter lim="800000"/>
            <a:headEnd/>
            <a:tailEnd/>
          </a:ln>
        </p:spPr>
      </p:pic>
      <p:sp>
        <p:nvSpPr>
          <p:cNvPr id="18435" name="Rectangle 2"/>
          <p:cNvSpPr>
            <a:spLocks noChangeArrowheads="1"/>
          </p:cNvSpPr>
          <p:nvPr/>
        </p:nvSpPr>
        <p:spPr bwMode="auto">
          <a:xfrm>
            <a:off x="0" y="0"/>
            <a:ext cx="9144000" cy="6858000"/>
          </a:xfrm>
          <a:prstGeom prst="rect">
            <a:avLst/>
          </a:prstGeom>
          <a:noFill/>
          <a:ln w="76200" cap="sq">
            <a:solidFill>
              <a:srgbClr val="0000F0"/>
            </a:solidFill>
            <a:miter lim="800000"/>
            <a:headEnd type="none" w="sm" len="sm"/>
            <a:tailEnd type="none" w="sm" len="sm"/>
          </a:ln>
          <a:effectLst>
            <a:prstShdw prst="shdw17" dist="17961" dir="2700000">
              <a:srgbClr val="000090"/>
            </a:prstShdw>
          </a:effectLst>
        </p:spPr>
        <p:txBody>
          <a:bodyPr wrap="none" anchor="ctr"/>
          <a:lstStyle/>
          <a:p>
            <a:pPr algn="ctr"/>
            <a:endParaRPr lang="ar-EG" sz="1800"/>
          </a:p>
        </p:txBody>
      </p:sp>
      <p:sp>
        <p:nvSpPr>
          <p:cNvPr id="18436" name="Rectangle 4"/>
          <p:cNvSpPr>
            <a:spLocks noChangeArrowheads="1"/>
          </p:cNvSpPr>
          <p:nvPr/>
        </p:nvSpPr>
        <p:spPr bwMode="auto">
          <a:xfrm>
            <a:off x="96838" y="79375"/>
            <a:ext cx="8942387" cy="6699250"/>
          </a:xfrm>
          <a:prstGeom prst="rect">
            <a:avLst/>
          </a:prstGeom>
          <a:noFill/>
          <a:ln w="76200" cap="sq">
            <a:solidFill>
              <a:srgbClr val="8EB9E4"/>
            </a:solidFill>
            <a:miter lim="800000"/>
            <a:headEnd type="none" w="sm" len="sm"/>
            <a:tailEnd type="none" w="sm" len="sm"/>
          </a:ln>
          <a:effectLst>
            <a:prstShdw prst="shdw17" dist="17961" dir="2700000">
              <a:srgbClr val="556F89"/>
            </a:prstShdw>
          </a:effectLst>
        </p:spPr>
        <p:txBody>
          <a:bodyPr wrap="none" anchor="ctr"/>
          <a:lstStyle/>
          <a:p>
            <a:pPr algn="ctr"/>
            <a:endParaRPr lang="ar-EG" sz="1800"/>
          </a:p>
        </p:txBody>
      </p:sp>
      <p:sp>
        <p:nvSpPr>
          <p:cNvPr id="18437" name="Rectangle 5"/>
          <p:cNvSpPr>
            <a:spLocks noChangeArrowheads="1"/>
          </p:cNvSpPr>
          <p:nvPr/>
        </p:nvSpPr>
        <p:spPr bwMode="auto">
          <a:xfrm>
            <a:off x="173038" y="139700"/>
            <a:ext cx="8769350" cy="6540500"/>
          </a:xfrm>
          <a:prstGeom prst="rect">
            <a:avLst/>
          </a:prstGeom>
          <a:noFill/>
          <a:ln w="76200" cap="sq">
            <a:solidFill>
              <a:srgbClr val="2D74BB"/>
            </a:solidFill>
            <a:miter lim="800000"/>
            <a:headEnd type="none" w="sm" len="sm"/>
            <a:tailEnd type="none" w="sm" len="sm"/>
          </a:ln>
          <a:effectLst>
            <a:prstShdw prst="shdw17" dist="17961" dir="2700000">
              <a:srgbClr val="1B4670"/>
            </a:prstShdw>
          </a:effectLst>
        </p:spPr>
        <p:txBody>
          <a:bodyPr wrap="none" anchor="ctr"/>
          <a:lstStyle/>
          <a:p>
            <a:pPr algn="ctr"/>
            <a:endParaRPr lang="ar-EG" sz="1800"/>
          </a:p>
        </p:txBody>
      </p:sp>
      <p:sp>
        <p:nvSpPr>
          <p:cNvPr id="27656" name="Text Box 8"/>
          <p:cNvSpPr txBox="1">
            <a:spLocks noChangeArrowheads="1"/>
          </p:cNvSpPr>
          <p:nvPr/>
        </p:nvSpPr>
        <p:spPr bwMode="auto">
          <a:xfrm>
            <a:off x="1066800" y="304800"/>
            <a:ext cx="7543800" cy="1311275"/>
          </a:xfrm>
          <a:prstGeom prst="rect">
            <a:avLst/>
          </a:prstGeom>
          <a:noFill/>
          <a:ln w="9525">
            <a:noFill/>
            <a:miter lim="800000"/>
            <a:headEnd/>
            <a:tailEnd/>
          </a:ln>
          <a:effectLst>
            <a:outerShdw dist="35921" dir="2700000" algn="ctr" rotWithShape="0">
              <a:srgbClr val="808080"/>
            </a:outerShdw>
          </a:effectLst>
        </p:spPr>
        <p:txBody>
          <a:bodyPr>
            <a:spAutoFit/>
          </a:bodyPr>
          <a:lstStyle/>
          <a:p>
            <a:pPr algn="ctr">
              <a:spcBef>
                <a:spcPct val="50000"/>
              </a:spcBef>
              <a:defRPr/>
            </a:pPr>
            <a:r>
              <a:rPr lang="ar-EG" sz="8000" b="1" u="none" dirty="0">
                <a:solidFill>
                  <a:schemeClr val="bg1"/>
                </a:solidFill>
                <a:effectLst>
                  <a:outerShdw blurRad="38100" dist="38100" dir="2700000" algn="tl">
                    <a:srgbClr val="000000"/>
                  </a:outerShdw>
                </a:effectLst>
                <a:cs typeface="DecoType Thuluth" pitchFamily="2" charset="-78"/>
              </a:rPr>
              <a:t>بسم الله الرحمن الرحيم</a:t>
            </a:r>
            <a:endParaRPr lang="en-US" sz="8000" b="1" u="none" dirty="0">
              <a:solidFill>
                <a:schemeClr val="bg1"/>
              </a:solidFill>
              <a:effectLst>
                <a:outerShdw blurRad="38100" dist="38100" dir="2700000" algn="tl">
                  <a:srgbClr val="000000"/>
                </a:outerShdw>
              </a:effectLst>
              <a:cs typeface="DecoType Thuluth" pitchFamily="2" charset="-78"/>
            </a:endParaRPr>
          </a:p>
        </p:txBody>
      </p:sp>
      <p:sp>
        <p:nvSpPr>
          <p:cNvPr id="7" name="TextBox 6"/>
          <p:cNvSpPr txBox="1"/>
          <p:nvPr/>
        </p:nvSpPr>
        <p:spPr>
          <a:xfrm>
            <a:off x="228600" y="2438400"/>
            <a:ext cx="8686800" cy="1569660"/>
          </a:xfrm>
          <a:prstGeom prst="rect">
            <a:avLst/>
          </a:prstGeom>
          <a:noFill/>
        </p:spPr>
        <p:txBody>
          <a:bodyPr wrap="square" rtlCol="1">
            <a:spAutoFit/>
          </a:bodyPr>
          <a:lstStyle/>
          <a:p>
            <a:pPr algn="ctr"/>
            <a:r>
              <a:rPr lang="ar-EG" sz="4800" b="1" u="none" dirty="0" smtClean="0">
                <a:solidFill>
                  <a:srgbClr val="FF0000"/>
                </a:solidFill>
              </a:rPr>
              <a:t>توجهات الاستراتيجية الزراعية و علاقتها بنظم المعلومات الجغرافية</a:t>
            </a:r>
            <a:endParaRPr lang="ar-EG" sz="4800" b="1" u="none" dirty="0">
              <a:solidFill>
                <a:srgbClr val="FF0000"/>
              </a:solidFill>
            </a:endParaRPr>
          </a:p>
        </p:txBody>
      </p:sp>
      <p:sp>
        <p:nvSpPr>
          <p:cNvPr id="8" name="TextBox 7"/>
          <p:cNvSpPr txBox="1"/>
          <p:nvPr/>
        </p:nvSpPr>
        <p:spPr>
          <a:xfrm>
            <a:off x="990600" y="4953000"/>
            <a:ext cx="7010400" cy="707886"/>
          </a:xfrm>
          <a:prstGeom prst="rect">
            <a:avLst/>
          </a:prstGeom>
          <a:noFill/>
        </p:spPr>
        <p:txBody>
          <a:bodyPr wrap="square" rtlCol="1">
            <a:spAutoFit/>
          </a:bodyPr>
          <a:lstStyle/>
          <a:p>
            <a:pPr algn="ctr"/>
            <a:r>
              <a:rPr lang="ar-EG" sz="4000" u="none" dirty="0" smtClean="0">
                <a:solidFill>
                  <a:srgbClr val="FFFF00"/>
                </a:solidFill>
              </a:rPr>
              <a:t>أيمن أبو حديد</a:t>
            </a:r>
            <a:endParaRPr lang="ar-EG" sz="4000" u="none" dirty="0">
              <a:solidFill>
                <a:srgbClr val="FFFF00"/>
              </a:solidFill>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171754" y="1753248"/>
            <a:ext cx="8438516" cy="3391603"/>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EG"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أولاً</a:t>
            </a:r>
            <a:r>
              <a:rPr lang="ar-SA"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 </a:t>
            </a:r>
            <a:r>
              <a:rPr lang="ar-EG"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الموارد الطبيعية </a:t>
            </a:r>
            <a:endParaRPr lang="ar-SA"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a:p>
            <a:pPr algn="ctr">
              <a:spcBef>
                <a:spcPct val="50000"/>
              </a:spcBef>
              <a:defRPr/>
            </a:pPr>
            <a:r>
              <a:rPr lang="ar-EG"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(الأرض والمياه) والبيئة</a:t>
            </a:r>
            <a:endParaRPr lang="en-US"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p:txBody>
      </p:sp>
    </p:spTree>
  </p:cSld>
  <p:clrMapOvr>
    <a:masterClrMapping/>
  </p:clrMapOvr>
  <p:transition>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1143000" y="854075"/>
            <a:ext cx="7239000" cy="822325"/>
          </a:xfrm>
          <a:effectLst>
            <a:outerShdw dist="35921" dir="2700000" algn="ctr" rotWithShape="0">
              <a:schemeClr val="bg1"/>
            </a:outerShdw>
          </a:effectLst>
        </p:spPr>
        <p:txBody>
          <a:bodyPr/>
          <a:lstStyle/>
          <a:p>
            <a:pPr algn="ctr" eaLnBrk="1" hangingPunct="1">
              <a:defRPr/>
            </a:pPr>
            <a:r>
              <a:rPr lang="ar-EG" sz="4800" smtClean="0">
                <a:solidFill>
                  <a:srgbClr val="FFFF00"/>
                </a:solidFill>
                <a:effectLst/>
              </a:rPr>
              <a:t>التوجهات العامة</a:t>
            </a:r>
            <a:r>
              <a:rPr lang="ar-SA" sz="4800" smtClean="0">
                <a:solidFill>
                  <a:srgbClr val="FFFF00"/>
                </a:solidFill>
                <a:effectLst/>
              </a:rPr>
              <a:t> للموارد الطبيعية</a:t>
            </a:r>
            <a:endParaRPr lang="en-US" sz="4800" smtClean="0">
              <a:solidFill>
                <a:srgbClr val="FFFF00"/>
              </a:solidFill>
              <a:effectLst/>
            </a:endParaRPr>
          </a:p>
        </p:txBody>
      </p:sp>
      <p:sp>
        <p:nvSpPr>
          <p:cNvPr id="152579" name="Content Placeholder 2"/>
          <p:cNvSpPr>
            <a:spLocks noGrp="1"/>
          </p:cNvSpPr>
          <p:nvPr>
            <p:ph idx="4294967295"/>
          </p:nvPr>
        </p:nvSpPr>
        <p:spPr>
          <a:xfrm>
            <a:off x="838200" y="1905000"/>
            <a:ext cx="8077200" cy="4343400"/>
          </a:xfrm>
        </p:spPr>
        <p:txBody>
          <a:bodyPr/>
          <a:lstStyle/>
          <a:p>
            <a:pPr marL="514350" indent="-514350" eaLnBrk="1" hangingPunct="1">
              <a:lnSpc>
                <a:spcPct val="150000"/>
              </a:lnSpc>
              <a:buFont typeface="Calibri" pitchFamily="34" charset="0"/>
              <a:buAutoNum type="arabicPeriod"/>
              <a:defRPr/>
            </a:pPr>
            <a:r>
              <a:rPr lang="ar-EG" sz="2800" b="1" smtClean="0">
                <a:cs typeface="Simplified Arabic" pitchFamily="2" charset="-78"/>
              </a:rPr>
              <a:t>التوسع في استخدام نظم الرى </a:t>
            </a:r>
            <a:r>
              <a:rPr lang="ar-SA" sz="2800" b="1" smtClean="0">
                <a:cs typeface="Simplified Arabic" pitchFamily="2" charset="-78"/>
              </a:rPr>
              <a:t>الحديثة و</a:t>
            </a:r>
            <a:r>
              <a:rPr lang="ar-EG" sz="2800" b="1" smtClean="0">
                <a:cs typeface="Simplified Arabic" pitchFamily="2" charset="-78"/>
              </a:rPr>
              <a:t>المتطور</a:t>
            </a:r>
            <a:r>
              <a:rPr lang="ar-SA" sz="2800" b="1" smtClean="0">
                <a:cs typeface="Simplified Arabic" pitchFamily="2" charset="-78"/>
              </a:rPr>
              <a:t>ة</a:t>
            </a:r>
            <a:r>
              <a:rPr lang="ar-EG" sz="2800" b="1" smtClean="0">
                <a:cs typeface="Simplified Arabic" pitchFamily="2" charset="-78"/>
              </a:rPr>
              <a:t>.</a:t>
            </a:r>
          </a:p>
          <a:p>
            <a:pPr marL="514350" indent="-514350" eaLnBrk="1" hangingPunct="1">
              <a:lnSpc>
                <a:spcPct val="150000"/>
              </a:lnSpc>
              <a:buFont typeface="Calibri" pitchFamily="34" charset="0"/>
              <a:buAutoNum type="arabicPeriod"/>
              <a:defRPr/>
            </a:pPr>
            <a:r>
              <a:rPr lang="ar-EG" sz="2800" b="1" smtClean="0">
                <a:cs typeface="Simplified Arabic" pitchFamily="2" charset="-78"/>
              </a:rPr>
              <a:t>حماية وصيانة الأراضى الزراعية</a:t>
            </a:r>
            <a:r>
              <a:rPr lang="ar-SA" sz="2800" b="1" smtClean="0">
                <a:cs typeface="Simplified Arabic" pitchFamily="2" charset="-78"/>
              </a:rPr>
              <a:t>.</a:t>
            </a:r>
            <a:r>
              <a:rPr lang="ar-EG" sz="2800" b="1" smtClean="0">
                <a:cs typeface="Simplified Arabic" pitchFamily="2" charset="-78"/>
              </a:rPr>
              <a:t> </a:t>
            </a:r>
            <a:endParaRPr lang="ar-SA" sz="2800" b="1" smtClean="0">
              <a:cs typeface="Simplified Arabic" pitchFamily="2" charset="-78"/>
            </a:endParaRPr>
          </a:p>
          <a:p>
            <a:pPr marL="514350" indent="-514350" eaLnBrk="1" hangingPunct="1">
              <a:lnSpc>
                <a:spcPct val="150000"/>
              </a:lnSpc>
              <a:buFont typeface="Calibri" pitchFamily="34" charset="0"/>
              <a:buAutoNum type="arabicPeriod"/>
              <a:defRPr/>
            </a:pPr>
            <a:r>
              <a:rPr lang="ar-SA" sz="2800" b="1" smtClean="0">
                <a:cs typeface="Simplified Arabic" pitchFamily="2" charset="-78"/>
              </a:rPr>
              <a:t>التوسع فى </a:t>
            </a:r>
            <a:r>
              <a:rPr lang="ar-EG" sz="2800" b="1" smtClean="0">
                <a:cs typeface="Simplified Arabic" pitchFamily="2" charset="-78"/>
              </a:rPr>
              <a:t>استصلاح الأراضي وتطوير النظم المزرعية. </a:t>
            </a:r>
          </a:p>
          <a:p>
            <a:pPr marL="514350" indent="-514350" eaLnBrk="1" hangingPunct="1">
              <a:lnSpc>
                <a:spcPct val="150000"/>
              </a:lnSpc>
              <a:buFont typeface="Calibri" pitchFamily="34" charset="0"/>
              <a:buAutoNum type="arabicPeriod"/>
              <a:defRPr/>
            </a:pPr>
            <a:r>
              <a:rPr lang="ar-SA" sz="2800" b="1" smtClean="0">
                <a:cs typeface="Simplified Arabic" pitchFamily="2" charset="-78"/>
              </a:rPr>
              <a:t>التنمية </a:t>
            </a:r>
            <a:r>
              <a:rPr lang="ar-EG" sz="2800" b="1" smtClean="0">
                <a:cs typeface="Simplified Arabic" pitchFamily="2" charset="-78"/>
              </a:rPr>
              <a:t>المستدام</a:t>
            </a:r>
            <a:r>
              <a:rPr lang="ar-SA" sz="2800" b="1" smtClean="0">
                <a:cs typeface="Simplified Arabic" pitchFamily="2" charset="-78"/>
              </a:rPr>
              <a:t>ة</a:t>
            </a:r>
            <a:r>
              <a:rPr lang="ar-EG" sz="2800" b="1" smtClean="0">
                <a:cs typeface="Simplified Arabic" pitchFamily="2" charset="-78"/>
              </a:rPr>
              <a:t> </a:t>
            </a:r>
            <a:r>
              <a:rPr lang="ar-SA" sz="2800" b="1" smtClean="0">
                <a:cs typeface="Simplified Arabic" pitchFamily="2" charset="-78"/>
              </a:rPr>
              <a:t>ل</a:t>
            </a:r>
            <a:r>
              <a:rPr lang="ar-EG" sz="2800" b="1" smtClean="0">
                <a:cs typeface="Simplified Arabic" pitchFamily="2" charset="-78"/>
              </a:rPr>
              <a:t>لزراعة المطرية.      </a:t>
            </a:r>
            <a:endParaRPr lang="en-US" sz="2800" b="1" smtClean="0">
              <a:cs typeface="Simplified Arabic" pitchFamily="2" charset="-78"/>
            </a:endParaRPr>
          </a:p>
          <a:p>
            <a:pPr marL="514350" indent="-514350" eaLnBrk="1" hangingPunct="1">
              <a:lnSpc>
                <a:spcPct val="150000"/>
              </a:lnSpc>
              <a:buFont typeface="Calibri" pitchFamily="34" charset="0"/>
              <a:buAutoNum type="arabicPeriod"/>
              <a:defRPr/>
            </a:pPr>
            <a:r>
              <a:rPr lang="ar-EG" sz="2800" b="1" smtClean="0">
                <a:cs typeface="Simplified Arabic" pitchFamily="2" charset="-78"/>
              </a:rPr>
              <a:t>الاهتمام بتكنولوجيا الطاقة الجديدة والمتجددة.</a:t>
            </a:r>
          </a:p>
          <a:p>
            <a:pPr marL="514350" indent="-514350" eaLnBrk="1" hangingPunct="1">
              <a:lnSpc>
                <a:spcPct val="150000"/>
              </a:lnSpc>
              <a:buFont typeface="Calibri" pitchFamily="34" charset="0"/>
              <a:buAutoNum type="arabicPeriod"/>
              <a:defRPr/>
            </a:pPr>
            <a:r>
              <a:rPr lang="ar-EG" sz="2800" b="1" smtClean="0">
                <a:cs typeface="Simplified Arabic" pitchFamily="2" charset="-78"/>
              </a:rPr>
              <a:t>تعظيم الاستفادة من المتبقيات الزراعية. </a:t>
            </a:r>
            <a:endParaRPr lang="en-US" sz="2800" b="1" smtClean="0">
              <a:cs typeface="Simplified Arabic" pitchFamily="2" charset="-78"/>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6"/>
          <p:cNvSpPr txBox="1">
            <a:spLocks noChangeArrowheads="1"/>
          </p:cNvSpPr>
          <p:nvPr/>
        </p:nvSpPr>
        <p:spPr bwMode="auto">
          <a:xfrm>
            <a:off x="914400" y="1016000"/>
            <a:ext cx="8077200" cy="579438"/>
          </a:xfrm>
          <a:prstGeom prst="rect">
            <a:avLst/>
          </a:prstGeom>
          <a:noFill/>
          <a:ln w="9525">
            <a:noFill/>
            <a:miter lim="800000"/>
            <a:headEnd/>
            <a:tailEnd/>
          </a:ln>
          <a:effectLst>
            <a:outerShdw dist="35921" dir="2700000" algn="ctr" rotWithShape="0">
              <a:srgbClr val="000000"/>
            </a:outerShdw>
          </a:effectLst>
        </p:spPr>
        <p:txBody>
          <a:bodyPr>
            <a:spAutoFit/>
          </a:bodyPr>
          <a:lstStyle/>
          <a:p>
            <a:pPr marL="1436688" indent="-1436688" algn="ctr">
              <a:defRPr/>
            </a:pPr>
            <a:r>
              <a:rPr lang="ar-SA" altLang="en-US" sz="3200" b="1" u="none">
                <a:solidFill>
                  <a:srgbClr val="FFFF00"/>
                </a:solidFill>
                <a:latin typeface="Tahoma" pitchFamily="34" charset="0"/>
              </a:rPr>
              <a:t>الموقف الحالي للموارد المائية </a:t>
            </a:r>
            <a:r>
              <a:rPr lang="ar-EG" altLang="en-US" sz="3200" b="1" u="none">
                <a:solidFill>
                  <a:srgbClr val="FFFF00"/>
                </a:solidFill>
                <a:latin typeface="Tahoma" pitchFamily="34" charset="0"/>
              </a:rPr>
              <a:t>و</a:t>
            </a:r>
            <a:r>
              <a:rPr lang="ar-SA" altLang="en-US" sz="3200" b="1" u="none">
                <a:solidFill>
                  <a:srgbClr val="FFFF00"/>
                </a:solidFill>
                <a:latin typeface="Tahoma" pitchFamily="34" charset="0"/>
              </a:rPr>
              <a:t>حتى عام 2017 (مليار م</a:t>
            </a:r>
            <a:r>
              <a:rPr lang="ar-SA" altLang="en-US" sz="3200" b="1" u="none" baseline="30000">
                <a:solidFill>
                  <a:srgbClr val="FFFF00"/>
                </a:solidFill>
                <a:latin typeface="Tahoma" pitchFamily="34" charset="0"/>
              </a:rPr>
              <a:t>3</a:t>
            </a:r>
            <a:r>
              <a:rPr lang="ar-SA" altLang="en-US" sz="3200" b="1" u="none">
                <a:solidFill>
                  <a:srgbClr val="FFFF00"/>
                </a:solidFill>
                <a:latin typeface="Tahoma" pitchFamily="34" charset="0"/>
              </a:rPr>
              <a:t>)</a:t>
            </a:r>
            <a:endParaRPr lang="en-US" altLang="en-US" sz="40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graphicFrame>
        <p:nvGraphicFramePr>
          <p:cNvPr id="73763" name="Group 35"/>
          <p:cNvGraphicFramePr>
            <a:graphicFrameLocks noGrp="1"/>
          </p:cNvGraphicFramePr>
          <p:nvPr/>
        </p:nvGraphicFramePr>
        <p:xfrm>
          <a:off x="1295400" y="2438400"/>
          <a:ext cx="7391400" cy="3854451"/>
        </p:xfrm>
        <a:graphic>
          <a:graphicData uri="http://schemas.openxmlformats.org/drawingml/2006/table">
            <a:tbl>
              <a:tblPr rtl="1"/>
              <a:tblGrid>
                <a:gridCol w="4594225"/>
                <a:gridCol w="1420812"/>
                <a:gridCol w="1376363"/>
              </a:tblGrid>
              <a:tr h="450850">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المصــــــــــــــــــــــــــــدر</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2007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2017</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r>
              <a:tr h="671513">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 نهر النيل</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55.5</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55.5</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المياه الجوفية المستغلة</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6.9</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8.4</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2138">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إعادة استخدام مياه الصرف الزراعي</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3.5</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7.4</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عائد إلى النيل</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4.0</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4.0</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00">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الأمطار</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1.3</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1.3</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6088">
                <a:tc>
                  <a:txBody>
                    <a:bodyPr/>
                    <a:lstStyle/>
                    <a:p>
                      <a:pPr marL="0"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الاجمالي</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71.2</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rPr>
                        <a:t>76.6</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pitchFamily="2"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243" name="Text Box 75"/>
          <p:cNvSpPr txBox="1">
            <a:spLocks noChangeArrowheads="1"/>
          </p:cNvSpPr>
          <p:nvPr/>
        </p:nvSpPr>
        <p:spPr bwMode="auto">
          <a:xfrm>
            <a:off x="1314450" y="1016000"/>
            <a:ext cx="7524750" cy="579438"/>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marL="1436688" indent="-1436688" algn="ctr">
              <a:defRPr/>
            </a:pPr>
            <a:r>
              <a:rPr lang="ar-SA" altLang="en-US" sz="3200" b="1" u="none">
                <a:solidFill>
                  <a:srgbClr val="FFFF00"/>
                </a:solidFill>
                <a:latin typeface="Tahoma" pitchFamily="34" charset="0"/>
              </a:rPr>
              <a:t>كفاءة استخدام مياه الري</a:t>
            </a:r>
            <a:r>
              <a:rPr lang="en-US" altLang="en-US" sz="3200" b="1" u="none">
                <a:solidFill>
                  <a:srgbClr val="FFFF00"/>
                </a:solidFill>
                <a:latin typeface="Tahoma" pitchFamily="34" charset="0"/>
              </a:rPr>
              <a:t> </a:t>
            </a:r>
            <a:endParaRPr lang="ar-EG" altLang="en-US" sz="32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graphicFrame>
        <p:nvGraphicFramePr>
          <p:cNvPr id="46113" name="Group 33"/>
          <p:cNvGraphicFramePr>
            <a:graphicFrameLocks noGrp="1"/>
          </p:cNvGraphicFramePr>
          <p:nvPr/>
        </p:nvGraphicFramePr>
        <p:xfrm>
          <a:off x="914400" y="2293938"/>
          <a:ext cx="7696200" cy="4031299"/>
        </p:xfrm>
        <a:graphic>
          <a:graphicData uri="http://schemas.openxmlformats.org/drawingml/2006/table">
            <a:tbl>
              <a:tblPr rtl="1"/>
              <a:tblGrid>
                <a:gridCol w="3598862"/>
                <a:gridCol w="1920875"/>
                <a:gridCol w="2176463"/>
              </a:tblGrid>
              <a:tr h="566738">
                <a:tc rowSpan="2">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طرق الرى  </a:t>
                      </a: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gridSpan="2">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alt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Arial" pitchFamily="34" charset="0"/>
                        </a:rPr>
                        <a:t>    </a:t>
                      </a:r>
                      <a:r>
                        <a:rPr kumimoji="0" lang="ar-SA" alt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Arial" pitchFamily="34" charset="0"/>
                        </a:rPr>
                        <a:t>كفاءة استخدام مياه الري</a:t>
                      </a:r>
                      <a:r>
                        <a:rPr kumimoji="0" lang="ar-EG" alt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Arial" pitchFamily="34" charset="0"/>
                        </a:rPr>
                        <a:t>%</a:t>
                      </a:r>
                      <a:endParaRPr kumimoji="0" lang="en-US" sz="2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hMerge="1">
                  <a:txBody>
                    <a:bodyPr/>
                    <a:lstStyle/>
                    <a:p>
                      <a:pPr rtl="1"/>
                      <a:endParaRPr lang="ar-EG"/>
                    </a:p>
                  </a:txBody>
                  <a:tcPr/>
                </a:tc>
              </a:tr>
              <a:tr h="458788">
                <a:tc vMerge="1">
                  <a:txBody>
                    <a:bodyPr/>
                    <a:lstStyle/>
                    <a:p>
                      <a:pPr rtl="1"/>
                      <a:endParaRPr lang="ar-EG"/>
                    </a:p>
                  </a:txBody>
                  <a:tcPr/>
                </a:tc>
                <a:tc>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  القيمة المحسوبة</a:t>
                      </a: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القيمة الفعلية</a:t>
                      </a: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89AFF"/>
                    </a:solidFill>
                  </a:tcPr>
                </a:tc>
              </a:tr>
              <a:tr h="669925">
                <a:tc>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 </a:t>
                      </a:r>
                      <a:r>
                        <a:rPr kumimoji="0" lang="ar-SA"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الري السطحي التقليد</a:t>
                      </a:r>
                      <a:r>
                        <a:rPr kumimoji="0" lang="ar-EG"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ى                   </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50-60</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45-55</a:t>
                      </a:r>
                    </a:p>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3900">
                <a:tc>
                  <a:txBody>
                    <a:bodyPr/>
                    <a:lstStyle/>
                    <a:p>
                      <a:pPr marL="53975" marR="0" lvl="0" indent="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SA"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الري السطحي المطور </a:t>
                      </a:r>
                      <a:r>
                        <a:rPr kumimoji="0" lang="ar-EG"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(التسوية بالليزر وانابيب مبوبة )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 80</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80-83</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2600">
                <a:tc>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SA"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الري بالرش</a:t>
                      </a:r>
                      <a:r>
                        <a:rPr kumimoji="0" lang="ar-EG"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 </a:t>
                      </a:r>
                      <a:r>
                        <a:rPr kumimoji="0" lang="ar-SA"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اثناء النهار</a:t>
                      </a:r>
                      <a:r>
                        <a:rPr kumimoji="0" lang="ar-EG" alt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                               </a:t>
                      </a:r>
                      <a:endParaRPr kumimoji="0" lang="en-US" sz="20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70</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55-65</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SA" altLang="en-US" sz="1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الري بالرش</a:t>
                      </a:r>
                      <a:r>
                        <a:rPr kumimoji="0" lang="ar-EG" altLang="en-US" sz="1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 </a:t>
                      </a:r>
                      <a:r>
                        <a:rPr kumimoji="0" lang="ar-SA" altLang="en-US" sz="18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 اثناء </a:t>
                      </a: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Simplified Arabic" pitchFamily="2" charset="-78"/>
                        </a:rPr>
                        <a:t>الصباح المبكر او الليلي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80</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80-87</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a:txBody>
                    <a:bodyPr/>
                    <a:lstStyle/>
                    <a:p>
                      <a:pPr marL="342900" marR="0" lvl="0" indent="-342900" algn="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الري الموضعي  </a:t>
                      </a:r>
                      <a:r>
                        <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a:t>
                      </a: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 تنقيط سطحي وتحت سطحي-فوار </a:t>
                      </a:r>
                      <a:r>
                        <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Bubbler</a:t>
                      </a: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 –ميكروجيت)                                </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95-97</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1"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ar-EG"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rPr>
                        <a:t>90-94</a:t>
                      </a:r>
                      <a:endParaRPr kumimoji="0" lang="en-US" sz="19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SimSun" charset="-122"/>
                        <a:cs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19243"/>
                                        </p:tgtEl>
                                        <p:attrNameLst>
                                          <p:attrName>style.visibility</p:attrName>
                                        </p:attrNameLst>
                                      </p:cBhvr>
                                      <p:to>
                                        <p:strVal val="visible"/>
                                      </p:to>
                                    </p:set>
                                    <p:animEffect transition="in" filter="blinds(horizontal)">
                                      <p:cBhvr>
                                        <p:cTn id="7" dur="500"/>
                                        <p:tgtEl>
                                          <p:spTgt spid="51924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6113"/>
                                        </p:tgtEl>
                                        <p:attrNameLst>
                                          <p:attrName>style.visibility</p:attrName>
                                        </p:attrNameLst>
                                      </p:cBhvr>
                                      <p:to>
                                        <p:strVal val="visible"/>
                                      </p:to>
                                    </p:set>
                                    <p:animEffect transition="in" filter="blinds(horizontal)">
                                      <p:cBhvr>
                                        <p:cTn id="11" dur="500"/>
                                        <p:tgtEl>
                                          <p:spTgt spid="46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914400" y="1981200"/>
            <a:ext cx="8001000" cy="4838700"/>
          </a:xfrm>
          <a:prstGeom prst="rect">
            <a:avLst/>
          </a:prstGeom>
          <a:noFill/>
          <a:ln w="9525">
            <a:noFill/>
            <a:miter lim="800000"/>
            <a:headEnd/>
            <a:tailEnd/>
          </a:ln>
        </p:spPr>
        <p:txBody>
          <a:bodyPr>
            <a:spAutoFit/>
          </a:bodyPr>
          <a:lstStyle/>
          <a:p>
            <a:pPr marL="398463" indent="-398463" algn="just">
              <a:buFont typeface="Arial" pitchFamily="34" charset="0"/>
              <a:buChar char="•"/>
            </a:pPr>
            <a:endParaRPr lang="en-US" sz="2400" b="1" u="none">
              <a:latin typeface="Calibri" pitchFamily="34" charset="0"/>
              <a:cs typeface="Simplified Arabic" pitchFamily="18" charset="-78"/>
            </a:endParaRPr>
          </a:p>
          <a:p>
            <a:pPr marL="398463" indent="-398463" algn="just">
              <a:buFont typeface="Arial" pitchFamily="34" charset="0"/>
              <a:buChar char="•"/>
            </a:pPr>
            <a:r>
              <a:rPr lang="ar-SA" sz="2400" b="1" u="none">
                <a:latin typeface="Calibri" pitchFamily="34" charset="0"/>
                <a:cs typeface="Simplified Arabic" pitchFamily="18" charset="-78"/>
              </a:rPr>
              <a:t>عدم </a:t>
            </a:r>
            <a:r>
              <a:rPr lang="ar-EG" sz="2400" b="1" u="none">
                <a:latin typeface="Calibri" pitchFamily="34" charset="0"/>
                <a:cs typeface="Simplified Arabic" pitchFamily="18" charset="-78"/>
              </a:rPr>
              <a:t>توفر قواعد كافية للبيانات والمعلومات للموارد الطبيعية والزراعات المطرية والطاقة الجديدة والمتجددة .</a:t>
            </a:r>
          </a:p>
          <a:p>
            <a:pPr marL="398463" indent="-398463" algn="just">
              <a:buFont typeface="Arial" pitchFamily="34" charset="0"/>
              <a:buChar char="•"/>
            </a:pPr>
            <a:r>
              <a:rPr lang="ar-EG" sz="2400" b="1" u="none">
                <a:latin typeface="Calibri" pitchFamily="34" charset="0"/>
                <a:cs typeface="Simplified Arabic" pitchFamily="18" charset="-78"/>
              </a:rPr>
              <a:t>ضعف اهتمام المزارعين بتطبيق الوسائل الحديثة والمتطورة للري. </a:t>
            </a:r>
            <a:endParaRPr lang="en-US" sz="2400" b="1" u="none">
              <a:latin typeface="Calibri" pitchFamily="34" charset="0"/>
              <a:cs typeface="Simplified Arabic" pitchFamily="18" charset="-78"/>
            </a:endParaRPr>
          </a:p>
          <a:p>
            <a:pPr marL="398463" indent="-398463" algn="just">
              <a:buFont typeface="Arial" pitchFamily="34" charset="0"/>
              <a:buChar char="•"/>
            </a:pPr>
            <a:r>
              <a:rPr lang="ar-SA" sz="2400" b="1" u="none">
                <a:latin typeface="Calibri" pitchFamily="34" charset="0"/>
                <a:cs typeface="Simplified Arabic" pitchFamily="18" charset="-78"/>
              </a:rPr>
              <a:t>عدم </a:t>
            </a:r>
            <a:r>
              <a:rPr lang="ar-EG" sz="2400" b="1" u="none">
                <a:latin typeface="Calibri" pitchFamily="34" charset="0"/>
                <a:cs typeface="Simplified Arabic" pitchFamily="18" charset="-78"/>
              </a:rPr>
              <a:t>ثبات سياسات حماية وصيانة الأراضي الزراعية .</a:t>
            </a:r>
          </a:p>
          <a:p>
            <a:pPr marL="398463" indent="-398463" algn="just">
              <a:buFont typeface="Arial" pitchFamily="34" charset="0"/>
              <a:buChar char="•"/>
            </a:pPr>
            <a:r>
              <a:rPr lang="ar-SA" sz="2400" b="1" u="none"/>
              <a:t>محدودية دخول المزارعين مما يضعف من قدرتهم على تطوير نظم الانتاج وأساليب الري المستخدمة</a:t>
            </a:r>
            <a:r>
              <a:rPr lang="ar-EG" sz="2400" b="1" u="none"/>
              <a:t>.</a:t>
            </a:r>
            <a:endParaRPr lang="ar-SA" sz="2400" b="1" u="none"/>
          </a:p>
          <a:p>
            <a:pPr marL="398463" indent="-398463" algn="just">
              <a:buFont typeface="Arial" pitchFamily="34" charset="0"/>
              <a:buChar char="•"/>
            </a:pPr>
            <a:r>
              <a:rPr lang="ar-EG" sz="2400" b="1" u="none">
                <a:latin typeface="Calibri" pitchFamily="34" charset="0"/>
                <a:cs typeface="Simplified Arabic" pitchFamily="18" charset="-78"/>
              </a:rPr>
              <a:t>تأثر </a:t>
            </a:r>
            <a:r>
              <a:rPr lang="ar-SA" sz="2400" b="1" u="none">
                <a:latin typeface="Calibri" pitchFamily="34" charset="0"/>
                <a:cs typeface="Simplified Arabic" pitchFamily="18" charset="-78"/>
              </a:rPr>
              <a:t>الزراعة المطرية </a:t>
            </a:r>
            <a:r>
              <a:rPr lang="ar-EG" sz="2400" b="1" u="none">
                <a:latin typeface="Calibri" pitchFamily="34" charset="0"/>
                <a:cs typeface="Simplified Arabic" pitchFamily="18" charset="-78"/>
              </a:rPr>
              <a:t>بالتغيرات المناخية </a:t>
            </a:r>
            <a:r>
              <a:rPr lang="ar-SA" sz="2400" b="1" u="none">
                <a:latin typeface="Calibri" pitchFamily="34" charset="0"/>
                <a:cs typeface="Simplified Arabic" pitchFamily="18" charset="-78"/>
              </a:rPr>
              <a:t>فى المناطق الجافة</a:t>
            </a:r>
            <a:r>
              <a:rPr lang="ar-EG" sz="2400" b="1" u="none">
                <a:latin typeface="Calibri" pitchFamily="34" charset="0"/>
                <a:cs typeface="Simplified Arabic" pitchFamily="18" charset="-78"/>
              </a:rPr>
              <a:t>.</a:t>
            </a:r>
          </a:p>
          <a:p>
            <a:pPr marL="398463" indent="-398463" algn="just">
              <a:buFont typeface="Arial" pitchFamily="34" charset="0"/>
              <a:buChar char="•"/>
            </a:pPr>
            <a:r>
              <a:rPr lang="ar-SA" sz="2400" b="1" u="none">
                <a:latin typeface="Calibri" pitchFamily="34" charset="0"/>
                <a:cs typeface="Simplified Arabic" pitchFamily="18" charset="-78"/>
              </a:rPr>
              <a:t>قلة </a:t>
            </a:r>
            <a:r>
              <a:rPr lang="ar-EG" sz="2400" b="1" u="none">
                <a:latin typeface="Calibri" pitchFamily="34" charset="0"/>
                <a:cs typeface="Simplified Arabic" pitchFamily="18" charset="-78"/>
              </a:rPr>
              <a:t>أقبال واهتمام المستثمرين </a:t>
            </a:r>
            <a:r>
              <a:rPr lang="ar-SA" sz="2400" b="1" u="none">
                <a:latin typeface="Calibri" pitchFamily="34" charset="0"/>
                <a:cs typeface="Simplified Arabic" pitchFamily="18" charset="-78"/>
              </a:rPr>
              <a:t>ل</a:t>
            </a:r>
            <a:r>
              <a:rPr lang="ar-EG" sz="2400" b="1" u="none">
                <a:latin typeface="Calibri" pitchFamily="34" charset="0"/>
                <a:cs typeface="Simplified Arabic" pitchFamily="18" charset="-78"/>
              </a:rPr>
              <a:t>مشروعات أستصلاح الاراضي</a:t>
            </a:r>
            <a:r>
              <a:rPr lang="ar-SA" sz="2400" b="1" u="none">
                <a:latin typeface="Calibri" pitchFamily="34" charset="0"/>
                <a:cs typeface="Simplified Arabic" pitchFamily="18" charset="-78"/>
              </a:rPr>
              <a:t> على </a:t>
            </a:r>
            <a:r>
              <a:rPr lang="ar-EG" sz="2400" b="1" u="none">
                <a:latin typeface="Calibri" pitchFamily="34" charset="0"/>
                <a:cs typeface="Simplified Arabic" pitchFamily="18" charset="-78"/>
              </a:rPr>
              <a:t>استغلال تكنولوجيا الطاقة الجديدة والمتجددة لعدم استقرار سعر الطاقة التقليدية.</a:t>
            </a:r>
          </a:p>
          <a:p>
            <a:pPr marL="398463" indent="-398463" algn="just">
              <a:buFont typeface="Arial" pitchFamily="34" charset="0"/>
              <a:buChar char="•"/>
            </a:pPr>
            <a:r>
              <a:rPr lang="ar-SA" sz="2400" b="1" u="none">
                <a:latin typeface="Calibri" pitchFamily="34" charset="0"/>
                <a:cs typeface="Simplified Arabic" pitchFamily="18" charset="-78"/>
              </a:rPr>
              <a:t>ضعف </a:t>
            </a:r>
            <a:r>
              <a:rPr lang="ar-EG" sz="2400" b="1" u="none">
                <a:latin typeface="Calibri" pitchFamily="34" charset="0"/>
                <a:cs typeface="Simplified Arabic" pitchFamily="18" charset="-78"/>
              </a:rPr>
              <a:t>الاستثمار للاستفادة من المتبقيات الزراعية</a:t>
            </a:r>
            <a:r>
              <a:rPr lang="ar-SA" sz="2400" b="1" u="none">
                <a:latin typeface="Calibri" pitchFamily="34" charset="0"/>
                <a:cs typeface="Simplified Arabic" pitchFamily="18" charset="-78"/>
              </a:rPr>
              <a:t>. </a:t>
            </a:r>
            <a:endParaRPr lang="ar-EG" sz="2400" b="1" u="none">
              <a:latin typeface="Calibri" pitchFamily="34" charset="0"/>
              <a:cs typeface="Simplified Arabic" pitchFamily="18" charset="-78"/>
            </a:endParaRPr>
          </a:p>
          <a:p>
            <a:pPr marL="398463" indent="-398463" algn="just">
              <a:buFont typeface="Arial" pitchFamily="34" charset="0"/>
              <a:buChar char="•"/>
            </a:pPr>
            <a:r>
              <a:rPr lang="ar-SA" sz="2400" b="1" u="none">
                <a:latin typeface="Calibri" pitchFamily="34" charset="0"/>
                <a:cs typeface="Simplified Arabic" pitchFamily="18" charset="-78"/>
              </a:rPr>
              <a:t>عدم </a:t>
            </a:r>
            <a:r>
              <a:rPr lang="ar-EG" sz="2400" b="1" u="none">
                <a:latin typeface="Calibri" pitchFamily="34" charset="0"/>
                <a:cs typeface="Simplified Arabic" pitchFamily="18" charset="-78"/>
              </a:rPr>
              <a:t>ثبات السياسات الاقليمية الخاصة بالموارد المائية.</a:t>
            </a:r>
          </a:p>
          <a:p>
            <a:pPr marL="398463" indent="-398463" algn="just"/>
            <a:endParaRPr lang="ar-EG" sz="2400" b="1" u="none">
              <a:latin typeface="Calibri" pitchFamily="34" charset="0"/>
              <a:cs typeface="Simplified Arabic" pitchFamily="18" charset="-78"/>
            </a:endParaRPr>
          </a:p>
        </p:txBody>
      </p:sp>
      <p:sp>
        <p:nvSpPr>
          <p:cNvPr id="48131" name="TextBox 4"/>
          <p:cNvSpPr txBox="1">
            <a:spLocks noChangeArrowheads="1"/>
          </p:cNvSpPr>
          <p:nvPr/>
        </p:nvSpPr>
        <p:spPr bwMode="auto">
          <a:xfrm>
            <a:off x="2286000" y="533400"/>
            <a:ext cx="5943600" cy="1325563"/>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800" b="1" u="none">
                <a:solidFill>
                  <a:srgbClr val="FFFF00"/>
                </a:solidFill>
                <a:latin typeface="Tahoma" pitchFamily="34" charset="0"/>
              </a:rPr>
              <a:t>المحددات</a:t>
            </a:r>
            <a:r>
              <a:rPr lang="en-US" sz="4800" b="1" u="none">
                <a:solidFill>
                  <a:srgbClr val="FFFF00"/>
                </a:solidFill>
                <a:latin typeface="Tahoma" pitchFamily="34" charset="0"/>
              </a:rPr>
              <a:t> </a:t>
            </a:r>
            <a:r>
              <a:rPr lang="ar-EG" sz="4800" b="1" u="none">
                <a:solidFill>
                  <a:srgbClr val="FFFF00"/>
                </a:solidFill>
                <a:latin typeface="Tahoma" pitchFamily="34" charset="0"/>
              </a:rPr>
              <a:t> </a:t>
            </a:r>
            <a:endParaRPr lang="en-US" sz="48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985838" y="1949450"/>
            <a:ext cx="8081962" cy="4154488"/>
          </a:xfrm>
          <a:prstGeom prst="rect">
            <a:avLst/>
          </a:prstGeom>
          <a:noFill/>
          <a:ln w="9525">
            <a:noFill/>
            <a:miter lim="800000"/>
            <a:headEnd/>
            <a:tailEnd/>
          </a:ln>
        </p:spPr>
        <p:txBody>
          <a:bodyPr>
            <a:spAutoFit/>
          </a:bodyPr>
          <a:lstStyle/>
          <a:p>
            <a:pPr marL="398463" indent="-398463" algn="just">
              <a:buFont typeface="Arial" pitchFamily="34" charset="0"/>
              <a:buNone/>
            </a:pPr>
            <a:endParaRPr lang="ar-EG" sz="2200" b="1" u="none">
              <a:latin typeface="Calibri" pitchFamily="34" charset="0"/>
              <a:cs typeface="Simplified Arabic" pitchFamily="18" charset="-78"/>
            </a:endParaRPr>
          </a:p>
          <a:p>
            <a:pPr marL="398463" indent="-398463" algn="just">
              <a:buFont typeface="Arial" pitchFamily="34" charset="0"/>
              <a:buChar char="•"/>
            </a:pPr>
            <a:r>
              <a:rPr lang="ar-EG" sz="2200" b="1" u="none">
                <a:solidFill>
                  <a:srgbClr val="FFFF00"/>
                </a:solidFill>
                <a:latin typeface="Calibri" pitchFamily="34" charset="0"/>
                <a:cs typeface="Simplified Arabic" pitchFamily="18" charset="-78"/>
              </a:rPr>
              <a:t>الاستخدام الامثل للموارد المائية </a:t>
            </a:r>
            <a:r>
              <a:rPr lang="ar-SA" sz="2200" b="1" u="none">
                <a:latin typeface="Calibri" pitchFamily="34" charset="0"/>
                <a:cs typeface="Simplified Arabic" pitchFamily="18" charset="-78"/>
              </a:rPr>
              <a:t>بترشيد استخدامات المياه </a:t>
            </a:r>
            <a:r>
              <a:rPr lang="ar-EG" sz="2200" b="1" u="none">
                <a:latin typeface="Calibri" pitchFamily="34" charset="0"/>
                <a:cs typeface="Simplified Arabic" pitchFamily="18" charset="-78"/>
              </a:rPr>
              <a:t>في الزراعة.</a:t>
            </a:r>
            <a:endParaRPr lang="en-US" sz="2200" b="1" u="none">
              <a:latin typeface="Calibri" pitchFamily="34" charset="0"/>
              <a:cs typeface="Simplified Arabic" pitchFamily="18" charset="-78"/>
            </a:endParaRPr>
          </a:p>
          <a:p>
            <a:pPr marL="398463" indent="-398463" algn="just">
              <a:buFont typeface="Arial" pitchFamily="34" charset="0"/>
              <a:buChar char="•"/>
            </a:pPr>
            <a:r>
              <a:rPr lang="ar-EG" sz="2200" b="1" u="none">
                <a:latin typeface="Calibri" pitchFamily="34" charset="0"/>
                <a:cs typeface="Simplified Arabic" pitchFamily="18" charset="-78"/>
              </a:rPr>
              <a:t>مراجعة السياسات الحالية الخاصة بحماية التربة ومياه الرى من التلوث .</a:t>
            </a:r>
            <a:endParaRPr lang="en-US" sz="2200" b="1" u="none">
              <a:latin typeface="Calibri" pitchFamily="34" charset="0"/>
              <a:cs typeface="Simplified Arabic" pitchFamily="18" charset="-78"/>
            </a:endParaRPr>
          </a:p>
          <a:p>
            <a:pPr marL="398463" indent="-398463" algn="just">
              <a:buFont typeface="Arial" pitchFamily="34" charset="0"/>
              <a:buChar char="•"/>
            </a:pPr>
            <a:r>
              <a:rPr lang="ar-EG" sz="2200" b="1" u="none">
                <a:latin typeface="Calibri" pitchFamily="34" charset="0"/>
                <a:cs typeface="Simplified Arabic" pitchFamily="18" charset="-78"/>
              </a:rPr>
              <a:t>حماية وصيانة الأراضى الزراعية ومنع التعديات عليها والمحافظة عليها فى إطار منظومة متكاملة للتنمية الزراعية بالتنسيق الفعال بين الجهات المعنية.</a:t>
            </a:r>
            <a:endParaRPr lang="en-US" sz="2200" b="1" u="none">
              <a:latin typeface="Calibri" pitchFamily="34" charset="0"/>
              <a:cs typeface="Simplified Arabic" pitchFamily="18" charset="-78"/>
            </a:endParaRPr>
          </a:p>
          <a:p>
            <a:pPr marL="398463" indent="-398463" algn="just">
              <a:buFont typeface="Arial" pitchFamily="34" charset="0"/>
              <a:buChar char="•"/>
            </a:pPr>
            <a:r>
              <a:rPr lang="ar-EG" sz="2200" b="1" u="none">
                <a:latin typeface="Calibri" pitchFamily="34" charset="0"/>
                <a:cs typeface="Simplified Arabic" pitchFamily="18" charset="-78"/>
              </a:rPr>
              <a:t>ربط استصلاح الاراضي الزراعية بما يتوافق مع معايير الاستدامة .</a:t>
            </a:r>
            <a:r>
              <a:rPr lang="en-US" sz="2200" b="1" u="none">
                <a:latin typeface="Calibri" pitchFamily="34" charset="0"/>
                <a:cs typeface="Simplified Arabic" pitchFamily="18" charset="-78"/>
              </a:rPr>
              <a:t> </a:t>
            </a:r>
          </a:p>
          <a:p>
            <a:pPr marL="398463" indent="-398463" algn="just">
              <a:buFont typeface="Arial" pitchFamily="34" charset="0"/>
              <a:buChar char="•"/>
            </a:pPr>
            <a:r>
              <a:rPr lang="ar-EG" sz="2200" b="1" u="none">
                <a:latin typeface="Calibri" pitchFamily="34" charset="0"/>
                <a:cs typeface="Simplified Arabic" pitchFamily="18" charset="-78"/>
              </a:rPr>
              <a:t>تطوير برامج ونظم التعليم الزراعي الجامعي وما قبل الجامعي ودعم البحث العلمي لخدمة التنمية </a:t>
            </a:r>
            <a:r>
              <a:rPr lang="ar-SA" sz="2200" b="1" u="none">
                <a:latin typeface="Calibri" pitchFamily="34" charset="0"/>
                <a:cs typeface="Simplified Arabic" pitchFamily="18" charset="-78"/>
              </a:rPr>
              <a:t>المستدامة للمصادر الطبيعية</a:t>
            </a:r>
            <a:r>
              <a:rPr lang="ar-EG" sz="2200" b="1" u="none">
                <a:latin typeface="Calibri" pitchFamily="34" charset="0"/>
                <a:cs typeface="Simplified Arabic" pitchFamily="18" charset="-78"/>
              </a:rPr>
              <a:t>.</a:t>
            </a:r>
          </a:p>
          <a:p>
            <a:pPr marL="398463" indent="-398463" algn="just">
              <a:buFont typeface="Arial" pitchFamily="34" charset="0"/>
              <a:buChar char="•"/>
            </a:pPr>
            <a:r>
              <a:rPr lang="ar-EG" sz="2200" b="1" u="none">
                <a:latin typeface="Calibri" pitchFamily="34" charset="0"/>
                <a:cs typeface="Simplified Arabic" pitchFamily="18" charset="-78"/>
              </a:rPr>
              <a:t>تطبيق </a:t>
            </a:r>
            <a:r>
              <a:rPr lang="ar-EG" sz="2200" b="1" u="none">
                <a:solidFill>
                  <a:srgbClr val="FFFF00"/>
                </a:solidFill>
                <a:latin typeface="Calibri" pitchFamily="34" charset="0"/>
                <a:cs typeface="Simplified Arabic" pitchFamily="18" charset="-78"/>
              </a:rPr>
              <a:t>النظم الزراعية المتكاملة ومعايير الاستدامة البيئية </a:t>
            </a:r>
            <a:r>
              <a:rPr lang="ar-EG" sz="2200" b="1" u="none">
                <a:latin typeface="Calibri" pitchFamily="34" charset="0"/>
                <a:cs typeface="Simplified Arabic" pitchFamily="18" charset="-78"/>
              </a:rPr>
              <a:t>في برامج التنمية الزراعية لانتاج الغذاء الآمن مع استخدام امثل للمتبقيات الزراعية والمحافظة علي البيئة. </a:t>
            </a:r>
          </a:p>
          <a:p>
            <a:pPr marL="398463" indent="-398463" algn="just">
              <a:buFont typeface="Arial" pitchFamily="34" charset="0"/>
              <a:buChar char="•"/>
            </a:pPr>
            <a:r>
              <a:rPr lang="ar-EG" sz="2200" b="1" u="none">
                <a:latin typeface="Calibri" pitchFamily="34" charset="0"/>
                <a:cs typeface="Simplified Arabic" pitchFamily="18" charset="-78"/>
              </a:rPr>
              <a:t>دعم التعاون مع دول حوض النيل باقامة المشروعات المشتركة لتنمية واستغلال الموارد المائية</a:t>
            </a:r>
            <a:endParaRPr lang="en-US" sz="2200" b="1" u="none">
              <a:latin typeface="Calibri" pitchFamily="34" charset="0"/>
              <a:cs typeface="Simplified Arabic" pitchFamily="18" charset="-78"/>
            </a:endParaRPr>
          </a:p>
        </p:txBody>
      </p:sp>
      <p:sp>
        <p:nvSpPr>
          <p:cNvPr id="4" name="Rectangle 3"/>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49156" name="Rectangle 4"/>
          <p:cNvSpPr>
            <a:spLocks noChangeArrowheads="1"/>
          </p:cNvSpPr>
          <p:nvPr/>
        </p:nvSpPr>
        <p:spPr bwMode="auto">
          <a:xfrm>
            <a:off x="1500188" y="990600"/>
            <a:ext cx="6577012"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400" b="1" u="none">
                <a:solidFill>
                  <a:srgbClr val="FFFF00"/>
                </a:solidFill>
                <a:latin typeface="Tahoma" pitchFamily="34" charset="0"/>
              </a:rPr>
              <a:t>التوجهات الخاصة با</a:t>
            </a:r>
            <a:r>
              <a:rPr lang="ar-SA" altLang="en-US" sz="4400" b="1" u="none">
                <a:solidFill>
                  <a:srgbClr val="FFFF00"/>
                </a:solidFill>
                <a:latin typeface="Tahoma" pitchFamily="34" charset="0"/>
              </a:rPr>
              <a:t>لموارد الطبيعية</a:t>
            </a:r>
            <a:endParaRPr lang="ar-EG" altLang="en-US" sz="4400" b="1" u="none">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2"/>
          <p:cNvSpPr txBox="1">
            <a:spLocks noChangeArrowheads="1"/>
          </p:cNvSpPr>
          <p:nvPr/>
        </p:nvSpPr>
        <p:spPr bwMode="auto">
          <a:xfrm>
            <a:off x="1143000" y="1998663"/>
            <a:ext cx="8001000" cy="4783137"/>
          </a:xfrm>
          <a:prstGeom prst="rect">
            <a:avLst/>
          </a:prstGeom>
          <a:noFill/>
          <a:ln w="9525">
            <a:noFill/>
            <a:miter lim="800000"/>
            <a:headEnd/>
            <a:tailEnd/>
          </a:ln>
        </p:spPr>
        <p:txBody>
          <a:bodyPr>
            <a:spAutoFit/>
          </a:bodyPr>
          <a:lstStyle/>
          <a:p>
            <a:pPr marL="273050" indent="-273050"/>
            <a:r>
              <a:rPr lang="ar-SA" sz="2400" b="1" u="none">
                <a:solidFill>
                  <a:srgbClr val="00FF00"/>
                </a:solidFill>
                <a:cs typeface="Simplified Arabic" pitchFamily="18" charset="-78"/>
              </a:rPr>
              <a:t>أ. فى مجال السياسات الزراعية:</a:t>
            </a:r>
          </a:p>
          <a:p>
            <a:pPr marL="273050" indent="-273050"/>
            <a:endParaRPr lang="ar-SA" sz="600" b="1" u="none">
              <a:solidFill>
                <a:srgbClr val="00FF00"/>
              </a:solidFill>
              <a:cs typeface="Simplified Arabic" pitchFamily="18" charset="-78"/>
            </a:endParaRPr>
          </a:p>
          <a:p>
            <a:pPr marL="273050" indent="-273050">
              <a:buFont typeface="Arial" pitchFamily="34" charset="0"/>
              <a:buChar char="•"/>
            </a:pPr>
            <a:r>
              <a:rPr lang="ar-SA" sz="2200" b="1" u="none">
                <a:cs typeface="Simplified Arabic" pitchFamily="18" charset="-78"/>
              </a:rPr>
              <a:t>تصميم </a:t>
            </a:r>
            <a:r>
              <a:rPr lang="ar-SA" sz="2200" b="1" u="none">
                <a:solidFill>
                  <a:srgbClr val="00FF00"/>
                </a:solidFill>
                <a:cs typeface="Simplified Arabic" pitchFamily="18" charset="-78"/>
              </a:rPr>
              <a:t>سياسة فعالة لل</a:t>
            </a:r>
            <a:r>
              <a:rPr lang="ar-EG" sz="2200" b="1" u="none">
                <a:solidFill>
                  <a:srgbClr val="00FF00"/>
                </a:solidFill>
                <a:cs typeface="Simplified Arabic" pitchFamily="18" charset="-78"/>
              </a:rPr>
              <a:t>إدارة المتكاملة للموارد المائية </a:t>
            </a:r>
            <a:r>
              <a:rPr lang="ar-EG" sz="2200" b="1" u="none">
                <a:cs typeface="Simplified Arabic" pitchFamily="18" charset="-78"/>
              </a:rPr>
              <a:t>ل</a:t>
            </a:r>
            <a:r>
              <a:rPr lang="ar-SA" sz="2200" b="1" u="none">
                <a:cs typeface="Simplified Arabic" pitchFamily="18" charset="-78"/>
              </a:rPr>
              <a:t>تعظيم العائد </a:t>
            </a:r>
            <a:r>
              <a:rPr lang="ar-EG" sz="2200" b="1" u="none">
                <a:cs typeface="Simplified Arabic" pitchFamily="18" charset="-78"/>
              </a:rPr>
              <a:t>الاقتصادي </a:t>
            </a:r>
            <a:r>
              <a:rPr lang="ar-SA" sz="2200" b="1" u="none">
                <a:cs typeface="Simplified Arabic" pitchFamily="18" charset="-78"/>
              </a:rPr>
              <a:t>من استخدامات المياه. </a:t>
            </a:r>
            <a:endParaRPr lang="en-US" sz="2200" b="1" u="none">
              <a:cs typeface="Simplified Arabic" pitchFamily="18" charset="-78"/>
            </a:endParaRPr>
          </a:p>
          <a:p>
            <a:pPr marL="273050" indent="-273050" algn="just">
              <a:buFont typeface="Arial" pitchFamily="34" charset="0"/>
              <a:buChar char="•"/>
            </a:pPr>
            <a:r>
              <a:rPr lang="ar-SA" sz="2200" b="1" u="none">
                <a:cs typeface="Simplified Arabic" pitchFamily="18" charset="-78"/>
              </a:rPr>
              <a:t>احداث </a:t>
            </a:r>
            <a:r>
              <a:rPr lang="ar-SA" sz="2200" b="1" u="none">
                <a:solidFill>
                  <a:srgbClr val="00FF00"/>
                </a:solidFill>
                <a:cs typeface="Simplified Arabic" pitchFamily="18" charset="-78"/>
              </a:rPr>
              <a:t>سياسة</a:t>
            </a:r>
            <a:r>
              <a:rPr lang="ar-SA" sz="2200" b="1" u="none">
                <a:cs typeface="Simplified Arabic" pitchFamily="18" charset="-78"/>
              </a:rPr>
              <a:t> </a:t>
            </a:r>
            <a:r>
              <a:rPr lang="ar-EG" sz="2200" b="1" u="none">
                <a:solidFill>
                  <a:srgbClr val="00FF00"/>
                </a:solidFill>
                <a:cs typeface="Simplified Arabic" pitchFamily="18" charset="-78"/>
              </a:rPr>
              <a:t>لترشيد</a:t>
            </a:r>
            <a:r>
              <a:rPr lang="ar-EG" sz="2200" b="1" u="none">
                <a:cs typeface="Simplified Arabic" pitchFamily="18" charset="-78"/>
              </a:rPr>
              <a:t> </a:t>
            </a:r>
            <a:r>
              <a:rPr lang="ar-SA" sz="2200" b="1" u="none">
                <a:solidFill>
                  <a:srgbClr val="00FF00"/>
                </a:solidFill>
                <a:cs typeface="Simplified Arabic" pitchFamily="18" charset="-78"/>
              </a:rPr>
              <a:t>استخدام</a:t>
            </a:r>
            <a:r>
              <a:rPr lang="ar-SA" sz="2200" b="1" u="none">
                <a:cs typeface="Simplified Arabic" pitchFamily="18" charset="-78"/>
              </a:rPr>
              <a:t> </a:t>
            </a:r>
            <a:r>
              <a:rPr lang="ar-EG" sz="2200" b="1" u="none">
                <a:solidFill>
                  <a:srgbClr val="00FF00"/>
                </a:solidFill>
                <a:cs typeface="Simplified Arabic" pitchFamily="18" charset="-78"/>
              </a:rPr>
              <a:t>مياه</a:t>
            </a:r>
            <a:r>
              <a:rPr lang="ar-EG" sz="2200" b="1" u="none">
                <a:cs typeface="Simplified Arabic" pitchFamily="18" charset="-78"/>
              </a:rPr>
              <a:t> </a:t>
            </a:r>
            <a:r>
              <a:rPr lang="ar-EG" sz="2200" b="1" u="none">
                <a:solidFill>
                  <a:srgbClr val="00FF00"/>
                </a:solidFill>
                <a:cs typeface="Simplified Arabic" pitchFamily="18" charset="-78"/>
              </a:rPr>
              <a:t>رى</a:t>
            </a:r>
            <a:r>
              <a:rPr lang="ar-EG" sz="2200" b="1" u="none">
                <a:cs typeface="Simplified Arabic" pitchFamily="18" charset="-78"/>
              </a:rPr>
              <a:t> </a:t>
            </a:r>
            <a:r>
              <a:rPr lang="ar-SA" sz="2200" b="1" u="none">
                <a:cs typeface="Simplified Arabic" pitchFamily="18" charset="-78"/>
              </a:rPr>
              <a:t>لتشجيع المزارعين على التوسع فى استخدام نظم </a:t>
            </a:r>
            <a:r>
              <a:rPr lang="ar-EG" sz="2200" b="1" u="none">
                <a:cs typeface="Simplified Arabic" pitchFamily="18" charset="-78"/>
              </a:rPr>
              <a:t>الري المتطورة داخل الوادي والدلتا واختيار المح</a:t>
            </a:r>
            <a:r>
              <a:rPr lang="ar-SA" sz="2200" b="1" u="none">
                <a:cs typeface="Simplified Arabic" pitchFamily="18" charset="-78"/>
              </a:rPr>
              <a:t>اصيل التى تعظم العائد من </a:t>
            </a:r>
            <a:r>
              <a:rPr lang="ar-EG" sz="2200" b="1" u="none">
                <a:cs typeface="Simplified Arabic" pitchFamily="18" charset="-78"/>
              </a:rPr>
              <a:t>وحدة المياه.</a:t>
            </a:r>
            <a:endParaRPr lang="ar-SA" sz="2200" b="1" u="none">
              <a:cs typeface="Simplified Arabic" pitchFamily="18" charset="-78"/>
            </a:endParaRPr>
          </a:p>
          <a:p>
            <a:pPr marL="273050" indent="-273050" algn="just">
              <a:buFont typeface="Arial" pitchFamily="34" charset="0"/>
              <a:buChar char="•"/>
            </a:pPr>
            <a:r>
              <a:rPr lang="ar-SA" sz="2200" b="1" u="none">
                <a:cs typeface="Simplified Arabic" pitchFamily="18" charset="-78"/>
              </a:rPr>
              <a:t>مراجعة </a:t>
            </a:r>
            <a:r>
              <a:rPr lang="ar-SA" sz="2200" b="1" u="none">
                <a:solidFill>
                  <a:srgbClr val="00FF00"/>
                </a:solidFill>
                <a:cs typeface="Simplified Arabic" pitchFamily="18" charset="-78"/>
              </a:rPr>
              <a:t>السياسات</a:t>
            </a:r>
            <a:r>
              <a:rPr lang="ar-SA" sz="2200" b="1" u="none">
                <a:cs typeface="Simplified Arabic" pitchFamily="18" charset="-78"/>
              </a:rPr>
              <a:t> </a:t>
            </a:r>
            <a:r>
              <a:rPr lang="ar-SA" sz="2200" b="1" u="none">
                <a:solidFill>
                  <a:srgbClr val="00FF00"/>
                </a:solidFill>
                <a:cs typeface="Simplified Arabic" pitchFamily="18" charset="-78"/>
              </a:rPr>
              <a:t>الراهنة</a:t>
            </a:r>
            <a:r>
              <a:rPr lang="ar-SA" sz="2200" b="1" u="none">
                <a:cs typeface="Simplified Arabic" pitchFamily="18" charset="-78"/>
              </a:rPr>
              <a:t> </a:t>
            </a:r>
            <a:r>
              <a:rPr lang="ar-SA" sz="2200" b="1" u="none">
                <a:solidFill>
                  <a:srgbClr val="00FF00"/>
                </a:solidFill>
                <a:cs typeface="Simplified Arabic" pitchFamily="18" charset="-78"/>
              </a:rPr>
              <a:t>والخاصة</a:t>
            </a:r>
            <a:r>
              <a:rPr lang="ar-SA" sz="2200" b="1" u="none">
                <a:cs typeface="Simplified Arabic" pitchFamily="18" charset="-78"/>
              </a:rPr>
              <a:t> </a:t>
            </a:r>
            <a:r>
              <a:rPr lang="ar-SA" sz="2200" b="1" u="none">
                <a:solidFill>
                  <a:srgbClr val="00FF00"/>
                </a:solidFill>
                <a:cs typeface="Simplified Arabic" pitchFamily="18" charset="-78"/>
              </a:rPr>
              <a:t>بحماية</a:t>
            </a:r>
            <a:r>
              <a:rPr lang="ar-SA" sz="2200" b="1" u="none">
                <a:cs typeface="Simplified Arabic" pitchFamily="18" charset="-78"/>
              </a:rPr>
              <a:t> </a:t>
            </a:r>
            <a:r>
              <a:rPr lang="ar-SA" sz="2200" b="1" u="none">
                <a:solidFill>
                  <a:srgbClr val="00FF00"/>
                </a:solidFill>
                <a:cs typeface="Simplified Arabic" pitchFamily="18" charset="-78"/>
              </a:rPr>
              <a:t>الاراضي</a:t>
            </a:r>
            <a:r>
              <a:rPr lang="ar-SA" sz="2200" b="1" u="none">
                <a:cs typeface="Simplified Arabic" pitchFamily="18" charset="-78"/>
              </a:rPr>
              <a:t> </a:t>
            </a:r>
            <a:r>
              <a:rPr lang="ar-SA" sz="2200" b="1" u="none">
                <a:solidFill>
                  <a:srgbClr val="00FF00"/>
                </a:solidFill>
                <a:cs typeface="Simplified Arabic" pitchFamily="18" charset="-78"/>
              </a:rPr>
              <a:t>الزراعية</a:t>
            </a:r>
            <a:r>
              <a:rPr lang="ar-SA" sz="2200" b="1" u="none">
                <a:cs typeface="Simplified Arabic" pitchFamily="18" charset="-78"/>
              </a:rPr>
              <a:t> من التعدي لزيادة فعاليتها وتبني سياسة بعيدة المدي </a:t>
            </a:r>
            <a:r>
              <a:rPr lang="ar-EG" sz="2200" b="1" u="none">
                <a:cs typeface="Simplified Arabic" pitchFamily="18" charset="-78"/>
              </a:rPr>
              <a:t>لمراقبة الأراضى الزراعية بالوسائل الحديثة لبيان أى تغيرات فى استخداماتها مع تحديد مناطق للنفع العام </a:t>
            </a:r>
            <a:r>
              <a:rPr lang="ar-SA" sz="2200" b="1" u="none">
                <a:cs typeface="Simplified Arabic" pitchFamily="18" charset="-78"/>
              </a:rPr>
              <a:t>و</a:t>
            </a:r>
            <a:r>
              <a:rPr lang="ar-EG" sz="2200" b="1" u="none">
                <a:cs typeface="Simplified Arabic" pitchFamily="18" charset="-78"/>
              </a:rPr>
              <a:t>تنمية الوعى بأهمية المحافظة على الأراضى الزراعية وحمايتها وتوفير بدائل وأنماط </a:t>
            </a:r>
            <a:r>
              <a:rPr lang="ar-SA" sz="2200" b="1" u="none">
                <a:cs typeface="Simplified Arabic" pitchFamily="18" charset="-78"/>
              </a:rPr>
              <a:t>الاسكان </a:t>
            </a:r>
            <a:r>
              <a:rPr lang="ar-EG" sz="2200" b="1" u="none">
                <a:cs typeface="Simplified Arabic" pitchFamily="18" charset="-78"/>
              </a:rPr>
              <a:t>المقبولة. </a:t>
            </a:r>
            <a:endParaRPr lang="ar-SA" sz="2200" b="1" u="none">
              <a:cs typeface="Simplified Arabic" pitchFamily="18" charset="-78"/>
            </a:endParaRPr>
          </a:p>
          <a:p>
            <a:pPr marL="273050" indent="-273050" algn="just">
              <a:buFont typeface="Arial" pitchFamily="34" charset="0"/>
              <a:buChar char="•"/>
            </a:pPr>
            <a:r>
              <a:rPr lang="ar-SA" sz="2000" b="1" u="none">
                <a:cs typeface="Simplified Arabic" pitchFamily="18" charset="-78"/>
              </a:rPr>
              <a:t>تبني توليفة متكاملة من </a:t>
            </a:r>
            <a:r>
              <a:rPr lang="ar-SA" sz="2000" b="1" u="none">
                <a:solidFill>
                  <a:srgbClr val="00FF00"/>
                </a:solidFill>
                <a:cs typeface="Simplified Arabic" pitchFamily="18" charset="-78"/>
              </a:rPr>
              <a:t>السياسات المشجعة على </a:t>
            </a:r>
            <a:r>
              <a:rPr lang="ar-EG" sz="2000" b="1" u="none">
                <a:solidFill>
                  <a:srgbClr val="00FF00"/>
                </a:solidFill>
                <a:cs typeface="Simplified Arabic" pitchFamily="18" charset="-78"/>
              </a:rPr>
              <a:t>الاستثمار </a:t>
            </a:r>
            <a:r>
              <a:rPr lang="ar-EG" sz="2000" b="1" u="none">
                <a:cs typeface="Simplified Arabic" pitchFamily="18" charset="-78"/>
              </a:rPr>
              <a:t>فى مجالات إستصلاح الأراضى والتصنيع المحلي لمعدات </a:t>
            </a:r>
            <a:r>
              <a:rPr lang="ar-SA" sz="2000" b="1" u="none">
                <a:cs typeface="Simplified Arabic" pitchFamily="18" charset="-78"/>
              </a:rPr>
              <a:t>نظم الري الحديثة وتجهيزات </a:t>
            </a:r>
            <a:r>
              <a:rPr lang="ar-EG" sz="2000" b="1" u="none">
                <a:cs typeface="Simplified Arabic" pitchFamily="18" charset="-78"/>
              </a:rPr>
              <a:t>الطاقة المتجددة</a:t>
            </a:r>
            <a:r>
              <a:rPr lang="ar-SA" sz="2000" b="1" u="none">
                <a:cs typeface="Simplified Arabic" pitchFamily="18" charset="-78"/>
              </a:rPr>
              <a:t>.</a:t>
            </a:r>
            <a:endParaRPr lang="ar-EG" sz="2000" b="1" u="none">
              <a:cs typeface="Simplified Arabic" pitchFamily="18" charset="-78"/>
            </a:endParaRPr>
          </a:p>
          <a:p>
            <a:pPr marL="273050" indent="-273050" algn="just">
              <a:buFont typeface="Arial" pitchFamily="34" charset="0"/>
              <a:buChar char="•"/>
            </a:pPr>
            <a:r>
              <a:rPr lang="ar-SA" sz="2000" b="1" u="none">
                <a:cs typeface="Simplified Arabic" pitchFamily="18" charset="-78"/>
              </a:rPr>
              <a:t>وضع سياسة لتحقيق التكامل فيما بين </a:t>
            </a:r>
            <a:r>
              <a:rPr lang="ar-EG" sz="2000" b="1" u="none">
                <a:cs typeface="Simplified Arabic" pitchFamily="18" charset="-78"/>
              </a:rPr>
              <a:t>الجامعات </a:t>
            </a:r>
            <a:r>
              <a:rPr lang="ar-SA" sz="2000" b="1" u="none">
                <a:cs typeface="Simplified Arabic" pitchFamily="18" charset="-78"/>
              </a:rPr>
              <a:t>والهيئات البحثية فى اطار خطة أو برنامج لتطوير تكنولوجيا </a:t>
            </a:r>
            <a:r>
              <a:rPr lang="ar-EG" sz="2000" b="1" u="none">
                <a:cs typeface="Simplified Arabic" pitchFamily="18" charset="-78"/>
              </a:rPr>
              <a:t>الطاقة الجديدة والمتجددة و</a:t>
            </a:r>
            <a:r>
              <a:rPr lang="ar-SA" sz="2000" b="1" u="none">
                <a:cs typeface="Simplified Arabic" pitchFamily="18" charset="-78"/>
              </a:rPr>
              <a:t>تكنولوجيا استخدام </a:t>
            </a:r>
            <a:r>
              <a:rPr lang="ar-EG" sz="2000" b="1" u="none">
                <a:cs typeface="Simplified Arabic" pitchFamily="18" charset="-78"/>
              </a:rPr>
              <a:t>المتبقيات </a:t>
            </a:r>
            <a:r>
              <a:rPr lang="ar-SA" sz="2000" b="1" u="none">
                <a:cs typeface="Simplified Arabic" pitchFamily="18" charset="-78"/>
              </a:rPr>
              <a:t>الزراعية. </a:t>
            </a:r>
          </a:p>
        </p:txBody>
      </p:sp>
      <p:sp>
        <p:nvSpPr>
          <p:cNvPr id="50179" name="Rectangle 2"/>
          <p:cNvSpPr>
            <a:spLocks noChangeArrowheads="1"/>
          </p:cNvSpPr>
          <p:nvPr/>
        </p:nvSpPr>
        <p:spPr bwMode="auto">
          <a:xfrm>
            <a:off x="3238500" y="990600"/>
            <a:ext cx="3162300"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800" b="1" u="none">
                <a:solidFill>
                  <a:srgbClr val="FFFF00"/>
                </a:solidFill>
                <a:latin typeface="Tahoma" pitchFamily="34" charset="0"/>
              </a:rPr>
              <a:t>آليات التنفيذ</a:t>
            </a:r>
            <a:endParaRPr lang="en-US" altLang="en-US" sz="48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2"/>
          <p:cNvSpPr txBox="1">
            <a:spLocks noChangeArrowheads="1"/>
          </p:cNvSpPr>
          <p:nvPr/>
        </p:nvSpPr>
        <p:spPr bwMode="auto">
          <a:xfrm>
            <a:off x="838200" y="1801813"/>
            <a:ext cx="8305800" cy="5011737"/>
          </a:xfrm>
          <a:prstGeom prst="rect">
            <a:avLst/>
          </a:prstGeom>
          <a:noFill/>
          <a:ln w="9525">
            <a:noFill/>
            <a:miter lim="800000"/>
            <a:headEnd/>
            <a:tailEnd/>
          </a:ln>
        </p:spPr>
        <p:txBody>
          <a:bodyPr>
            <a:spAutoFit/>
          </a:bodyPr>
          <a:lstStyle/>
          <a:p>
            <a:pPr marL="273050" indent="-273050"/>
            <a:r>
              <a:rPr lang="ar-EG" sz="2400" b="1" u="none">
                <a:solidFill>
                  <a:srgbClr val="00FF00"/>
                </a:solidFill>
                <a:cs typeface="Simplified Arabic" pitchFamily="18" charset="-78"/>
              </a:rPr>
              <a:t>ب</a:t>
            </a:r>
            <a:r>
              <a:rPr lang="ar-SA" sz="2400" b="1" u="none">
                <a:solidFill>
                  <a:srgbClr val="00FF00"/>
                </a:solidFill>
                <a:cs typeface="Simplified Arabic" pitchFamily="18" charset="-78"/>
              </a:rPr>
              <a:t>. فى مجال المشروعات والبرامج البحثية:</a:t>
            </a:r>
          </a:p>
          <a:p>
            <a:pPr marL="273050" indent="-273050"/>
            <a:endParaRPr lang="ar-SA" sz="100" b="1" u="none">
              <a:solidFill>
                <a:srgbClr val="00FF00"/>
              </a:solidFill>
              <a:cs typeface="Simplified Arabic" pitchFamily="18" charset="-78"/>
            </a:endParaRPr>
          </a:p>
          <a:p>
            <a:pPr marL="273050" indent="-273050" algn="just">
              <a:buFont typeface="Arial" pitchFamily="34" charset="0"/>
              <a:buChar char="•"/>
            </a:pPr>
            <a:r>
              <a:rPr lang="ar-SA" sz="2200" b="1" u="none">
                <a:cs typeface="Simplified Arabic" pitchFamily="18" charset="-78"/>
              </a:rPr>
              <a:t>وضع وتنفيذ </a:t>
            </a:r>
            <a:r>
              <a:rPr lang="ar-SA" sz="2200" b="1" u="none">
                <a:solidFill>
                  <a:srgbClr val="00FF00"/>
                </a:solidFill>
                <a:cs typeface="Simplified Arabic" pitchFamily="18" charset="-78"/>
              </a:rPr>
              <a:t>برنامج </a:t>
            </a:r>
            <a:r>
              <a:rPr lang="ar-EG" sz="2200" b="1" u="none">
                <a:solidFill>
                  <a:srgbClr val="00FF00"/>
                </a:solidFill>
                <a:cs typeface="Simplified Arabic" pitchFamily="18" charset="-78"/>
              </a:rPr>
              <a:t>وطني </a:t>
            </a:r>
            <a:r>
              <a:rPr lang="ar-SA" sz="2200" b="1" u="none">
                <a:solidFill>
                  <a:srgbClr val="00FF00"/>
                </a:solidFill>
                <a:cs typeface="Simplified Arabic" pitchFamily="18" charset="-78"/>
              </a:rPr>
              <a:t>متكامل لترشيد استخدام المياه</a:t>
            </a:r>
            <a:r>
              <a:rPr lang="ar-SA" sz="2200" b="1" u="none">
                <a:cs typeface="Simplified Arabic" pitchFamily="18" charset="-78"/>
              </a:rPr>
              <a:t> فى الزراعة.</a:t>
            </a:r>
          </a:p>
          <a:p>
            <a:pPr marL="273050" indent="-273050" algn="just">
              <a:buFont typeface="Arial" pitchFamily="34" charset="0"/>
              <a:buChar char="•"/>
            </a:pPr>
            <a:r>
              <a:rPr lang="ar-EG" sz="2200" b="1" u="none">
                <a:cs typeface="Simplified Arabic" pitchFamily="18" charset="-78"/>
              </a:rPr>
              <a:t>انشاء </a:t>
            </a:r>
            <a:r>
              <a:rPr lang="ar-EG" sz="2200" b="1" u="none">
                <a:solidFill>
                  <a:srgbClr val="00FF00"/>
                </a:solidFill>
                <a:cs typeface="Simplified Arabic" pitchFamily="18" charset="-78"/>
              </a:rPr>
              <a:t>شبكة قومية للأرصاد الجوية الزراعية</a:t>
            </a:r>
            <a:r>
              <a:rPr lang="ar-EG" sz="2200" b="1" u="none">
                <a:cs typeface="Simplified Arabic" pitchFamily="18" charset="-78"/>
              </a:rPr>
              <a:t> وربطها بنظام ارشادي فعال علي </a:t>
            </a:r>
            <a:r>
              <a:rPr lang="ar-SA" sz="2200" b="1" u="none">
                <a:cs typeface="Simplified Arabic" pitchFamily="18" charset="-78"/>
              </a:rPr>
              <a:t>ال</a:t>
            </a:r>
            <a:r>
              <a:rPr lang="ar-EG" sz="2200" b="1" u="none">
                <a:cs typeface="Simplified Arabic" pitchFamily="18" charset="-78"/>
              </a:rPr>
              <a:t>نطاق </a:t>
            </a:r>
            <a:r>
              <a:rPr lang="ar-SA" sz="2200" b="1" u="none">
                <a:cs typeface="Simplified Arabic" pitchFamily="18" charset="-78"/>
              </a:rPr>
              <a:t>ال</a:t>
            </a:r>
            <a:r>
              <a:rPr lang="ar-EG" sz="2200" b="1" u="none">
                <a:cs typeface="Simplified Arabic" pitchFamily="18" charset="-78"/>
              </a:rPr>
              <a:t>قومي واستخدام النظم الخبيرة ونظم المحاكاة لبرامج ادارة نظم الري الحقلي لتشجيع استخدام الحزم التكنولوجية ونظم الميكنة المتكاملة.</a:t>
            </a:r>
            <a:endParaRPr lang="ar-SA" sz="2200" b="1" u="none">
              <a:cs typeface="Simplified Arabic" pitchFamily="18" charset="-78"/>
            </a:endParaRPr>
          </a:p>
          <a:p>
            <a:pPr marL="273050" indent="-273050" algn="just">
              <a:buFont typeface="Arial" pitchFamily="34" charset="0"/>
              <a:buChar char="•"/>
            </a:pPr>
            <a:r>
              <a:rPr lang="ar-SA" sz="2000" b="1" u="none">
                <a:cs typeface="Simplified Arabic" pitchFamily="18" charset="-78"/>
              </a:rPr>
              <a:t>اعداد </a:t>
            </a:r>
            <a:r>
              <a:rPr lang="ar-EG" sz="2000" b="1" u="none">
                <a:solidFill>
                  <a:srgbClr val="00FF00"/>
                </a:solidFill>
                <a:cs typeface="Simplified Arabic" pitchFamily="18" charset="-78"/>
              </a:rPr>
              <a:t>خريطة على المستوى </a:t>
            </a:r>
            <a:r>
              <a:rPr lang="ar-SA" sz="2000" b="1" u="none">
                <a:solidFill>
                  <a:srgbClr val="00FF00"/>
                </a:solidFill>
                <a:cs typeface="Simplified Arabic" pitchFamily="18" charset="-78"/>
              </a:rPr>
              <a:t>الوطنى</a:t>
            </a:r>
            <a:r>
              <a:rPr lang="ar-SA" sz="2000" b="1" u="none">
                <a:cs typeface="Simplified Arabic" pitchFamily="18" charset="-78"/>
              </a:rPr>
              <a:t> </a:t>
            </a:r>
            <a:r>
              <a:rPr lang="ar-EG" sz="2000" b="1" u="none">
                <a:cs typeface="Simplified Arabic" pitchFamily="18" charset="-78"/>
              </a:rPr>
              <a:t>يوضح عليها جميع الأحواض المائية </a:t>
            </a:r>
            <a:r>
              <a:rPr lang="ar-SA" sz="2000" b="1" u="none">
                <a:cs typeface="Simplified Arabic" pitchFamily="18" charset="-78"/>
              </a:rPr>
              <a:t>وحدود تقسيم مياهها </a:t>
            </a:r>
            <a:r>
              <a:rPr lang="ar-EG" sz="2000" b="1" u="none">
                <a:cs typeface="Simplified Arabic" pitchFamily="18" charset="-78"/>
              </a:rPr>
              <a:t>مع إعادة دراسة </a:t>
            </a:r>
            <a:r>
              <a:rPr lang="ar-SA" sz="2000" b="1" u="none">
                <a:cs typeface="Simplified Arabic" pitchFamily="18" charset="-78"/>
              </a:rPr>
              <a:t>خزانات </a:t>
            </a:r>
            <a:r>
              <a:rPr lang="ar-EG" sz="2000" b="1" u="none">
                <a:cs typeface="Simplified Arabic" pitchFamily="18" charset="-78"/>
              </a:rPr>
              <a:t>المياه الجوفية</a:t>
            </a:r>
            <a:r>
              <a:rPr lang="ar-SA" sz="2000" b="1" u="none">
                <a:cs typeface="Simplified Arabic" pitchFamily="18" charset="-78"/>
              </a:rPr>
              <a:t> (السطحية والعميقة) فى </a:t>
            </a:r>
            <a:r>
              <a:rPr lang="ar-EG" sz="2000" b="1" u="none">
                <a:cs typeface="Simplified Arabic" pitchFamily="18" charset="-78"/>
              </a:rPr>
              <a:t>الساحل الشمالي</a:t>
            </a:r>
            <a:r>
              <a:rPr lang="ar-SA" sz="2000" b="1" u="none">
                <a:cs typeface="Simplified Arabic" pitchFamily="18" charset="-78"/>
              </a:rPr>
              <a:t>.</a:t>
            </a:r>
            <a:r>
              <a:rPr lang="ar-EG" sz="2000" b="1" u="none">
                <a:cs typeface="Simplified Arabic" pitchFamily="18" charset="-78"/>
              </a:rPr>
              <a:t> </a:t>
            </a:r>
            <a:endParaRPr lang="en-US" sz="2000" b="1" u="none">
              <a:cs typeface="Simplified Arabic" pitchFamily="18" charset="-78"/>
            </a:endParaRPr>
          </a:p>
          <a:p>
            <a:pPr marL="273050" indent="-273050" algn="just">
              <a:buFont typeface="Arial" pitchFamily="34" charset="0"/>
              <a:buChar char="•"/>
            </a:pPr>
            <a:r>
              <a:rPr lang="ar-EG" sz="2000" b="1" u="none">
                <a:cs typeface="Simplified Arabic" pitchFamily="18" charset="-78"/>
              </a:rPr>
              <a:t>تحديث </a:t>
            </a:r>
            <a:r>
              <a:rPr lang="ar-EG" sz="2000" b="1" u="none">
                <a:solidFill>
                  <a:srgbClr val="00FF00"/>
                </a:solidFill>
                <a:cs typeface="Simplified Arabic" pitchFamily="18" charset="-78"/>
              </a:rPr>
              <a:t>بيانات حصر الأراضى</a:t>
            </a:r>
            <a:r>
              <a:rPr lang="ar-EG" sz="2000" b="1" u="none">
                <a:cs typeface="Simplified Arabic" pitchFamily="18" charset="-78"/>
              </a:rPr>
              <a:t> </a:t>
            </a:r>
            <a:r>
              <a:rPr lang="ar-SA" sz="2000" b="1" u="none">
                <a:cs typeface="Simplified Arabic" pitchFamily="18" charset="-78"/>
              </a:rPr>
              <a:t>شاملة الجودة والاستخدامات بصورة دورية.</a:t>
            </a:r>
            <a:endParaRPr lang="ar-EG" sz="2000" b="1" u="none">
              <a:cs typeface="Simplified Arabic" pitchFamily="18" charset="-78"/>
            </a:endParaRPr>
          </a:p>
          <a:p>
            <a:pPr marL="273050" indent="-273050" algn="just">
              <a:buFont typeface="Arial" pitchFamily="34" charset="0"/>
              <a:buChar char="•"/>
            </a:pPr>
            <a:r>
              <a:rPr lang="ar-SA" sz="2000" b="1" u="none">
                <a:cs typeface="Simplified Arabic" pitchFamily="18" charset="-78"/>
              </a:rPr>
              <a:t>ربط مناطق الانشطة الزراعية </a:t>
            </a:r>
            <a:r>
              <a:rPr lang="ar-SA" sz="2000" b="1" u="none">
                <a:solidFill>
                  <a:srgbClr val="00FF00"/>
                </a:solidFill>
                <a:cs typeface="Simplified Arabic" pitchFamily="18" charset="-78"/>
              </a:rPr>
              <a:t>بالساحل الشمالى الغربي</a:t>
            </a:r>
            <a:r>
              <a:rPr lang="ar-SA" sz="2000" b="1" u="none">
                <a:cs typeface="Simplified Arabic" pitchFamily="18" charset="-78"/>
              </a:rPr>
              <a:t> بالمناطق الداخلية.</a:t>
            </a:r>
          </a:p>
          <a:p>
            <a:pPr marL="273050" indent="-273050" algn="just">
              <a:buFont typeface="Arial" pitchFamily="34" charset="0"/>
              <a:buChar char="•"/>
            </a:pPr>
            <a:r>
              <a:rPr lang="ar-SA" sz="2000" b="1" u="none">
                <a:cs typeface="Simplified Arabic" pitchFamily="18" charset="-78"/>
              </a:rPr>
              <a:t>تصميم </a:t>
            </a:r>
            <a:r>
              <a:rPr lang="ar-SA" sz="2000" b="1" u="none">
                <a:solidFill>
                  <a:srgbClr val="00FF00"/>
                </a:solidFill>
                <a:cs typeface="Simplified Arabic" pitchFamily="18" charset="-78"/>
              </a:rPr>
              <a:t>برامج </a:t>
            </a:r>
            <a:r>
              <a:rPr lang="ar-EG" sz="2000" b="1" u="none">
                <a:solidFill>
                  <a:srgbClr val="00FF00"/>
                </a:solidFill>
                <a:cs typeface="Simplified Arabic" pitchFamily="18" charset="-78"/>
              </a:rPr>
              <a:t>اذاعية وتليفزيونية متخصصة</a:t>
            </a:r>
            <a:r>
              <a:rPr lang="ar-EG" sz="2000" b="1" u="none">
                <a:cs typeface="Simplified Arabic" pitchFamily="18" charset="-78"/>
              </a:rPr>
              <a:t> عن </a:t>
            </a:r>
            <a:r>
              <a:rPr lang="ar-SA" sz="2000" b="1" u="none">
                <a:cs typeface="Simplified Arabic" pitchFamily="18" charset="-78"/>
              </a:rPr>
              <a:t>ا</a:t>
            </a:r>
            <a:r>
              <a:rPr lang="ar-EG" sz="2000" b="1" u="none">
                <a:cs typeface="Simplified Arabic" pitchFamily="18" charset="-78"/>
              </a:rPr>
              <a:t>لاستخدام الامثل للموارد المائية الارضية</a:t>
            </a:r>
            <a:r>
              <a:rPr lang="ar-SA" sz="2000" b="1" u="none">
                <a:cs typeface="Simplified Arabic" pitchFamily="18" charset="-78"/>
              </a:rPr>
              <a:t>.</a:t>
            </a:r>
          </a:p>
          <a:p>
            <a:pPr marL="273050" indent="-273050" algn="just">
              <a:buFont typeface="Arial" pitchFamily="34" charset="0"/>
              <a:buChar char="•"/>
            </a:pPr>
            <a:r>
              <a:rPr lang="ar-SA" sz="2200" b="1" u="none">
                <a:cs typeface="Simplified Arabic" pitchFamily="18" charset="-78"/>
              </a:rPr>
              <a:t>تطوير البرامج القومية التى تخدم </a:t>
            </a:r>
            <a:r>
              <a:rPr lang="ar-SA" sz="2200" b="1" u="none">
                <a:solidFill>
                  <a:srgbClr val="00FF00"/>
                </a:solidFill>
                <a:cs typeface="Simplified Arabic" pitchFamily="18" charset="-78"/>
              </a:rPr>
              <a:t>ادارة المراعي وأشجار الفاكهة المستديمة</a:t>
            </a:r>
            <a:r>
              <a:rPr lang="ar-SA" sz="2200" b="1" u="none">
                <a:cs typeface="Simplified Arabic" pitchFamily="18" charset="-78"/>
              </a:rPr>
              <a:t> والنباتات الطبية والعطرية.</a:t>
            </a:r>
          </a:p>
          <a:p>
            <a:pPr marL="273050" indent="-273050" algn="just">
              <a:buFont typeface="Arial" pitchFamily="34" charset="0"/>
              <a:buChar char="•"/>
            </a:pPr>
            <a:r>
              <a:rPr lang="ar-SA" sz="2200" b="1" u="none">
                <a:cs typeface="Simplified Arabic" pitchFamily="18" charset="-78"/>
              </a:rPr>
              <a:t>تطوير </a:t>
            </a:r>
            <a:r>
              <a:rPr lang="ar-SA" sz="2200" b="1" u="none">
                <a:solidFill>
                  <a:srgbClr val="00FF00"/>
                </a:solidFill>
                <a:cs typeface="Simplified Arabic" pitchFamily="18" charset="-78"/>
              </a:rPr>
              <a:t>البرامج المتخصصة</a:t>
            </a:r>
            <a:r>
              <a:rPr lang="ar-SA" sz="2200" b="1" u="none">
                <a:cs typeface="Simplified Arabic" pitchFamily="18" charset="-78"/>
              </a:rPr>
              <a:t> فى ادارة الموارد الطبيعية بالمدارس الزراعية والجامعات</a:t>
            </a:r>
            <a:r>
              <a:rPr lang="ar-EG" sz="2200" b="1" u="none">
                <a:cs typeface="Simplified Arabic" pitchFamily="18" charset="-78"/>
              </a:rPr>
              <a:t>.</a:t>
            </a:r>
          </a:p>
          <a:p>
            <a:pPr marL="273050" indent="-273050" algn="just">
              <a:buFont typeface="Arial" pitchFamily="34" charset="0"/>
              <a:buChar char="•"/>
            </a:pPr>
            <a:r>
              <a:rPr lang="ar-SA" sz="2200" b="1" u="none">
                <a:solidFill>
                  <a:srgbClr val="00FF00"/>
                </a:solidFill>
                <a:cs typeface="Simplified Arabic" pitchFamily="18" charset="-78"/>
              </a:rPr>
              <a:t>تحديث اساليب التدريب المتخصصة </a:t>
            </a:r>
            <a:r>
              <a:rPr lang="ar-SA" sz="2200" b="1" u="none">
                <a:cs typeface="Simplified Arabic" pitchFamily="18" charset="-78"/>
              </a:rPr>
              <a:t>فى مجالات الطاقة الجديدة والمتجددة وتدوير المخلفات الزراعية مع التوسع فى انشاء المزارع الارشاديةفى المناطق الجديدة.</a:t>
            </a:r>
          </a:p>
        </p:txBody>
      </p:sp>
      <p:sp>
        <p:nvSpPr>
          <p:cNvPr id="51203" name="Rectangle 2"/>
          <p:cNvSpPr>
            <a:spLocks noChangeArrowheads="1"/>
          </p:cNvSpPr>
          <p:nvPr/>
        </p:nvSpPr>
        <p:spPr bwMode="auto">
          <a:xfrm>
            <a:off x="3238500" y="914400"/>
            <a:ext cx="2933700"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800" b="1" u="none">
                <a:solidFill>
                  <a:srgbClr val="FFFF00"/>
                </a:solidFill>
                <a:latin typeface="Tahoma" pitchFamily="34" charset="0"/>
              </a:rPr>
              <a:t>آليات التنفيذ</a:t>
            </a:r>
            <a:endParaRPr lang="en-US" altLang="en-US" sz="48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2"/>
          <p:cNvSpPr txBox="1">
            <a:spLocks noChangeArrowheads="1"/>
          </p:cNvSpPr>
          <p:nvPr/>
        </p:nvSpPr>
        <p:spPr bwMode="auto">
          <a:xfrm>
            <a:off x="990600" y="2289175"/>
            <a:ext cx="8001000" cy="3289300"/>
          </a:xfrm>
          <a:prstGeom prst="rect">
            <a:avLst/>
          </a:prstGeom>
          <a:noFill/>
          <a:ln w="9525">
            <a:noFill/>
            <a:miter lim="800000"/>
            <a:headEnd/>
            <a:tailEnd/>
          </a:ln>
        </p:spPr>
        <p:txBody>
          <a:bodyPr>
            <a:spAutoFit/>
          </a:bodyPr>
          <a:lstStyle/>
          <a:p>
            <a:pPr marL="273050" indent="-273050"/>
            <a:r>
              <a:rPr lang="ar-EG" sz="2400" b="1" u="none">
                <a:solidFill>
                  <a:srgbClr val="00FF00"/>
                </a:solidFill>
                <a:cs typeface="Simplified Arabic" pitchFamily="18" charset="-78"/>
              </a:rPr>
              <a:t>ج</a:t>
            </a:r>
            <a:r>
              <a:rPr lang="ar-SA" sz="2400" b="1" u="none">
                <a:solidFill>
                  <a:srgbClr val="00FF00"/>
                </a:solidFill>
                <a:cs typeface="Simplified Arabic" pitchFamily="18" charset="-78"/>
              </a:rPr>
              <a:t>. فى مجال التطوير المؤسسي:</a:t>
            </a:r>
          </a:p>
          <a:p>
            <a:pPr marL="273050" indent="-273050"/>
            <a:endParaRPr lang="ar-SA" sz="900" b="1" u="none">
              <a:solidFill>
                <a:srgbClr val="00FF00"/>
              </a:solidFill>
              <a:cs typeface="Simplified Arabic" pitchFamily="18" charset="-78"/>
            </a:endParaRPr>
          </a:p>
          <a:p>
            <a:pPr marL="273050" indent="-273050" algn="just">
              <a:buFont typeface="Arial" pitchFamily="34" charset="0"/>
              <a:buNone/>
            </a:pPr>
            <a:endParaRPr lang="ar-EG" sz="100" b="1" u="none">
              <a:cs typeface="Simplified Arabic" pitchFamily="18" charset="-78"/>
            </a:endParaRPr>
          </a:p>
          <a:p>
            <a:pPr marL="273050" indent="-273050" algn="just">
              <a:buFont typeface="Arial" pitchFamily="34" charset="0"/>
              <a:buChar char="•"/>
            </a:pPr>
            <a:r>
              <a:rPr lang="ar-EG" sz="2200" b="1" u="none">
                <a:cs typeface="Simplified Arabic" pitchFamily="18" charset="-78"/>
              </a:rPr>
              <a:t> تدعيم الروابط </a:t>
            </a:r>
            <a:r>
              <a:rPr lang="ar-EG" sz="2200" b="1" u="none">
                <a:solidFill>
                  <a:srgbClr val="00FF00"/>
                </a:solidFill>
                <a:cs typeface="Simplified Arabic" pitchFamily="18" charset="-78"/>
              </a:rPr>
              <a:t>واليات التنسيق ما بين وزارتي الزراعة</a:t>
            </a:r>
            <a:r>
              <a:rPr lang="ar-EG" sz="1800" b="1" u="none">
                <a:solidFill>
                  <a:srgbClr val="00FF00"/>
                </a:solidFill>
              </a:rPr>
              <a:t> و</a:t>
            </a:r>
            <a:r>
              <a:rPr lang="ar-EG" sz="2200" b="1" u="none">
                <a:solidFill>
                  <a:srgbClr val="00FF00"/>
                </a:solidFill>
                <a:cs typeface="Simplified Arabic" pitchFamily="18" charset="-78"/>
              </a:rPr>
              <a:t>الري</a:t>
            </a:r>
            <a:r>
              <a:rPr lang="ar-EG" sz="2200" b="1" u="none">
                <a:cs typeface="Simplified Arabic" pitchFamily="18" charset="-78"/>
              </a:rPr>
              <a:t> لضمان الاستخدام الأمثل لموارد امياه المتاحة للزراعة.</a:t>
            </a:r>
          </a:p>
          <a:p>
            <a:pPr marL="273050" indent="-273050" algn="just">
              <a:buFont typeface="Arial" pitchFamily="34" charset="0"/>
              <a:buChar char="•"/>
            </a:pPr>
            <a:r>
              <a:rPr lang="ar-EG" sz="2200" b="1" u="none">
                <a:cs typeface="Simplified Arabic" pitchFamily="18" charset="-78"/>
              </a:rPr>
              <a:t>التوسع في </a:t>
            </a:r>
            <a:r>
              <a:rPr lang="ar-SA" sz="2200" b="1" u="none">
                <a:cs typeface="Simplified Arabic" pitchFamily="18" charset="-78"/>
              </a:rPr>
              <a:t>انشاء </a:t>
            </a:r>
            <a:r>
              <a:rPr lang="ar-SA" sz="2200" b="1" u="none">
                <a:solidFill>
                  <a:srgbClr val="00FF00"/>
                </a:solidFill>
                <a:cs typeface="Simplified Arabic" pitchFamily="18" charset="-78"/>
              </a:rPr>
              <a:t>روابط مستخدمى المياه</a:t>
            </a:r>
            <a:r>
              <a:rPr lang="ar-SA" sz="2200" b="1" u="none">
                <a:cs typeface="Simplified Arabic" pitchFamily="18" charset="-78"/>
              </a:rPr>
              <a:t> ل</a:t>
            </a:r>
            <a:r>
              <a:rPr lang="ar-EG" sz="2200" b="1" u="none">
                <a:cs typeface="Simplified Arabic" pitchFamily="18" charset="-78"/>
              </a:rPr>
              <a:t>إ</a:t>
            </a:r>
            <a:r>
              <a:rPr lang="ar-SA" sz="2200" b="1" u="none">
                <a:cs typeface="Simplified Arabic" pitchFamily="18" charset="-78"/>
              </a:rPr>
              <a:t>دارة انظمة الري</a:t>
            </a:r>
            <a:r>
              <a:rPr lang="ar-EG" sz="2200" b="1" u="none">
                <a:cs typeface="Simplified Arabic" pitchFamily="18" charset="-78"/>
              </a:rPr>
              <a:t> وتجميعها فى تعاونيات زراعية</a:t>
            </a:r>
            <a:r>
              <a:rPr lang="ar-SA" sz="2200" b="1" u="none">
                <a:cs typeface="Simplified Arabic" pitchFamily="18" charset="-78"/>
              </a:rPr>
              <a:t>.</a:t>
            </a:r>
          </a:p>
          <a:p>
            <a:pPr marL="273050" indent="-273050" algn="just">
              <a:buFont typeface="Arial" pitchFamily="34" charset="0"/>
              <a:buChar char="•"/>
            </a:pPr>
            <a:r>
              <a:rPr lang="ar-SA" sz="2200" b="1" u="none">
                <a:cs typeface="Simplified Arabic" pitchFamily="18" charset="-78"/>
              </a:rPr>
              <a:t>تدعيم </a:t>
            </a:r>
            <a:r>
              <a:rPr lang="ar-SA" sz="2200" b="1" u="none">
                <a:solidFill>
                  <a:srgbClr val="00FF00"/>
                </a:solidFill>
                <a:cs typeface="Simplified Arabic" pitchFamily="18" charset="-78"/>
              </a:rPr>
              <a:t>الجهاز التنفيذي لمشروعات تحسين الاراضي</a:t>
            </a:r>
            <a:r>
              <a:rPr lang="ar-SA" sz="2200" b="1" u="none">
                <a:cs typeface="Simplified Arabic" pitchFamily="18" charset="-78"/>
              </a:rPr>
              <a:t> وال</a:t>
            </a:r>
            <a:r>
              <a:rPr lang="ar-EG" sz="2200" b="1" u="none">
                <a:cs typeface="Simplified Arabic" pitchFamily="18" charset="-78"/>
              </a:rPr>
              <a:t>إ</a:t>
            </a:r>
            <a:r>
              <a:rPr lang="ar-SA" sz="2200" b="1" u="none">
                <a:cs typeface="Simplified Arabic" pitchFamily="18" charset="-78"/>
              </a:rPr>
              <a:t>دارة المركزية لحماية الاراضي وذلك بالفنيين وتوفير الموازنات المالية اللازمة لتنفيذ مهامهما.</a:t>
            </a:r>
          </a:p>
          <a:p>
            <a:pPr marL="273050" indent="-273050" algn="just">
              <a:buFont typeface="Arial" pitchFamily="34" charset="0"/>
              <a:buChar char="•"/>
            </a:pPr>
            <a:r>
              <a:rPr lang="ar-SA" sz="2200" b="1" u="none">
                <a:cs typeface="Simplified Arabic" pitchFamily="18" charset="-78"/>
              </a:rPr>
              <a:t>توفير الدعم الفني والمالى اللازم للأجهزة المسئولة عن اجراء الدراسات التفصيلية للأراضي </a:t>
            </a:r>
            <a:r>
              <a:rPr lang="ar-SA" sz="2200" b="1" u="none">
                <a:solidFill>
                  <a:srgbClr val="00FF00"/>
                </a:solidFill>
                <a:cs typeface="Simplified Arabic" pitchFamily="18" charset="-78"/>
              </a:rPr>
              <a:t>ورسم خرائط تدهور الاراضي</a:t>
            </a:r>
            <a:r>
              <a:rPr lang="ar-SA" sz="2200" b="1" u="none">
                <a:cs typeface="Simplified Arabic" pitchFamily="18" charset="-78"/>
              </a:rPr>
              <a:t>.</a:t>
            </a:r>
            <a:endParaRPr lang="ar-EG" sz="2200" b="1" u="none">
              <a:cs typeface="Simplified Arabic" pitchFamily="18" charset="-78"/>
            </a:endParaRPr>
          </a:p>
        </p:txBody>
      </p:sp>
      <p:sp>
        <p:nvSpPr>
          <p:cNvPr id="52227" name="Rectangle 2"/>
          <p:cNvSpPr>
            <a:spLocks noChangeArrowheads="1"/>
          </p:cNvSpPr>
          <p:nvPr/>
        </p:nvSpPr>
        <p:spPr bwMode="auto">
          <a:xfrm>
            <a:off x="3259138" y="914400"/>
            <a:ext cx="3294062"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800" b="1" u="none">
                <a:solidFill>
                  <a:srgbClr val="FFFF00"/>
                </a:solidFill>
                <a:latin typeface="Tahoma" pitchFamily="34" charset="0"/>
              </a:rPr>
              <a:t>آليات التنفيذ</a:t>
            </a:r>
            <a:endParaRPr lang="en-US" altLang="en-US" sz="4800" b="1" u="none">
              <a:solidFill>
                <a:srgbClr val="FFFF00"/>
              </a:solidFill>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ctive-wadi"/>
          <p:cNvPicPr>
            <a:picLocks noChangeAspect="1" noChangeArrowheads="1"/>
          </p:cNvPicPr>
          <p:nvPr/>
        </p:nvPicPr>
        <p:blipFill>
          <a:blip r:embed="rId2" cstate="print"/>
          <a:srcRect/>
          <a:stretch>
            <a:fillRect/>
          </a:stretch>
        </p:blipFill>
        <p:spPr bwMode="auto">
          <a:xfrm>
            <a:off x="1066800" y="685800"/>
            <a:ext cx="7162800" cy="5829300"/>
          </a:xfrm>
          <a:prstGeom prst="rect">
            <a:avLst/>
          </a:prstGeom>
          <a:noFill/>
        </p:spPr>
      </p:pic>
      <p:sp>
        <p:nvSpPr>
          <p:cNvPr id="20483" name="Rectangle 3"/>
          <p:cNvSpPr>
            <a:spLocks noChangeArrowheads="1"/>
          </p:cNvSpPr>
          <p:nvPr/>
        </p:nvSpPr>
        <p:spPr bwMode="auto">
          <a:xfrm>
            <a:off x="1981200" y="0"/>
            <a:ext cx="4648200" cy="579438"/>
          </a:xfrm>
          <a:prstGeom prst="rect">
            <a:avLst/>
          </a:prstGeom>
          <a:noFill/>
          <a:ln w="12700" algn="ctr">
            <a:noFill/>
            <a:miter lim="800000"/>
            <a:headEnd/>
            <a:tailEnd/>
          </a:ln>
          <a:effectLst>
            <a:outerShdw dist="35921" dir="2700000" sy="50000" rotWithShape="0">
              <a:srgbClr val="875B0D">
                <a:alpha val="70000"/>
              </a:srgbClr>
            </a:outerShdw>
          </a:effectLst>
        </p:spPr>
        <p:txBody>
          <a:bodyPr>
            <a:spAutoFit/>
          </a:bodyPr>
          <a:lstStyle/>
          <a:p>
            <a:pPr marL="342900" indent="-342900" algn="ctr">
              <a:buFontTx/>
              <a:buChar char="•"/>
            </a:pPr>
            <a:r>
              <a:rPr lang="ar-EG" sz="3200">
                <a:latin typeface="Algerian" pitchFamily="82" charset="0"/>
                <a:cs typeface="Andalus" pitchFamily="18" charset="-78"/>
              </a:rPr>
              <a:t>درجات نشاط الأودية.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iterate type="lt">
                                    <p:tmPct val="10000"/>
                                  </p:iterate>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down)">
                                      <p:cBhvr>
                                        <p:cTn id="7" dur="145">
                                          <p:stCondLst>
                                            <p:cond delay="0"/>
                                          </p:stCondLst>
                                        </p:cTn>
                                        <p:tgtEl>
                                          <p:spTgt spid="20483">
                                            <p:txEl>
                                              <p:pRg st="0" end="0"/>
                                            </p:txEl>
                                          </p:spTgt>
                                        </p:tgtEl>
                                      </p:cBhvr>
                                    </p:animEffect>
                                    <p:anim calcmode="lin" valueType="num">
                                      <p:cBhvr>
                                        <p:cTn id="8" dur="456" tmFilter="0,0; 0.14,0.36; 0.43,0.73; 0.71,0.91; 1.0,1.0">
                                          <p:stCondLst>
                                            <p:cond delay="0"/>
                                          </p:stCondLst>
                                        </p:cTn>
                                        <p:tgtEl>
                                          <p:spTgt spid="20483">
                                            <p:txEl>
                                              <p:pRg st="0" end="0"/>
                                            </p:txEl>
                                          </p:spTgt>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483">
                                            <p:txEl>
                                              <p:pRg st="0" end="0"/>
                                            </p:txEl>
                                          </p:spTgt>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483">
                                            <p:txEl>
                                              <p:pRg st="0" end="0"/>
                                            </p:txEl>
                                          </p:spTgt>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483">
                                            <p:txEl>
                                              <p:pRg st="0" end="0"/>
                                            </p:txEl>
                                          </p:spTgt>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483">
                                            <p:txEl>
                                              <p:pRg st="0" end="0"/>
                                            </p:txEl>
                                          </p:spTgt>
                                        </p:tgtEl>
                                        <p:attrNameLst>
                                          <p:attrName>ppt_y</p:attrName>
                                        </p:attrNameLst>
                                      </p:cBhvr>
                                      <p:tavLst>
                                        <p:tav tm="0" fmla="#ppt_y-sin(pi*$)/81">
                                          <p:val>
                                            <p:fltVal val="0"/>
                                          </p:val>
                                        </p:tav>
                                        <p:tav tm="100000">
                                          <p:val>
                                            <p:fltVal val="1"/>
                                          </p:val>
                                        </p:tav>
                                      </p:tavLst>
                                    </p:anim>
                                    <p:animScale>
                                      <p:cBhvr>
                                        <p:cTn id="13" dur="7">
                                          <p:stCondLst>
                                            <p:cond delay="162"/>
                                          </p:stCondLst>
                                        </p:cTn>
                                        <p:tgtEl>
                                          <p:spTgt spid="20483">
                                            <p:txEl>
                                              <p:pRg st="0" end="0"/>
                                            </p:txEl>
                                          </p:spTgt>
                                        </p:tgtEl>
                                      </p:cBhvr>
                                      <p:to x="100000" y="60000"/>
                                    </p:animScale>
                                    <p:animScale>
                                      <p:cBhvr>
                                        <p:cTn id="14" dur="41" decel="50000">
                                          <p:stCondLst>
                                            <p:cond delay="169"/>
                                          </p:stCondLst>
                                        </p:cTn>
                                        <p:tgtEl>
                                          <p:spTgt spid="20483">
                                            <p:txEl>
                                              <p:pRg st="0" end="0"/>
                                            </p:txEl>
                                          </p:spTgt>
                                        </p:tgtEl>
                                      </p:cBhvr>
                                      <p:to x="100000" y="100000"/>
                                    </p:animScale>
                                    <p:animScale>
                                      <p:cBhvr>
                                        <p:cTn id="15" dur="7">
                                          <p:stCondLst>
                                            <p:cond delay="328"/>
                                          </p:stCondLst>
                                        </p:cTn>
                                        <p:tgtEl>
                                          <p:spTgt spid="20483">
                                            <p:txEl>
                                              <p:pRg st="0" end="0"/>
                                            </p:txEl>
                                          </p:spTgt>
                                        </p:tgtEl>
                                      </p:cBhvr>
                                      <p:to x="100000" y="80000"/>
                                    </p:animScale>
                                    <p:animScale>
                                      <p:cBhvr>
                                        <p:cTn id="16" dur="41" decel="50000">
                                          <p:stCondLst>
                                            <p:cond delay="335"/>
                                          </p:stCondLst>
                                        </p:cTn>
                                        <p:tgtEl>
                                          <p:spTgt spid="20483">
                                            <p:txEl>
                                              <p:pRg st="0" end="0"/>
                                            </p:txEl>
                                          </p:spTgt>
                                        </p:tgtEl>
                                      </p:cBhvr>
                                      <p:to x="100000" y="100000"/>
                                    </p:animScale>
                                    <p:animScale>
                                      <p:cBhvr>
                                        <p:cTn id="17" dur="7">
                                          <p:stCondLst>
                                            <p:cond delay="410"/>
                                          </p:stCondLst>
                                        </p:cTn>
                                        <p:tgtEl>
                                          <p:spTgt spid="20483">
                                            <p:txEl>
                                              <p:pRg st="0" end="0"/>
                                            </p:txEl>
                                          </p:spTgt>
                                        </p:tgtEl>
                                      </p:cBhvr>
                                      <p:to x="100000" y="90000"/>
                                    </p:animScale>
                                    <p:animScale>
                                      <p:cBhvr>
                                        <p:cTn id="18" dur="41" decel="50000">
                                          <p:stCondLst>
                                            <p:cond delay="417"/>
                                          </p:stCondLst>
                                        </p:cTn>
                                        <p:tgtEl>
                                          <p:spTgt spid="20483">
                                            <p:txEl>
                                              <p:pRg st="0" end="0"/>
                                            </p:txEl>
                                          </p:spTgt>
                                        </p:tgtEl>
                                      </p:cBhvr>
                                      <p:to x="100000" y="100000"/>
                                    </p:animScale>
                                    <p:animScale>
                                      <p:cBhvr>
                                        <p:cTn id="19" dur="7">
                                          <p:stCondLst>
                                            <p:cond delay="452"/>
                                          </p:stCondLst>
                                        </p:cTn>
                                        <p:tgtEl>
                                          <p:spTgt spid="20483">
                                            <p:txEl>
                                              <p:pRg st="0" end="0"/>
                                            </p:txEl>
                                          </p:spTgt>
                                        </p:tgtEl>
                                      </p:cBhvr>
                                      <p:to x="100000" y="95000"/>
                                    </p:animScale>
                                    <p:animScale>
                                      <p:cBhvr>
                                        <p:cTn id="20" dur="41" decel="50000">
                                          <p:stCondLst>
                                            <p:cond delay="458"/>
                                          </p:stCondLst>
                                        </p:cTn>
                                        <p:tgtEl>
                                          <p:spTgt spid="20483">
                                            <p:txEl>
                                              <p:pRg st="0" end="0"/>
                                            </p:txEl>
                                          </p:spTgt>
                                        </p:tgtEl>
                                      </p:cBhvr>
                                      <p:to x="100000" y="100000"/>
                                    </p:animScale>
                                  </p:childTnLst>
                                </p:cTn>
                              </p:par>
                            </p:childTnLst>
                          </p:cTn>
                        </p:par>
                        <p:par>
                          <p:cTn id="21" fill="hold">
                            <p:stCondLst>
                              <p:cond delay="1300"/>
                            </p:stCondLst>
                            <p:childTnLst>
                              <p:par>
                                <p:cTn id="22" presetID="13" presetClass="entr" presetSubtype="16" fill="hold" nodeType="afterEffect">
                                  <p:stCondLst>
                                    <p:cond delay="0"/>
                                  </p:stCondLst>
                                  <p:childTnLst>
                                    <p:set>
                                      <p:cBhvr>
                                        <p:cTn id="23" dur="1" fill="hold">
                                          <p:stCondLst>
                                            <p:cond delay="0"/>
                                          </p:stCondLst>
                                        </p:cTn>
                                        <p:tgtEl>
                                          <p:spTgt spid="20482"/>
                                        </p:tgtEl>
                                        <p:attrNameLst>
                                          <p:attrName>style.visibility</p:attrName>
                                        </p:attrNameLst>
                                      </p:cBhvr>
                                      <p:to>
                                        <p:strVal val="visible"/>
                                      </p:to>
                                    </p:set>
                                    <p:animEffect transition="in" filter="plus(in)">
                                      <p:cBhvr>
                                        <p:cTn id="24"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38200" y="1114425"/>
            <a:ext cx="8229600" cy="561975"/>
          </a:xfrm>
          <a:effectLst>
            <a:outerShdw dist="35921" dir="2700000" algn="ctr" rotWithShape="0">
              <a:schemeClr val="bg1"/>
            </a:outerShdw>
          </a:effectLst>
        </p:spPr>
        <p:txBody>
          <a:bodyPr/>
          <a:lstStyle/>
          <a:p>
            <a:pPr algn="ctr" eaLnBrk="1" hangingPunct="1">
              <a:defRPr/>
            </a:pPr>
            <a:r>
              <a:rPr lang="ar-EG" dirty="0" smtClean="0">
                <a:solidFill>
                  <a:srgbClr val="FFFF00"/>
                </a:solidFill>
                <a:effectLst/>
              </a:rPr>
              <a:t>الدروس المستفادة</a:t>
            </a:r>
            <a:r>
              <a:rPr lang="en-US" dirty="0" smtClean="0">
                <a:solidFill>
                  <a:srgbClr val="FFFF00"/>
                </a:solidFill>
                <a:effectLst/>
              </a:rPr>
              <a:t> </a:t>
            </a:r>
            <a:r>
              <a:rPr lang="ar-SA" dirty="0" smtClean="0">
                <a:solidFill>
                  <a:srgbClr val="FFFF00"/>
                </a:solidFill>
                <a:effectLst/>
              </a:rPr>
              <a:t>من تجربة الماضي</a:t>
            </a:r>
            <a:r>
              <a:rPr lang="ar-EG" dirty="0" smtClean="0">
                <a:solidFill>
                  <a:srgbClr val="FFFF00"/>
                </a:solidFill>
                <a:effectLst/>
              </a:rPr>
              <a:t> </a:t>
            </a:r>
            <a:endParaRPr lang="en-US" dirty="0" smtClean="0">
              <a:solidFill>
                <a:srgbClr val="FFFF00"/>
              </a:solidFill>
              <a:effectLst/>
            </a:endParaRPr>
          </a:p>
        </p:txBody>
      </p:sp>
      <p:sp>
        <p:nvSpPr>
          <p:cNvPr id="19459" name="Rectangle 3"/>
          <p:cNvSpPr>
            <a:spLocks noGrp="1" noChangeArrowheads="1"/>
          </p:cNvSpPr>
          <p:nvPr>
            <p:ph idx="1"/>
          </p:nvPr>
        </p:nvSpPr>
        <p:spPr>
          <a:xfrm>
            <a:off x="1066800" y="1981200"/>
            <a:ext cx="7772400" cy="4048125"/>
          </a:xfrm>
        </p:spPr>
        <p:txBody>
          <a:bodyPr/>
          <a:lstStyle/>
          <a:p>
            <a:pPr marL="273050" indent="-273050" algn="just" eaLnBrk="1" hangingPunct="1"/>
            <a:r>
              <a:rPr lang="ar-SA" sz="2400" b="1" smtClean="0">
                <a:effectLst/>
                <a:cs typeface="Simplified Arabic" pitchFamily="18" charset="-78"/>
              </a:rPr>
              <a:t> </a:t>
            </a:r>
            <a:r>
              <a:rPr lang="ar-EG" sz="2400" b="1" smtClean="0">
                <a:effectLst/>
                <a:cs typeface="Simplified Arabic" pitchFamily="18" charset="-78"/>
              </a:rPr>
              <a:t>اسفرت جهود التنمية التى بذلت خلال العقدين الماضين </a:t>
            </a:r>
            <a:r>
              <a:rPr lang="ar-SA" sz="2400" b="1" smtClean="0">
                <a:effectLst/>
                <a:cs typeface="Simplified Arabic" pitchFamily="18" charset="-78"/>
              </a:rPr>
              <a:t>عن العديد من الايجابيات والتى من اهمها:</a:t>
            </a:r>
            <a:endParaRPr lang="ar-EG" sz="2400" b="1" smtClean="0">
              <a:effectLst/>
              <a:cs typeface="Simplified Arabic" pitchFamily="18" charset="-78"/>
            </a:endParaRPr>
          </a:p>
          <a:p>
            <a:pPr marL="273050" indent="-273050" algn="just" eaLnBrk="1" hangingPunct="1">
              <a:buFont typeface="Wingdings" pitchFamily="2" charset="2"/>
              <a:buNone/>
            </a:pPr>
            <a:endParaRPr lang="ar-SA" sz="800" b="1" smtClean="0">
              <a:effectLst/>
              <a:cs typeface="Simplified Arabic" pitchFamily="18" charset="-78"/>
            </a:endParaRPr>
          </a:p>
          <a:p>
            <a:pPr marL="273050" indent="-273050" algn="just" eaLnBrk="1" hangingPunct="1">
              <a:buFontTx/>
              <a:buNone/>
            </a:pPr>
            <a:endParaRPr lang="ar-SA" sz="700" b="1" smtClean="0">
              <a:effectLst/>
              <a:cs typeface="Simplified Arabic" pitchFamily="18" charset="-78"/>
            </a:endParaRPr>
          </a:p>
          <a:p>
            <a:pPr lvl="1" algn="just" eaLnBrk="1" hangingPunct="1">
              <a:buFont typeface="Arial" pitchFamily="34" charset="0"/>
              <a:buChar char="•"/>
            </a:pPr>
            <a:r>
              <a:rPr lang="ar-SA" sz="2000" b="1" smtClean="0">
                <a:effectLst/>
                <a:cs typeface="Simplified Arabic" pitchFamily="18" charset="-78"/>
              </a:rPr>
              <a:t>تحسين انتاجية العديد من المحاصيل.</a:t>
            </a:r>
            <a:endParaRPr lang="ar-EG" sz="2000" b="1" smtClean="0">
              <a:effectLst/>
              <a:cs typeface="Simplified Arabic" pitchFamily="18" charset="-78"/>
            </a:endParaRPr>
          </a:p>
          <a:p>
            <a:pPr lvl="1" algn="just" eaLnBrk="1" hangingPunct="1">
              <a:buFont typeface="Arial" pitchFamily="34" charset="0"/>
              <a:buChar char="•"/>
            </a:pPr>
            <a:r>
              <a:rPr lang="ar-EG" sz="2000" b="1" smtClean="0">
                <a:effectLst/>
                <a:cs typeface="Simplified Arabic" pitchFamily="18" charset="-78"/>
              </a:rPr>
              <a:t>زيادة الرقعة الزراعية ( استصلاح اراضى)</a:t>
            </a:r>
            <a:endParaRPr lang="ar-SA" sz="2000" b="1" smtClean="0">
              <a:effectLst/>
              <a:cs typeface="Simplified Arabic" pitchFamily="18" charset="-78"/>
            </a:endParaRPr>
          </a:p>
          <a:p>
            <a:pPr lvl="1" algn="just" eaLnBrk="1" hangingPunct="1">
              <a:buFont typeface="Arial" pitchFamily="34" charset="0"/>
              <a:buChar char="•"/>
            </a:pPr>
            <a:r>
              <a:rPr lang="ar-SA" sz="2000" b="1" smtClean="0">
                <a:effectLst/>
                <a:cs typeface="Simplified Arabic" pitchFamily="18" charset="-78"/>
              </a:rPr>
              <a:t>زيادة القدرة التصديرية ووفرة المعروض من المحاصيل على مدار العام.</a:t>
            </a:r>
          </a:p>
          <a:p>
            <a:pPr lvl="1" algn="just" eaLnBrk="1" hangingPunct="1">
              <a:buFont typeface="Arial" pitchFamily="34" charset="0"/>
              <a:buChar char="•"/>
            </a:pPr>
            <a:r>
              <a:rPr lang="ar-SA" sz="2000" b="1" smtClean="0">
                <a:effectLst/>
                <a:cs typeface="Simplified Arabic" pitchFamily="18" charset="-78"/>
              </a:rPr>
              <a:t>خفض الفجوة الغذائية فى بعض المحاصيل.</a:t>
            </a:r>
          </a:p>
          <a:p>
            <a:pPr lvl="1" algn="just" eaLnBrk="1" hangingPunct="1">
              <a:buFont typeface="Arial" pitchFamily="34" charset="0"/>
              <a:buChar char="•"/>
            </a:pPr>
            <a:r>
              <a:rPr lang="ar-SA" sz="2000" b="1" smtClean="0">
                <a:effectLst/>
                <a:cs typeface="Simplified Arabic" pitchFamily="18" charset="-78"/>
              </a:rPr>
              <a:t>تعديل العلاقة بين الملاك والمستأجرين</a:t>
            </a:r>
            <a:r>
              <a:rPr lang="ar-EG" sz="2000" b="1" smtClean="0">
                <a:effectLst/>
                <a:cs typeface="Simplified Arabic" pitchFamily="18" charset="-78"/>
              </a:rPr>
              <a:t> (قانون الايجارات الزراعية)</a:t>
            </a:r>
            <a:r>
              <a:rPr lang="ar-SA" sz="2000" b="1" smtClean="0">
                <a:effectLst/>
                <a:cs typeface="Simplified Arabic" pitchFamily="18" charset="-78"/>
              </a:rPr>
              <a:t>. </a:t>
            </a:r>
          </a:p>
          <a:p>
            <a:pPr marL="273050" indent="-273050" algn="just" eaLnBrk="1" hangingPunct="1">
              <a:buFont typeface="Wingdings" pitchFamily="2" charset="2"/>
              <a:buNone/>
            </a:pPr>
            <a:endParaRPr lang="ar-SA" sz="400" b="1" smtClean="0">
              <a:effectLst/>
              <a:cs typeface="Simplified Arabic" pitchFamily="18" charset="-78"/>
            </a:endParaRPr>
          </a:p>
          <a:p>
            <a:pPr marL="273050" indent="-273050" algn="just" eaLnBrk="1" hangingPunct="1">
              <a:buFont typeface="Wingdings" pitchFamily="2" charset="2"/>
              <a:buNone/>
            </a:pPr>
            <a:r>
              <a:rPr lang="ar-SA" sz="2400" b="1" smtClean="0">
                <a:effectLst/>
                <a:cs typeface="Simplified Arabic" pitchFamily="18" charset="-78"/>
              </a:rPr>
              <a:t>   و</a:t>
            </a:r>
            <a:r>
              <a:rPr lang="ar-EG" sz="2400" b="1" smtClean="0">
                <a:effectLst/>
                <a:cs typeface="Simplified Arabic" pitchFamily="18" charset="-78"/>
              </a:rPr>
              <a:t>رغم </a:t>
            </a:r>
            <a:r>
              <a:rPr lang="ar-SA" sz="2400" b="1" smtClean="0">
                <a:effectLst/>
                <a:cs typeface="Simplified Arabic" pitchFamily="18" charset="-78"/>
              </a:rPr>
              <a:t>ذلك فان </a:t>
            </a:r>
            <a:r>
              <a:rPr lang="ar-EG" sz="2400" b="1" smtClean="0">
                <a:effectLst/>
                <a:cs typeface="Simplified Arabic" pitchFamily="18" charset="-78"/>
              </a:rPr>
              <a:t>هناك عدة دروس يجب استخلاصها من هذه التجارب وذلك لأخذها في الاعتبار عند وضع الاستراتيجية المحدثة حتى عام </a:t>
            </a:r>
            <a:r>
              <a:rPr lang="en-US" sz="2400" b="1" smtClean="0">
                <a:effectLst/>
                <a:cs typeface="Simplified Arabic" pitchFamily="18" charset="-78"/>
              </a:rPr>
              <a:t>2030</a:t>
            </a:r>
            <a:r>
              <a:rPr lang="ar-EG" sz="2400" b="1" smtClean="0">
                <a:effectLst/>
                <a:cs typeface="Simplified Arabic" pitchFamily="18" charset="-78"/>
              </a:rPr>
              <a:t> ومن بين هذه الدروس ما يلــــــــي :</a:t>
            </a:r>
            <a:endParaRPr lang="en-US" sz="2400" b="1" smtClean="0">
              <a:effectLst/>
              <a:cs typeface="Simplified Arabic" pitchFamily="18" charset="-78"/>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2470" name="AutoShape 6"/>
          <p:cNvSpPr>
            <a:spLocks noChangeArrowheads="1"/>
          </p:cNvSpPr>
          <p:nvPr/>
        </p:nvSpPr>
        <p:spPr bwMode="auto">
          <a:xfrm>
            <a:off x="457200" y="6400800"/>
            <a:ext cx="533400" cy="304800"/>
          </a:xfrm>
          <a:prstGeom prst="leftArrow">
            <a:avLst>
              <a:gd name="adj1" fmla="val 50000"/>
              <a:gd name="adj2" fmla="val 43750"/>
            </a:avLst>
          </a:prstGeom>
          <a:solidFill>
            <a:srgbClr val="FFFF00"/>
          </a:solidFill>
          <a:ln w="9525">
            <a:solidFill>
              <a:schemeClr val="accent2"/>
            </a:solidFill>
            <a:miter lim="800000"/>
            <a:headEnd/>
            <a:tailEnd/>
          </a:ln>
          <a:effectLst>
            <a:prstShdw prst="shdw17" dist="17961" dir="2700000">
              <a:schemeClr val="accent2">
                <a:gamma/>
                <a:shade val="60000"/>
                <a:invGamma/>
              </a:schemeClr>
            </a:prstShdw>
          </a:effectLst>
        </p:spPr>
        <p:txBody>
          <a:bodyPr wrap="none" anchor="ctr"/>
          <a:lstStyle/>
          <a:p>
            <a:pPr>
              <a:defRPr/>
            </a:pPr>
            <a:endParaRPr lang="ar-EG"/>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685800" y="457200"/>
            <a:ext cx="2921000" cy="3609975"/>
          </a:xfrm>
          <a:prstGeom prst="rect">
            <a:avLst/>
          </a:prstGeom>
          <a:noFill/>
          <a:ln w="76200" algn="ctr">
            <a:noFill/>
            <a:miter lim="800000"/>
            <a:headEnd/>
            <a:tailEnd/>
          </a:ln>
          <a:effectLst/>
        </p:spPr>
      </p:pic>
      <p:pic>
        <p:nvPicPr>
          <p:cNvPr id="21507" name="Picture 3" descr="catchment"/>
          <p:cNvPicPr>
            <a:picLocks noChangeAspect="1" noChangeArrowheads="1"/>
          </p:cNvPicPr>
          <p:nvPr/>
        </p:nvPicPr>
        <p:blipFill>
          <a:blip r:embed="rId3" cstate="print">
            <a:lum bright="12000" contrast="54000"/>
          </a:blip>
          <a:srcRect/>
          <a:stretch>
            <a:fillRect/>
          </a:stretch>
        </p:blipFill>
        <p:spPr bwMode="auto">
          <a:xfrm>
            <a:off x="3962400" y="2819400"/>
            <a:ext cx="4800600" cy="3243263"/>
          </a:xfrm>
          <a:prstGeom prst="rect">
            <a:avLst/>
          </a:prstGeom>
          <a:noFill/>
        </p:spPr>
      </p:pic>
      <p:sp>
        <p:nvSpPr>
          <p:cNvPr id="21508" name="Rectangle 4"/>
          <p:cNvSpPr>
            <a:spLocks noChangeArrowheads="1"/>
          </p:cNvSpPr>
          <p:nvPr/>
        </p:nvSpPr>
        <p:spPr bwMode="auto">
          <a:xfrm>
            <a:off x="4648200" y="914400"/>
            <a:ext cx="2903538" cy="641350"/>
          </a:xfrm>
          <a:prstGeom prst="rect">
            <a:avLst/>
          </a:prstGeom>
          <a:noFill/>
          <a:ln w="12700" algn="ctr">
            <a:noFill/>
            <a:miter lim="800000"/>
            <a:headEnd/>
            <a:tailEnd/>
          </a:ln>
          <a:effectLst>
            <a:outerShdw dist="35921" dir="2700000" sy="50000" rotWithShape="0">
              <a:srgbClr val="875B0D">
                <a:alpha val="70000"/>
              </a:srgbClr>
            </a:outerShdw>
          </a:effectLst>
        </p:spPr>
        <p:txBody>
          <a:bodyPr wrap="none">
            <a:spAutoFit/>
          </a:bodyPr>
          <a:lstStyle/>
          <a:p>
            <a:pPr marL="342900" indent="-342900" algn="ctr">
              <a:buFontTx/>
              <a:buChar char="•"/>
            </a:pPr>
            <a:r>
              <a:rPr lang="ar-EG" sz="3600">
                <a:latin typeface="Algerian" pitchFamily="82" charset="0"/>
              </a:rPr>
              <a:t>الاحواض المائية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 calcmode="lin" valueType="num">
                                      <p:cBhvr additive="base">
                                        <p:cTn id="7" dur="500" fill="hold"/>
                                        <p:tgtEl>
                                          <p:spTgt spid="21507"/>
                                        </p:tgtEl>
                                        <p:attrNameLst>
                                          <p:attrName>ppt_x</p:attrName>
                                        </p:attrNameLst>
                                      </p:cBhvr>
                                      <p:tavLst>
                                        <p:tav tm="0">
                                          <p:val>
                                            <p:strVal val="0-#ppt_w/2"/>
                                          </p:val>
                                        </p:tav>
                                        <p:tav tm="100000">
                                          <p:val>
                                            <p:strVal val="#ppt_x"/>
                                          </p:val>
                                        </p:tav>
                                      </p:tavLst>
                                    </p:anim>
                                    <p:anim calcmode="lin" valueType="num">
                                      <p:cBhvr additive="base">
                                        <p:cTn id="8" dur="500" fill="hold"/>
                                        <p:tgtEl>
                                          <p:spTgt spid="21507"/>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1+#ppt_w/2"/>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3" presetClass="entr" presetSubtype="16" fill="hold" grpId="0" nodeType="afterEffect">
                                  <p:stCondLst>
                                    <p:cond delay="0"/>
                                  </p:stCondLst>
                                  <p:iterate type="lt">
                                    <p:tmPct val="10000"/>
                                  </p:iterate>
                                  <p:childTnLst>
                                    <p:set>
                                      <p:cBhvr>
                                        <p:cTn id="15" dur="1" fill="hold">
                                          <p:stCondLst>
                                            <p:cond delay="0"/>
                                          </p:stCondLst>
                                        </p:cTn>
                                        <p:tgtEl>
                                          <p:spTgt spid="21508"/>
                                        </p:tgtEl>
                                        <p:attrNameLst>
                                          <p:attrName>style.visibility</p:attrName>
                                        </p:attrNameLst>
                                      </p:cBhvr>
                                      <p:to>
                                        <p:strVal val="visible"/>
                                      </p:to>
                                    </p:set>
                                    <p:animEffect transition="in" filter="plus(in)">
                                      <p:cBhvr>
                                        <p:cTn id="16"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clrChange>
              <a:clrFrom>
                <a:srgbClr val="CAEBFE"/>
              </a:clrFrom>
              <a:clrTo>
                <a:srgbClr val="CAEBFE">
                  <a:alpha val="0"/>
                </a:srgbClr>
              </a:clrTo>
            </a:clrChange>
          </a:blip>
          <a:srcRect/>
          <a:stretch>
            <a:fillRect/>
          </a:stretch>
        </p:blipFill>
        <p:spPr bwMode="auto">
          <a:xfrm>
            <a:off x="838200" y="1371600"/>
            <a:ext cx="7362825" cy="3638550"/>
          </a:xfrm>
          <a:prstGeom prst="rect">
            <a:avLst/>
          </a:prstGeom>
          <a:noFill/>
          <a:ln w="76200"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Effect transition="in" filter="fade">
                                      <p:cBhvr>
                                        <p:cTn id="9"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81000" y="381000"/>
            <a:ext cx="6400800" cy="5749925"/>
          </a:xfrm>
          <a:prstGeom prst="rect">
            <a:avLst/>
          </a:prstGeom>
          <a:noFill/>
          <a:ln w="76200" algn="ctr">
            <a:noFill/>
            <a:miter lim="800000"/>
            <a:headEnd/>
            <a:tailEnd/>
          </a:ln>
          <a:effectLst/>
        </p:spPr>
      </p:pic>
      <p:sp>
        <p:nvSpPr>
          <p:cNvPr id="24579" name="Rectangle 3"/>
          <p:cNvSpPr>
            <a:spLocks noChangeArrowheads="1"/>
          </p:cNvSpPr>
          <p:nvPr/>
        </p:nvSpPr>
        <p:spPr bwMode="auto">
          <a:xfrm>
            <a:off x="6816725" y="2362200"/>
            <a:ext cx="2327275" cy="1190625"/>
          </a:xfrm>
          <a:prstGeom prst="rect">
            <a:avLst/>
          </a:prstGeom>
          <a:noFill/>
          <a:ln w="12700" algn="ctr">
            <a:noFill/>
            <a:miter lim="800000"/>
            <a:headEnd/>
            <a:tailEnd/>
          </a:ln>
          <a:effectLst>
            <a:outerShdw dist="35921" dir="2700000" sy="50000" rotWithShape="0">
              <a:srgbClr val="875B0D">
                <a:alpha val="70000"/>
              </a:srgbClr>
            </a:outerShdw>
          </a:effectLst>
        </p:spPr>
        <p:txBody>
          <a:bodyPr>
            <a:spAutoFit/>
          </a:bodyPr>
          <a:lstStyle/>
          <a:p>
            <a:pPr marL="342900" indent="-342900" algn="ctr">
              <a:buFontTx/>
              <a:buChar char="•"/>
            </a:pPr>
            <a:r>
              <a:rPr lang="ar-EG" sz="3600">
                <a:latin typeface="Algerian" pitchFamily="82" charset="0"/>
              </a:rPr>
              <a:t>اتجاه حركة المياه</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250" decel="50000" fill="hold">
                                          <p:stCondLst>
                                            <p:cond delay="0"/>
                                          </p:stCondLst>
                                        </p:cTn>
                                        <p:tgtEl>
                                          <p:spTgt spid="24578"/>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24578"/>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24578"/>
                                        </p:tgtEl>
                                        <p:attrNameLst>
                                          <p:attrName>ppt_w</p:attrName>
                                        </p:attrNameLst>
                                      </p:cBhvr>
                                      <p:tavLst>
                                        <p:tav tm="0">
                                          <p:val>
                                            <p:strVal val="#ppt_w*.05"/>
                                          </p:val>
                                        </p:tav>
                                        <p:tav tm="100000">
                                          <p:val>
                                            <p:strVal val="#ppt_w"/>
                                          </p:val>
                                        </p:tav>
                                      </p:tavLst>
                                    </p:anim>
                                    <p:anim calcmode="lin" valueType="num">
                                      <p:cBhvr>
                                        <p:cTn id="10" dur="500" fill="hold"/>
                                        <p:tgtEl>
                                          <p:spTgt spid="24578"/>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24578"/>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24578"/>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24578"/>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24578"/>
                                        </p:tgtEl>
                                      </p:cBhvr>
                                    </p:animEffect>
                                  </p:childTnLst>
                                </p:cTn>
                              </p:par>
                            </p:childTnLst>
                          </p:cTn>
                        </p:par>
                        <p:par>
                          <p:cTn id="15" fill="hold">
                            <p:stCondLst>
                              <p:cond delay="500"/>
                            </p:stCondLst>
                            <p:childTnLst>
                              <p:par>
                                <p:cTn id="16" presetID="13" presetClass="entr" presetSubtype="16" fill="hold" grpId="0" nodeType="afterEffect">
                                  <p:stCondLst>
                                    <p:cond delay="0"/>
                                  </p:stCondLst>
                                  <p:iterate type="lt">
                                    <p:tmPct val="10000"/>
                                  </p:iterate>
                                  <p:childTnLst>
                                    <p:set>
                                      <p:cBhvr>
                                        <p:cTn id="17" dur="1" fill="hold">
                                          <p:stCondLst>
                                            <p:cond delay="0"/>
                                          </p:stCondLst>
                                        </p:cTn>
                                        <p:tgtEl>
                                          <p:spTgt spid="24579"/>
                                        </p:tgtEl>
                                        <p:attrNameLst>
                                          <p:attrName>style.visibility</p:attrName>
                                        </p:attrNameLst>
                                      </p:cBhvr>
                                      <p:to>
                                        <p:strVal val="visible"/>
                                      </p:to>
                                    </p:set>
                                    <p:animEffect transition="in" filter="plus(in)">
                                      <p:cBhvr>
                                        <p:cTn id="18"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ecandII copy"/>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4419600" y="1066800"/>
            <a:ext cx="4478338" cy="5410200"/>
          </a:xfrm>
          <a:prstGeom prst="rect">
            <a:avLst/>
          </a:prstGeom>
          <a:noFill/>
        </p:spPr>
      </p:pic>
      <p:pic>
        <p:nvPicPr>
          <p:cNvPr id="41987" name="Picture 3" descr="firestdrilling"/>
          <p:cNvPicPr>
            <a:picLocks noChangeAspect="1" noChangeArrowheads="1"/>
          </p:cNvPicPr>
          <p:nvPr/>
        </p:nvPicPr>
        <p:blipFill>
          <a:blip r:embed="rId3" cstate="print">
            <a:clrChange>
              <a:clrFrom>
                <a:srgbClr val="FEFEFE"/>
              </a:clrFrom>
              <a:clrTo>
                <a:srgbClr val="FEFEFE">
                  <a:alpha val="0"/>
                </a:srgbClr>
              </a:clrTo>
            </a:clrChange>
          </a:blip>
          <a:srcRect t="1408"/>
          <a:stretch>
            <a:fillRect/>
          </a:stretch>
        </p:blipFill>
        <p:spPr bwMode="auto">
          <a:xfrm>
            <a:off x="228600" y="533400"/>
            <a:ext cx="3803650" cy="5334000"/>
          </a:xfrm>
          <a:prstGeom prst="rect">
            <a:avLst/>
          </a:prstGeom>
          <a:noFill/>
        </p:spPr>
      </p:pic>
      <p:sp>
        <p:nvSpPr>
          <p:cNvPr id="41988" name="Rectangle 4"/>
          <p:cNvSpPr>
            <a:spLocks noChangeArrowheads="1"/>
          </p:cNvSpPr>
          <p:nvPr/>
        </p:nvSpPr>
        <p:spPr bwMode="auto">
          <a:xfrm>
            <a:off x="3649663" y="457200"/>
            <a:ext cx="4456112" cy="641350"/>
          </a:xfrm>
          <a:prstGeom prst="rect">
            <a:avLst/>
          </a:prstGeom>
          <a:noFill/>
          <a:ln w="12700" algn="ctr">
            <a:noFill/>
            <a:miter lim="800000"/>
            <a:headEnd/>
            <a:tailEnd/>
          </a:ln>
          <a:effectLst>
            <a:outerShdw dist="35921" dir="2700000" sy="50000" rotWithShape="0">
              <a:srgbClr val="875B0D">
                <a:alpha val="70000"/>
              </a:srgbClr>
            </a:outerShdw>
          </a:effectLst>
        </p:spPr>
        <p:txBody>
          <a:bodyPr wrap="none">
            <a:spAutoFit/>
          </a:bodyPr>
          <a:lstStyle/>
          <a:p>
            <a:pPr marL="342900" indent="-342900" algn="ctr"/>
            <a:r>
              <a:rPr lang="ar-EG" sz="3600">
                <a:latin typeface="Algerian" pitchFamily="82" charset="0"/>
              </a:rPr>
              <a:t>6- انسب المناطق لحفر الآبار</a:t>
            </a:r>
            <a:endParaRPr lang="en-US" sz="3600">
              <a:latin typeface="Algerian"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additive="base">
                                        <p:cTn id="7" dur="500" fill="hold"/>
                                        <p:tgtEl>
                                          <p:spTgt spid="41987"/>
                                        </p:tgtEl>
                                        <p:attrNameLst>
                                          <p:attrName>ppt_x</p:attrName>
                                        </p:attrNameLst>
                                      </p:cBhvr>
                                      <p:tavLst>
                                        <p:tav tm="0">
                                          <p:val>
                                            <p:strVal val="1+#ppt_w/2"/>
                                          </p:val>
                                        </p:tav>
                                        <p:tav tm="100000">
                                          <p:val>
                                            <p:strVal val="#ppt_x"/>
                                          </p:val>
                                        </p:tav>
                                      </p:tavLst>
                                    </p:anim>
                                    <p:anim calcmode="lin" valueType="num">
                                      <p:cBhvr additive="base">
                                        <p:cTn id="8" dur="500" fill="hold"/>
                                        <p:tgtEl>
                                          <p:spTgt spid="41987"/>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41986"/>
                                        </p:tgtEl>
                                        <p:attrNameLst>
                                          <p:attrName>style.visibility</p:attrName>
                                        </p:attrNameLst>
                                      </p:cBhvr>
                                      <p:to>
                                        <p:strVal val="visible"/>
                                      </p:to>
                                    </p:set>
                                    <p:anim calcmode="lin" valueType="num">
                                      <p:cBhvr additive="base">
                                        <p:cTn id="11" dur="500" fill="hold"/>
                                        <p:tgtEl>
                                          <p:spTgt spid="41986"/>
                                        </p:tgtEl>
                                        <p:attrNameLst>
                                          <p:attrName>ppt_x</p:attrName>
                                        </p:attrNameLst>
                                      </p:cBhvr>
                                      <p:tavLst>
                                        <p:tav tm="0">
                                          <p:val>
                                            <p:strVal val="0-#ppt_w/2"/>
                                          </p:val>
                                        </p:tav>
                                        <p:tav tm="100000">
                                          <p:val>
                                            <p:strVal val="#ppt_x"/>
                                          </p:val>
                                        </p:tav>
                                      </p:tavLst>
                                    </p:anim>
                                    <p:anim calcmode="lin" valueType="num">
                                      <p:cBhvr additive="base">
                                        <p:cTn id="12" dur="500" fill="hold"/>
                                        <p:tgtEl>
                                          <p:spTgt spid="4198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5" presetClass="entr" presetSubtype="0" fill="hold" grpId="0" nodeType="afterEffect">
                                  <p:stCondLst>
                                    <p:cond delay="0"/>
                                  </p:stCondLst>
                                  <p:iterate type="wd">
                                    <p:tmPct val="10000"/>
                                  </p:iterate>
                                  <p:childTnLst>
                                    <p:set>
                                      <p:cBhvr>
                                        <p:cTn id="15" dur="1" fill="hold">
                                          <p:stCondLst>
                                            <p:cond delay="0"/>
                                          </p:stCondLst>
                                        </p:cTn>
                                        <p:tgtEl>
                                          <p:spTgt spid="41988"/>
                                        </p:tgtEl>
                                        <p:attrNameLst>
                                          <p:attrName>style.visibility</p:attrName>
                                        </p:attrNameLst>
                                      </p:cBhvr>
                                      <p:to>
                                        <p:strVal val="visible"/>
                                      </p:to>
                                    </p:set>
                                    <p:anim calcmode="lin" valueType="num">
                                      <p:cBhvr>
                                        <p:cTn id="16" dur="500" decel="50000" fill="hold">
                                          <p:stCondLst>
                                            <p:cond delay="0"/>
                                          </p:stCondLst>
                                        </p:cTn>
                                        <p:tgtEl>
                                          <p:spTgt spid="41988"/>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41988"/>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41988"/>
                                        </p:tgtEl>
                                        <p:attrNameLst>
                                          <p:attrName>ppt_w</p:attrName>
                                        </p:attrNameLst>
                                      </p:cBhvr>
                                      <p:tavLst>
                                        <p:tav tm="0">
                                          <p:val>
                                            <p:strVal val="#ppt_w*.05"/>
                                          </p:val>
                                        </p:tav>
                                        <p:tav tm="100000">
                                          <p:val>
                                            <p:strVal val="#ppt_w"/>
                                          </p:val>
                                        </p:tav>
                                      </p:tavLst>
                                    </p:anim>
                                    <p:anim calcmode="lin" valueType="num">
                                      <p:cBhvr>
                                        <p:cTn id="19" dur="1000" fill="hold"/>
                                        <p:tgtEl>
                                          <p:spTgt spid="41988"/>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41988"/>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41988"/>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41988"/>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150938" y="2060575"/>
            <a:ext cx="2773362" cy="3816350"/>
          </a:xfrm>
        </p:spPr>
        <p:txBody>
          <a:bodyPr/>
          <a:lstStyle/>
          <a:p>
            <a:r>
              <a:rPr lang="en-US" sz="2800"/>
              <a:t>Speculation diagrams illustrating potential impact of sea level rise over the Nile delta region</a:t>
            </a:r>
          </a:p>
        </p:txBody>
      </p:sp>
      <p:pic>
        <p:nvPicPr>
          <p:cNvPr id="65539" name="Picture 3" descr="Impact of SLR"/>
          <p:cNvPicPr>
            <a:picLocks noChangeAspect="1" noChangeArrowheads="1"/>
          </p:cNvPicPr>
          <p:nvPr/>
        </p:nvPicPr>
        <p:blipFill>
          <a:blip r:embed="rId2" cstate="print"/>
          <a:srcRect/>
          <a:stretch>
            <a:fillRect/>
          </a:stretch>
        </p:blipFill>
        <p:spPr bwMode="auto">
          <a:xfrm>
            <a:off x="4716463" y="0"/>
            <a:ext cx="4062412" cy="6453188"/>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omayed habitat"/>
          <p:cNvPicPr>
            <a:picLocks noChangeAspect="1" noChangeArrowheads="1"/>
          </p:cNvPicPr>
          <p:nvPr/>
        </p:nvPicPr>
        <p:blipFill>
          <a:blip r:embed="rId2" cstate="print"/>
          <a:srcRect/>
          <a:stretch>
            <a:fillRect/>
          </a:stretch>
        </p:blipFill>
        <p:spPr bwMode="auto">
          <a:xfrm>
            <a:off x="106363" y="280988"/>
            <a:ext cx="4441825" cy="3140075"/>
          </a:xfrm>
          <a:prstGeom prst="rect">
            <a:avLst/>
          </a:prstGeom>
          <a:noFill/>
          <a:ln w="12700" algn="ctr">
            <a:solidFill>
              <a:srgbClr val="0000FF"/>
            </a:solidFill>
            <a:miter lim="800000"/>
            <a:headEnd/>
            <a:tailEnd/>
          </a:ln>
          <a:effectLst/>
        </p:spPr>
      </p:pic>
      <p:pic>
        <p:nvPicPr>
          <p:cNvPr id="79875" name="Picture 3" descr="habitat burullusnew"/>
          <p:cNvPicPr>
            <a:picLocks noChangeAspect="1" noChangeArrowheads="1"/>
          </p:cNvPicPr>
          <p:nvPr/>
        </p:nvPicPr>
        <p:blipFill>
          <a:blip r:embed="rId3" cstate="print"/>
          <a:srcRect/>
          <a:stretch>
            <a:fillRect/>
          </a:stretch>
        </p:blipFill>
        <p:spPr bwMode="auto">
          <a:xfrm>
            <a:off x="4645025" y="3522663"/>
            <a:ext cx="4441825" cy="3136900"/>
          </a:xfrm>
          <a:prstGeom prst="rect">
            <a:avLst/>
          </a:prstGeom>
          <a:noFill/>
          <a:ln w="12700">
            <a:solidFill>
              <a:srgbClr val="0000FF"/>
            </a:solidFill>
            <a:miter lim="800000"/>
            <a:headEnd/>
            <a:tailEnd/>
          </a:ln>
        </p:spPr>
      </p:pic>
      <p:pic>
        <p:nvPicPr>
          <p:cNvPr id="79876" name="Picture 4" descr="zaranik habitat new"/>
          <p:cNvPicPr>
            <a:picLocks noChangeAspect="1" noChangeArrowheads="1"/>
          </p:cNvPicPr>
          <p:nvPr/>
        </p:nvPicPr>
        <p:blipFill>
          <a:blip r:embed="rId4" cstate="print"/>
          <a:srcRect/>
          <a:stretch>
            <a:fillRect/>
          </a:stretch>
        </p:blipFill>
        <p:spPr bwMode="auto">
          <a:xfrm>
            <a:off x="106363" y="3522663"/>
            <a:ext cx="4441825" cy="3140075"/>
          </a:xfrm>
          <a:prstGeom prst="rect">
            <a:avLst/>
          </a:prstGeom>
          <a:noFill/>
          <a:ln w="12700" algn="ctr">
            <a:solidFill>
              <a:srgbClr val="0000FF"/>
            </a:solidFill>
            <a:miter lim="800000"/>
            <a:headEnd/>
            <a:tailEnd/>
          </a:ln>
          <a:effectLst/>
        </p:spPr>
      </p:pic>
      <p:sp>
        <p:nvSpPr>
          <p:cNvPr id="79877" name="WordArt 5"/>
          <p:cNvSpPr>
            <a:spLocks noChangeArrowheads="1" noChangeShapeType="1" noTextEdit="1"/>
          </p:cNvSpPr>
          <p:nvPr/>
        </p:nvSpPr>
        <p:spPr bwMode="auto">
          <a:xfrm>
            <a:off x="5867400" y="188913"/>
            <a:ext cx="2232025" cy="2794000"/>
          </a:xfrm>
          <a:prstGeom prst="rect">
            <a:avLst/>
          </a:prstGeom>
        </p:spPr>
        <p:txBody>
          <a:bodyPr wrap="none" fromWordArt="1">
            <a:prstTxWarp prst="textTriangle">
              <a:avLst>
                <a:gd name="adj" fmla="val 14657"/>
              </a:avLst>
            </a:prstTxWarp>
            <a:scene3d>
              <a:camera prst="legacyObliqueTopLeft"/>
              <a:lightRig rig="legacyNormal3" dir="r"/>
            </a:scene3d>
            <a:sp3d extrusionH="201600" prstMaterial="legacyMatte">
              <a:extrusionClr>
                <a:srgbClr val="0066CC"/>
              </a:extrusionClr>
            </a:sp3d>
          </a:bodyPr>
          <a:lstStyle/>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خرائط</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 البيئات </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الطبيعية </a:t>
            </a:r>
          </a:p>
        </p:txBody>
      </p:sp>
      <p:sp>
        <p:nvSpPr>
          <p:cNvPr id="79878" name="Text Box 6">
            <a:hlinkClick r:id="rId5" action="ppaction://hlinksldjump"/>
          </p:cNvPr>
          <p:cNvSpPr txBox="1">
            <a:spLocks noChangeArrowheads="1"/>
          </p:cNvSpPr>
          <p:nvPr/>
        </p:nvSpPr>
        <p:spPr bwMode="auto">
          <a:xfrm>
            <a:off x="347663" y="6302375"/>
            <a:ext cx="704850" cy="366713"/>
          </a:xfrm>
          <a:prstGeom prst="rect">
            <a:avLst/>
          </a:prstGeom>
          <a:noFill/>
          <a:ln w="9525">
            <a:noFill/>
            <a:miter lim="800000"/>
            <a:headEnd/>
            <a:tailEnd/>
          </a:ln>
          <a:effectLst/>
        </p:spPr>
        <p:txBody>
          <a:bodyPr wrap="none">
            <a:spAutoFit/>
          </a:bodyPr>
          <a:lstStyle/>
          <a:p>
            <a:pPr algn="l" rtl="0"/>
            <a:r>
              <a:rPr lang="en-US" b="1" u="sng">
                <a:solidFill>
                  <a:srgbClr val="0000FF"/>
                </a:solidFill>
              </a:rPr>
              <a:t>Main</a:t>
            </a:r>
          </a:p>
        </p:txBody>
      </p:sp>
    </p:spTree>
  </p:cSld>
  <p:clrMapOvr>
    <a:masterClrMapping/>
  </p:clrMapOvr>
  <p:transition spd="med">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Zaranik200English Biodiversity"/>
          <p:cNvPicPr>
            <a:picLocks noChangeAspect="1" noChangeArrowheads="1"/>
          </p:cNvPicPr>
          <p:nvPr/>
        </p:nvPicPr>
        <p:blipFill>
          <a:blip r:embed="rId2" cstate="print"/>
          <a:srcRect/>
          <a:stretch>
            <a:fillRect/>
          </a:stretch>
        </p:blipFill>
        <p:spPr bwMode="auto">
          <a:xfrm>
            <a:off x="106363" y="57150"/>
            <a:ext cx="5978525" cy="3803650"/>
          </a:xfrm>
          <a:prstGeom prst="rect">
            <a:avLst/>
          </a:prstGeom>
          <a:noFill/>
        </p:spPr>
      </p:pic>
      <p:pic>
        <p:nvPicPr>
          <p:cNvPr id="80899" name="Picture 3" descr="BURULLUS2001BigEng copy"/>
          <p:cNvPicPr>
            <a:picLocks noChangeAspect="1" noChangeArrowheads="1"/>
          </p:cNvPicPr>
          <p:nvPr/>
        </p:nvPicPr>
        <p:blipFill>
          <a:blip r:embed="rId3" cstate="print"/>
          <a:srcRect/>
          <a:stretch>
            <a:fillRect/>
          </a:stretch>
        </p:blipFill>
        <p:spPr bwMode="auto">
          <a:xfrm>
            <a:off x="2987675" y="2997200"/>
            <a:ext cx="6048375" cy="3762375"/>
          </a:xfrm>
          <a:prstGeom prst="rect">
            <a:avLst/>
          </a:prstGeom>
          <a:noFill/>
          <a:ln w="63500">
            <a:noFill/>
            <a:miter lim="800000"/>
            <a:headEnd/>
            <a:tailEnd/>
          </a:ln>
        </p:spPr>
      </p:pic>
      <p:sp>
        <p:nvSpPr>
          <p:cNvPr id="80900" name="WordArt 4"/>
          <p:cNvSpPr>
            <a:spLocks noChangeArrowheads="1" noChangeShapeType="1" noTextEdit="1"/>
          </p:cNvSpPr>
          <p:nvPr/>
        </p:nvSpPr>
        <p:spPr bwMode="auto">
          <a:xfrm>
            <a:off x="6443663" y="0"/>
            <a:ext cx="2232025" cy="2794000"/>
          </a:xfrm>
          <a:prstGeom prst="rect">
            <a:avLst/>
          </a:prstGeom>
        </p:spPr>
        <p:txBody>
          <a:bodyPr wrap="none" fromWordArt="1">
            <a:prstTxWarp prst="textTriangle">
              <a:avLst>
                <a:gd name="adj" fmla="val 14657"/>
              </a:avLst>
            </a:prstTxWarp>
            <a:scene3d>
              <a:camera prst="legacyObliqueTopLeft"/>
              <a:lightRig rig="legacyNormal3" dir="r"/>
            </a:scene3d>
            <a:sp3d extrusionH="201600" prstMaterial="legacyMatte">
              <a:extrusionClr>
                <a:srgbClr val="0066CC"/>
              </a:extrusionClr>
            </a:sp3d>
          </a:bodyPr>
          <a:lstStyle/>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خرائط </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توزيع </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التنوع</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 البيولوجى</a:t>
            </a:r>
          </a:p>
        </p:txBody>
      </p:sp>
      <p:sp>
        <p:nvSpPr>
          <p:cNvPr id="80901" name="WordArt 5"/>
          <p:cNvSpPr>
            <a:spLocks noChangeArrowheads="1" noChangeShapeType="1" noTextEdit="1"/>
          </p:cNvSpPr>
          <p:nvPr/>
        </p:nvSpPr>
        <p:spPr bwMode="auto">
          <a:xfrm>
            <a:off x="395288" y="3803650"/>
            <a:ext cx="2232025" cy="2794000"/>
          </a:xfrm>
          <a:prstGeom prst="rect">
            <a:avLst/>
          </a:prstGeom>
        </p:spPr>
        <p:txBody>
          <a:bodyPr wrap="none" fromWordArt="1">
            <a:prstTxWarp prst="textTriangle">
              <a:avLst>
                <a:gd name="adj" fmla="val 14657"/>
              </a:avLst>
            </a:prstTxWarp>
            <a:scene3d>
              <a:camera prst="legacyObliqueTopLeft"/>
              <a:lightRig rig="legacyNormal3" dir="r"/>
            </a:scene3d>
            <a:sp3d extrusionH="201600" prstMaterial="legacyMatte">
              <a:extrusionClr>
                <a:srgbClr val="0066CC"/>
              </a:extrusionClr>
            </a:sp3d>
          </a:bodyPr>
          <a:lstStyle/>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فى</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المحميات </a:t>
            </a:r>
          </a:p>
          <a:p>
            <a:pPr algn="ctr"/>
            <a:r>
              <a:rPr lang="ar-EG" sz="3600" kern="10">
                <a:ln w="9525">
                  <a:round/>
                  <a:headEnd/>
                  <a:tailEnd/>
                </a:ln>
                <a:gradFill rotWithShape="0">
                  <a:gsLst>
                    <a:gs pos="0">
                      <a:srgbClr val="FFFFCC"/>
                    </a:gs>
                    <a:gs pos="100000">
                      <a:srgbClr val="FF9999"/>
                    </a:gs>
                  </a:gsLst>
                  <a:lin ang="5400000" scaled="1"/>
                </a:gradFill>
                <a:latin typeface="Times New Roman"/>
                <a:cs typeface="Times New Roman"/>
              </a:rPr>
              <a:t>الطبيعية</a:t>
            </a:r>
          </a:p>
        </p:txBody>
      </p:sp>
      <p:sp>
        <p:nvSpPr>
          <p:cNvPr id="80902" name="Text Box 6">
            <a:hlinkClick r:id="rId4" action="ppaction://hlinksldjump"/>
          </p:cNvPr>
          <p:cNvSpPr txBox="1">
            <a:spLocks noChangeArrowheads="1"/>
          </p:cNvSpPr>
          <p:nvPr/>
        </p:nvSpPr>
        <p:spPr bwMode="auto">
          <a:xfrm>
            <a:off x="176213" y="6445250"/>
            <a:ext cx="704850" cy="366713"/>
          </a:xfrm>
          <a:prstGeom prst="rect">
            <a:avLst/>
          </a:prstGeom>
          <a:noFill/>
          <a:ln w="9525">
            <a:noFill/>
            <a:miter lim="800000"/>
            <a:headEnd/>
            <a:tailEnd/>
          </a:ln>
          <a:effectLst/>
        </p:spPr>
        <p:txBody>
          <a:bodyPr wrap="none">
            <a:spAutoFit/>
          </a:bodyPr>
          <a:lstStyle/>
          <a:p>
            <a:pPr algn="l" rtl="0"/>
            <a:r>
              <a:rPr lang="en-US" b="1" u="sng">
                <a:solidFill>
                  <a:srgbClr val="0000FF"/>
                </a:solidFill>
              </a:rPr>
              <a:t>Main</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8089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80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20351" y="2016821"/>
            <a:ext cx="8873002" cy="1829322"/>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EG" sz="96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ثانياً</a:t>
            </a:r>
            <a:r>
              <a:rPr lang="ar-SA" sz="6000" b="1" u="none" dirty="0">
                <a:ln w="11430"/>
                <a:solidFill>
                  <a:srgbClr val="39E7D6"/>
                </a:solidFill>
                <a:effectLst>
                  <a:outerShdw blurRad="50800" dist="39000" dir="5460000" algn="tl">
                    <a:srgbClr val="000000">
                      <a:alpha val="38000"/>
                    </a:srgbClr>
                  </a:outerShdw>
                </a:effectLst>
                <a:ea typeface="Al-Kharashi 3"/>
                <a:cs typeface="Al-Kharashi 3"/>
              </a:rPr>
              <a:t> </a:t>
            </a:r>
            <a:r>
              <a:rPr lang="ar-EG" sz="96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الانتاج النباتي</a:t>
            </a:r>
            <a:endParaRPr lang="en-US" sz="96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p:txBody>
      </p:sp>
    </p:spTree>
  </p:cSld>
  <p:clrMapOvr>
    <a:masterClrMapping/>
  </p:clrMapOvr>
  <p:transition>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ar-EG" sz="1800"/>
          </a:p>
        </p:txBody>
      </p:sp>
      <p:sp>
        <p:nvSpPr>
          <p:cNvPr id="2052" name="Text Box 6"/>
          <p:cNvSpPr txBox="1">
            <a:spLocks noChangeArrowheads="1"/>
          </p:cNvSpPr>
          <p:nvPr/>
        </p:nvSpPr>
        <p:spPr bwMode="auto">
          <a:xfrm>
            <a:off x="762000" y="6054725"/>
            <a:ext cx="8193088"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defRPr/>
            </a:pPr>
            <a:r>
              <a:rPr lang="ar-EG"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المساحة المنزرعة   </a:t>
            </a:r>
            <a:r>
              <a:rPr lang="ar-SA"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2006</a:t>
            </a:r>
            <a:r>
              <a:rPr lang="ar-EG"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 = 8.41 مليون فدان	</a:t>
            </a:r>
            <a:r>
              <a:rPr lang="ar-SA"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	</a:t>
            </a:r>
            <a:r>
              <a:rPr lang="ar-EG"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المنزرعة عام 1980   = 5.85 مليون فدان</a:t>
            </a:r>
          </a:p>
          <a:p>
            <a:pPr>
              <a:defRPr/>
            </a:pPr>
            <a:r>
              <a:rPr lang="ar-EG"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المساحة المحصولية  </a:t>
            </a:r>
            <a:r>
              <a:rPr lang="ar-SA"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2006 </a:t>
            </a:r>
            <a:r>
              <a:rPr lang="ar-EG" sz="1800" u="none" dirty="0">
                <a:ln w="18415" cmpd="sng">
                  <a:solidFill>
                    <a:srgbClr val="FFFFFF"/>
                  </a:solidFill>
                  <a:prstDash val="solid"/>
                </a:ln>
                <a:solidFill>
                  <a:schemeClr val="tx1"/>
                </a:solidFill>
                <a:effectLst>
                  <a:outerShdw blurRad="63500" dir="3600000" algn="tl" rotWithShape="0">
                    <a:srgbClr val="000000">
                      <a:alpha val="70000"/>
                    </a:srgbClr>
                  </a:outerShdw>
                </a:effectLst>
              </a:rPr>
              <a:t>= 14.92 مليون فدان 	المحصولية عام 1980 = 11.13 مليون فدان </a:t>
            </a:r>
            <a:endParaRPr lang="en-US" sz="1800" u="none" dirty="0">
              <a:ln w="18415" cmpd="sng">
                <a:solidFill>
                  <a:srgbClr val="FFFFFF"/>
                </a:solidFill>
                <a:prstDash val="solid"/>
              </a:ln>
              <a:solidFill>
                <a:schemeClr val="tx1"/>
              </a:solidFill>
              <a:effectLst>
                <a:outerShdw blurRad="63500" dir="3600000" algn="tl" rotWithShape="0">
                  <a:srgbClr val="000000">
                    <a:alpha val="70000"/>
                  </a:srgbClr>
                </a:outerShdw>
              </a:effectLst>
            </a:endParaRPr>
          </a:p>
        </p:txBody>
      </p:sp>
      <p:graphicFrame>
        <p:nvGraphicFramePr>
          <p:cNvPr id="2050" name="Object 7"/>
          <p:cNvGraphicFramePr>
            <a:graphicFrameLocks noChangeAspect="1"/>
          </p:cNvGraphicFramePr>
          <p:nvPr>
            <p:ph/>
          </p:nvPr>
        </p:nvGraphicFramePr>
        <p:xfrm>
          <a:off x="914400" y="1828800"/>
          <a:ext cx="7966075" cy="4198938"/>
        </p:xfrm>
        <a:graphic>
          <a:graphicData uri="http://schemas.openxmlformats.org/presentationml/2006/ole">
            <p:oleObj spid="_x0000_s1026" name="Worksheet" r:id="rId3" imgW="6315075" imgH="3486150" progId="Excel.Sheet.8">
              <p:embed/>
            </p:oleObj>
          </a:graphicData>
        </a:graphic>
      </p:graphicFrame>
      <p:sp>
        <p:nvSpPr>
          <p:cNvPr id="1029" name="Title 1"/>
          <p:cNvSpPr>
            <a:spLocks/>
          </p:cNvSpPr>
          <p:nvPr/>
        </p:nvSpPr>
        <p:spPr bwMode="auto">
          <a:xfrm>
            <a:off x="1143000" y="685800"/>
            <a:ext cx="7772400" cy="1165225"/>
          </a:xfrm>
          <a:prstGeom prst="rect">
            <a:avLst/>
          </a:prstGeom>
          <a:noFill/>
          <a:ln w="9525">
            <a:noFill/>
            <a:miter lim="800000"/>
            <a:headEnd/>
            <a:tailEnd/>
          </a:ln>
          <a:effectLst>
            <a:outerShdw dist="35921" dir="2700000" algn="ctr" rotWithShape="0">
              <a:srgbClr val="000000"/>
            </a:outerShdw>
          </a:effectLst>
        </p:spPr>
        <p:txBody>
          <a:bodyPr anchor="ctr"/>
          <a:lstStyle/>
          <a:p>
            <a:pPr algn="ctr">
              <a:defRPr/>
            </a:pPr>
            <a:r>
              <a:rPr lang="ar-EG" sz="3200" b="1" u="none" dirty="0">
                <a:solidFill>
                  <a:srgbClr val="FFFF00"/>
                </a:solidFill>
                <a:latin typeface="Calibri" pitchFamily="34" charset="0"/>
                <a:cs typeface="Simplified Arabic" pitchFamily="2" charset="-78"/>
              </a:rPr>
              <a:t>الوضع الحالي للمساحات </a:t>
            </a:r>
            <a:r>
              <a:rPr lang="ar-EG" sz="3200" b="1" u="none" dirty="0">
                <a:solidFill>
                  <a:srgbClr val="FFFF00"/>
                </a:solidFill>
                <a:latin typeface="Calibri" pitchFamily="34" charset="0"/>
                <a:cs typeface="Simplified Arabic" pitchFamily="2" charset="-78"/>
              </a:rPr>
              <a:t>المحصولية</a:t>
            </a:r>
            <a:endParaRPr lang="en-US" sz="3200" b="1" u="none" dirty="0">
              <a:solidFill>
                <a:srgbClr val="FFFF00"/>
              </a:solidFill>
              <a:latin typeface="Calibri" pitchFamily="34" charset="0"/>
              <a:cs typeface="Simplified Arabic" pitchFamily="2" charset="-78"/>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81000" y="838200"/>
            <a:ext cx="8424863" cy="1384300"/>
          </a:xfrm>
          <a:prstGeom prst="rect">
            <a:avLst/>
          </a:prstGeom>
          <a:noFill/>
          <a:ln w="9525">
            <a:noFill/>
            <a:miter lim="800000"/>
            <a:headEnd/>
            <a:tailEnd/>
          </a:ln>
          <a:effectLst>
            <a:outerShdw dist="35921" dir="2700000" algn="ctr" rotWithShape="0">
              <a:srgbClr val="000000"/>
            </a:outerShdw>
          </a:effectLst>
        </p:spPr>
        <p:txBody>
          <a:bodyPr anchor="ctr">
            <a:spAutoFit/>
          </a:bodyPr>
          <a:lstStyle/>
          <a:p>
            <a:pPr algn="ctr">
              <a:defRPr/>
            </a:pPr>
            <a:r>
              <a:rPr lang="ar-SA" sz="2800" b="1" u="none" dirty="0">
                <a:solidFill>
                  <a:srgbClr val="FFFF00"/>
                </a:solidFill>
                <a:latin typeface="Calibri" pitchFamily="34" charset="0"/>
                <a:cs typeface="Simplified Arabic" pitchFamily="2" charset="-78"/>
              </a:rPr>
              <a:t>تطور </a:t>
            </a:r>
            <a:r>
              <a:rPr lang="ar-EG" sz="2800" b="1" u="none" dirty="0">
                <a:solidFill>
                  <a:srgbClr val="FFFF00"/>
                </a:solidFill>
                <a:latin typeface="Calibri" pitchFamily="34" charset="0"/>
                <a:cs typeface="Simplified Arabic" pitchFamily="2" charset="-78"/>
              </a:rPr>
              <a:t>المساحة والإنتاجية من 1980 – 2006</a:t>
            </a:r>
            <a:r>
              <a:rPr lang="ar-SA" sz="2800" b="1" u="none" dirty="0">
                <a:solidFill>
                  <a:srgbClr val="FFFF00"/>
                </a:solidFill>
                <a:latin typeface="Calibri" pitchFamily="34" charset="0"/>
                <a:cs typeface="Simplified Arabic" pitchFamily="2" charset="-78"/>
              </a:rPr>
              <a:t> </a:t>
            </a:r>
          </a:p>
          <a:p>
            <a:pPr algn="ctr">
              <a:defRPr/>
            </a:pPr>
            <a:r>
              <a:rPr lang="ar-SA" sz="2800" b="1" u="none" dirty="0">
                <a:solidFill>
                  <a:srgbClr val="FFFF00"/>
                </a:solidFill>
                <a:latin typeface="Calibri" pitchFamily="34" charset="0"/>
                <a:cs typeface="Simplified Arabic" pitchFamily="2" charset="-78"/>
              </a:rPr>
              <a:t>والنسبة المئوية ل</a:t>
            </a:r>
            <a:r>
              <a:rPr lang="ar-EG" sz="2800" b="1" u="none" dirty="0">
                <a:solidFill>
                  <a:srgbClr val="FFFF00"/>
                </a:solidFill>
                <a:latin typeface="Calibri" pitchFamily="34" charset="0"/>
                <a:cs typeface="Simplified Arabic" pitchFamily="2" charset="-78"/>
              </a:rPr>
              <a:t>لزيادة</a:t>
            </a:r>
            <a:endParaRPr lang="en-US" sz="2800" b="1" u="none" dirty="0">
              <a:solidFill>
                <a:srgbClr val="FFFF00"/>
              </a:solidFill>
              <a:latin typeface="Calibri" pitchFamily="34" charset="0"/>
              <a:cs typeface="Simplified Arabic" pitchFamily="2" charset="-78"/>
            </a:endParaRPr>
          </a:p>
          <a:p>
            <a:pPr algn="l" rtl="0" eaLnBrk="0" hangingPunct="0">
              <a:defRPr/>
            </a:pPr>
            <a:endParaRPr lang="en-US" sz="2800" b="1" u="none" dirty="0">
              <a:solidFill>
                <a:srgbClr val="FFFF00"/>
              </a:solidFill>
              <a:latin typeface="Calibri" pitchFamily="34" charset="0"/>
              <a:cs typeface="Simplified Arabic" pitchFamily="2" charset="-78"/>
            </a:endParaRPr>
          </a:p>
        </p:txBody>
      </p:sp>
      <p:graphicFrame>
        <p:nvGraphicFramePr>
          <p:cNvPr id="53360" name="Group 112"/>
          <p:cNvGraphicFramePr>
            <a:graphicFrameLocks noGrp="1"/>
          </p:cNvGraphicFramePr>
          <p:nvPr/>
        </p:nvGraphicFramePr>
        <p:xfrm>
          <a:off x="685800" y="1905000"/>
          <a:ext cx="8131175" cy="4389120"/>
        </p:xfrm>
        <a:graphic>
          <a:graphicData uri="http://schemas.openxmlformats.org/drawingml/2006/table">
            <a:tbl>
              <a:tblPr rtl="1"/>
              <a:tblGrid>
                <a:gridCol w="1436687"/>
                <a:gridCol w="1189038"/>
                <a:gridCol w="1179512"/>
                <a:gridCol w="1019175"/>
                <a:gridCol w="1011238"/>
                <a:gridCol w="1058862"/>
                <a:gridCol w="1236663"/>
              </a:tblGrid>
              <a:tr h="33972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dirty="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المحصول</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66FF"/>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المساحة بالمليون فدان</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hMerge="1">
                  <a:txBody>
                    <a:bodyPr/>
                    <a:lstStyle/>
                    <a:p>
                      <a:pPr rtl="1"/>
                      <a:endParaRPr lang="ar-EG"/>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الانتاجية (طن/فدان)</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hMerge="1">
                  <a:txBody>
                    <a:bodyPr/>
                    <a:lstStyle/>
                    <a:p>
                      <a:pPr rtl="1"/>
                      <a:endParaRPr lang="ar-EG"/>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الزيادة </a:t>
                      </a:r>
                      <a:r>
                        <a:rPr kumimoji="0" lang="ar-SA"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a:t>
                      </a:r>
                      <a:endParaRPr kumimoji="0" lang="en-US"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2"/>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66FF"/>
                    </a:solidFill>
                  </a:tcPr>
                </a:tc>
                <a:tc hMerge="1">
                  <a:txBody>
                    <a:bodyPr/>
                    <a:lstStyle/>
                    <a:p>
                      <a:pPr rtl="1"/>
                      <a:endParaRPr lang="ar-EG"/>
                    </a:p>
                  </a:txBody>
                  <a:tcPr/>
                </a:tc>
              </a:tr>
              <a:tr h="3603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latin typeface="Times New Roman" pitchFamily="18" charset="0"/>
                          <a:cs typeface="Times New Roman" pitchFamily="18" charset="0"/>
                        </a:rPr>
                        <a:t>1980</a:t>
                      </a:r>
                      <a:endParaRPr kumimoji="0" lang="en-US" sz="1800" b="0" i="0" u="none" strike="noStrike" cap="none" normalizeH="0" baseline="0" smtClean="0">
                        <a:ln>
                          <a:noFill/>
                        </a:ln>
                        <a:solidFill>
                          <a:srgbClr val="FFFF00"/>
                        </a:solidFill>
                        <a:effectLst/>
                        <a:latin typeface="Tahoma" pitchFamily="34" charset="0"/>
                        <a:cs typeface="Arial" pitchFamily="34" charset="0"/>
                      </a:endParaRPr>
                    </a:p>
                  </a:txBody>
                  <a:tcP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latin typeface="Times New Roman" pitchFamily="18" charset="0"/>
                          <a:cs typeface="Times New Roman" pitchFamily="18" charset="0"/>
                        </a:rPr>
                        <a:t>2006</a:t>
                      </a:r>
                      <a:endParaRPr kumimoji="0" lang="en-US" sz="1800" b="0" i="0" u="none" strike="noStrike" cap="none" normalizeH="0" baseline="0" smtClean="0">
                        <a:ln>
                          <a:noFill/>
                        </a:ln>
                        <a:solidFill>
                          <a:srgbClr val="FFFF00"/>
                        </a:solidFill>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latin typeface="Times New Roman" pitchFamily="18" charset="0"/>
                          <a:cs typeface="Times New Roman" pitchFamily="18" charset="0"/>
                        </a:rPr>
                        <a:t>1980</a:t>
                      </a:r>
                      <a:endParaRPr kumimoji="0" lang="en-US" sz="1800" b="0" i="0" u="none" strike="noStrike" cap="none" normalizeH="0" baseline="0" smtClean="0">
                        <a:ln>
                          <a:noFill/>
                        </a:ln>
                        <a:solidFill>
                          <a:srgbClr val="FFFF00"/>
                        </a:solidFill>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latin typeface="Times New Roman" pitchFamily="18" charset="0"/>
                          <a:cs typeface="Times New Roman" pitchFamily="18" charset="0"/>
                        </a:rPr>
                        <a:t>2006</a:t>
                      </a:r>
                      <a:endParaRPr kumimoji="0" lang="en-US" sz="1800" b="0" i="0" u="none" strike="noStrike" cap="none" normalizeH="0" baseline="0" smtClean="0">
                        <a:ln>
                          <a:noFill/>
                        </a:ln>
                        <a:solidFill>
                          <a:srgbClr val="FFFF00"/>
                        </a:solidFill>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المساحة</a:t>
                      </a:r>
                      <a:endParaRPr kumimoji="0" lang="en-US"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الانتاجية</a:t>
                      </a:r>
                      <a:endParaRPr kumimoji="0" lang="en-US" sz="1800" b="0" i="0" u="none" strike="noStrike" cap="none" normalizeH="0" baseline="0" smtClean="0">
                        <a:ln>
                          <a:noFill/>
                        </a:ln>
                        <a:solidFill>
                          <a:srgbClr val="FFFF00"/>
                        </a:solidFill>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66FF"/>
                    </a:solidFill>
                  </a:tcPr>
                </a:tc>
              </a:tr>
              <a:tr h="3270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dirty="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القمح</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1.32</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3.06</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1.41</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2.70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132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91</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الذرة</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1.43</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1.57</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1.84</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3.60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الأرز</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0.97</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dirty="0" smtClean="0">
                          <a:ln>
                            <a:noFill/>
                          </a:ln>
                          <a:solidFill>
                            <a:schemeClr val="tx1"/>
                          </a:solidFill>
                          <a:effectLst/>
                          <a:latin typeface="Times New Roman" pitchFamily="18" charset="0"/>
                          <a:cs typeface="Times New Roman" pitchFamily="18" charset="0"/>
                        </a:rPr>
                        <a:t>1.59</a:t>
                      </a:r>
                      <a:r>
                        <a:rPr kumimoji="0" lang="ar-SA" sz="18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ar-EG"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2.40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4.23</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64</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76</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الفول البلدي</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0.28</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0.20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0.87</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1.40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-29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61</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فول الصويا</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0.08</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0.02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1.12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1.29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-75</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الفول السوداني</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0.03</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0.13</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0.89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1.39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330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56</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القطن</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1.24</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0.54</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1.13</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1.37</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-56</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21</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قصب السكر</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0.25</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0.33</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35.09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50.95</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45</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بنجر السكر</a:t>
                      </a:r>
                      <a:endParaRPr kumimoji="0" lang="en-US" sz="1800" b="0"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0.03</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0.19</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15.2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20.95</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533</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chemeClr val="tx1"/>
                          </a:solidFill>
                          <a:effectLst/>
                          <a:latin typeface="Times New Roman" pitchFamily="18" charset="0"/>
                          <a:cs typeface="Times New Roman" pitchFamily="18" charset="0"/>
                        </a:rPr>
                        <a:t>39</a:t>
                      </a:r>
                      <a:endParaRPr kumimoji="0" lang="en-US" sz="1800" b="1"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9725">
                <a:tc>
                  <a:txBody>
                    <a:bodyPr/>
                    <a:lstStyle/>
                    <a:p>
                      <a:pPr marL="0" marR="0" lvl="0" indent="0" algn="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البرسيم</a:t>
                      </a:r>
                      <a:r>
                        <a:rPr kumimoji="0" lang="ar-EG"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 المستديم</a:t>
                      </a:r>
                      <a:endParaRPr kumimoji="0" lang="en-US" sz="18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1.72</a:t>
                      </a:r>
                    </a:p>
                  </a:txBody>
                  <a:tcPr marL="9525" marR="9525" marT="9525" marB="0"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1.82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20</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32</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t" latinLnBrk="0" hangingPunct="1">
                        <a:lnSpc>
                          <a:spcPct val="100000"/>
                        </a:lnSpc>
                        <a:spcBef>
                          <a:spcPct val="0"/>
                        </a:spcBef>
                        <a:spcAft>
                          <a:spcPct val="0"/>
                        </a:spcAft>
                        <a:buClrTx/>
                        <a:buSzTx/>
                        <a:buFontTx/>
                        <a:buNone/>
                        <a:tabLst/>
                      </a:pPr>
                      <a:r>
                        <a:rPr kumimoji="0" lang="ar-EG" sz="1800" b="1" i="0" u="none" strike="noStrike" cap="none" normalizeH="0" baseline="0" smtClean="0">
                          <a:ln>
                            <a:noFill/>
                          </a:ln>
                          <a:solidFill>
                            <a:schemeClr val="tx1"/>
                          </a:solidFill>
                          <a:effectLst/>
                          <a:latin typeface="Times New Roman" pitchFamily="18" charset="0"/>
                          <a:cs typeface="Times New Roman" pitchFamily="18" charset="0"/>
                        </a:rPr>
                        <a:t>6</a:t>
                      </a:r>
                    </a:p>
                  </a:txBody>
                  <a:tcPr marL="9525" marR="9525"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EG" sz="1800" b="1" i="0" u="none" strike="noStrike" cap="none" normalizeH="0" baseline="0" dirty="0" smtClean="0">
                          <a:ln>
                            <a:noFill/>
                          </a:ln>
                          <a:solidFill>
                            <a:schemeClr val="tx1"/>
                          </a:solidFill>
                          <a:effectLst/>
                          <a:latin typeface="Times New Roman" pitchFamily="18" charset="0"/>
                          <a:cs typeface="Times New Roman" pitchFamily="18" charset="0"/>
                        </a:rPr>
                        <a:t>60</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0044" name="Rectangle 117"/>
          <p:cNvSpPr>
            <a:spLocks noChangeArrowheads="1"/>
          </p:cNvSpPr>
          <p:nvPr/>
        </p:nvSpPr>
        <p:spPr bwMode="auto">
          <a:xfrm>
            <a:off x="8959850" y="7310438"/>
            <a:ext cx="184150" cy="369887"/>
          </a:xfrm>
          <a:prstGeom prst="rect">
            <a:avLst/>
          </a:prstGeom>
          <a:noFill/>
          <a:ln w="9525">
            <a:noFill/>
            <a:miter lim="800000"/>
            <a:headEnd/>
            <a:tailEnd/>
          </a:ln>
        </p:spPr>
        <p:txBody>
          <a:bodyPr wrap="none" anchor="ctr">
            <a:spAutoFit/>
          </a:bodyPr>
          <a:lstStyle/>
          <a:p>
            <a:endParaRPr lang="en-US" sz="1800" u="none"/>
          </a:p>
        </p:txBody>
      </p:sp>
      <p:sp>
        <p:nvSpPr>
          <p:cNvPr id="6" name="Rectangle 5"/>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cs typeface="Al-Kharashi 3" pitchFamily="2" charset="-78"/>
            </a:endParaRPr>
          </a:p>
          <a:p>
            <a:pPr>
              <a:spcBef>
                <a:spcPts val="600"/>
              </a:spcBef>
              <a:defRPr/>
            </a:pPr>
            <a:r>
              <a:rPr lang="ar-EG" sz="1800" u="none" dirty="0">
                <a:ln w="18415" cmpd="sng">
                  <a:solidFill>
                    <a:srgbClr val="FFFFFF"/>
                  </a:solidFill>
                  <a:prstDash val="solid"/>
                </a:ln>
                <a:solidFill>
                  <a:srgbClr val="FFFFFF"/>
                </a:solidFill>
                <a:cs typeface="Al-Kharashi 3" pitchFamily="2" charset="-78"/>
              </a:rPr>
              <a:t>تحديث الإستراتيجة الزراعية</a:t>
            </a:r>
            <a:r>
              <a:rPr lang="ar-EG" sz="1800" u="none" dirty="0">
                <a:ln w="18415" cmpd="sng">
                  <a:solidFill>
                    <a:srgbClr val="FFFFFF"/>
                  </a:solidFill>
                  <a:prstDash val="solid"/>
                </a:ln>
                <a:solidFill>
                  <a:srgbClr val="FFFFFF"/>
                </a:solidFill>
              </a:rPr>
              <a:t> </a:t>
            </a:r>
            <a:r>
              <a:rPr lang="ar-EG" sz="1400" u="none" dirty="0">
                <a:ln w="18415" cmpd="sng">
                  <a:solidFill>
                    <a:srgbClr val="FFFFFF"/>
                  </a:solidFill>
                  <a:prstDash val="solid"/>
                </a:ln>
                <a:solidFill>
                  <a:srgbClr val="FFFFFF"/>
                </a:solidFill>
                <a:cs typeface="Al-Kharashi 3" pitchFamily="2" charset="-78"/>
              </a:rPr>
              <a:t>حتى عام 2030</a:t>
            </a:r>
            <a:endParaRPr lang="en-US" sz="1800" u="none" dirty="0">
              <a:ln w="18415" cmpd="sng">
                <a:solidFill>
                  <a:srgbClr val="FFFFFF"/>
                </a:solidFill>
                <a:prstDash val="solid"/>
              </a:ln>
              <a:solidFill>
                <a:srgbClr val="FFFFFF"/>
              </a:solidFill>
              <a:cs typeface="Al-Kharashi 3" pitchFamily="2" charset="-78"/>
            </a:endParaRPr>
          </a:p>
        </p:txBody>
      </p:sp>
      <p:sp>
        <p:nvSpPr>
          <p:cNvPr id="7" name="Rectangle 6"/>
          <p:cNvSpPr/>
          <p:nvPr/>
        </p:nvSpPr>
        <p:spPr>
          <a:xfrm>
            <a:off x="4219575" y="6324600"/>
            <a:ext cx="4098925" cy="338138"/>
          </a:xfrm>
          <a:prstGeom prst="rect">
            <a:avLst/>
          </a:prstGeom>
        </p:spPr>
        <p:txBody>
          <a:bodyPr wrap="none">
            <a:spAutoFit/>
          </a:bodyPr>
          <a:lstStyle/>
          <a:p>
            <a:pPr>
              <a:defRPr/>
            </a:pPr>
            <a:r>
              <a:rPr lang="ar-SA" b="1" u="none" dirty="0">
                <a:solidFill>
                  <a:srgbClr val="FFFF00"/>
                </a:solidFill>
                <a:effectLst>
                  <a:outerShdw blurRad="38100" dist="38100" dir="2700000" algn="tl">
                    <a:srgbClr val="000000"/>
                  </a:outerShdw>
                </a:effectLst>
                <a:latin typeface="Times New Roman" pitchFamily="18" charset="0"/>
                <a:cs typeface="Times New Roman" pitchFamily="18" charset="0"/>
              </a:rPr>
              <a:t>* الرقم لا يعكس المساحة الحقيقية المنزرعة بمحصول الارز</a:t>
            </a:r>
            <a:endParaRPr lang="ar-EG"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304800" y="1828800"/>
            <a:ext cx="8763000" cy="4267200"/>
          </a:xfrm>
        </p:spPr>
        <p:txBody>
          <a:bodyPr/>
          <a:lstStyle/>
          <a:p>
            <a:pPr marL="273050" indent="-273050" algn="just" eaLnBrk="1" hangingPunct="1">
              <a:buFont typeface="Tahoma" pitchFamily="34" charset="0"/>
              <a:buAutoNum type="arabicPeriod"/>
              <a:defRPr/>
            </a:pPr>
            <a:r>
              <a:rPr lang="ar-SA" sz="2200" b="1" dirty="0" smtClean="0">
                <a:effectLst/>
                <a:cs typeface="Simplified Arabic" pitchFamily="2" charset="-78"/>
              </a:rPr>
              <a:t>إن </a:t>
            </a:r>
            <a:r>
              <a:rPr lang="ar-EG" sz="2200" b="1" dirty="0" smtClean="0">
                <a:effectLst/>
                <a:cs typeface="Simplified Arabic" pitchFamily="2" charset="-78"/>
              </a:rPr>
              <a:t>تعظيم عوائد سياسات الاصلاح الاقتصادي في القطاع الزراعي يجب ان يرتكز على جانبين رئيسين هما:</a:t>
            </a:r>
            <a:endParaRPr lang="ar-SA" sz="2200" b="1" dirty="0" smtClean="0">
              <a:effectLst/>
              <a:cs typeface="Simplified Arabic" pitchFamily="2" charset="-78"/>
            </a:endParaRPr>
          </a:p>
          <a:p>
            <a:pPr marL="698500" lvl="1" indent="-457200" algn="just" eaLnBrk="1" hangingPunct="1">
              <a:buFontTx/>
              <a:buNone/>
              <a:defRPr/>
            </a:pPr>
            <a:r>
              <a:rPr lang="ar-EG" sz="2200" b="1" dirty="0" smtClean="0">
                <a:effectLst/>
                <a:cs typeface="Simplified Arabic" pitchFamily="2" charset="-78"/>
              </a:rPr>
              <a:t>اولهما : </a:t>
            </a:r>
            <a:r>
              <a:rPr lang="ar-EG" sz="2200" b="1" dirty="0" smtClean="0">
                <a:solidFill>
                  <a:srgbClr val="00FF00"/>
                </a:solidFill>
                <a:effectLst/>
                <a:cs typeface="Simplified Arabic" pitchFamily="2" charset="-78"/>
              </a:rPr>
              <a:t>الجانب السعري </a:t>
            </a:r>
            <a:r>
              <a:rPr lang="ar-EG" sz="2200" b="1" dirty="0" smtClean="0">
                <a:effectLst/>
                <a:cs typeface="Simplified Arabic" pitchFamily="2" charset="-78"/>
              </a:rPr>
              <a:t>وهو ما تحقق بنجاح</a:t>
            </a:r>
          </a:p>
          <a:p>
            <a:pPr marL="698500" lvl="1" indent="-457200" algn="just" eaLnBrk="1" hangingPunct="1">
              <a:buFontTx/>
              <a:buNone/>
              <a:defRPr/>
            </a:pPr>
            <a:r>
              <a:rPr lang="ar-EG" sz="2200" b="1" dirty="0" smtClean="0">
                <a:effectLst/>
                <a:cs typeface="Simplified Arabic" pitchFamily="2" charset="-78"/>
              </a:rPr>
              <a:t>ثانيهما : </a:t>
            </a:r>
            <a:r>
              <a:rPr lang="ar-EG" sz="2200" b="1" dirty="0" smtClean="0">
                <a:solidFill>
                  <a:srgbClr val="00FF00"/>
                </a:solidFill>
                <a:effectLst/>
                <a:cs typeface="Simplified Arabic" pitchFamily="2" charset="-78"/>
              </a:rPr>
              <a:t>الجانب المؤسسي </a:t>
            </a:r>
            <a:r>
              <a:rPr lang="ar-EG" sz="2200" b="1" dirty="0" smtClean="0">
                <a:effectLst/>
                <a:cs typeface="Simplified Arabic" pitchFamily="2" charset="-78"/>
              </a:rPr>
              <a:t>، وهذا الجانب يحتاج الى استكمال الاصلاح مثل تطوير اداء المؤسسات الزراعية التابعة للدولة ، وتهيئة المناخ الملائم لتشجيع المنتجين الزراعيين على اقامة تنظيماتهم ومؤسساتهم ليتمكنوا من العمل وفق آليات السوق</a:t>
            </a:r>
            <a:r>
              <a:rPr lang="ar-SA" sz="2200" b="1" dirty="0" smtClean="0">
                <a:effectLst/>
                <a:cs typeface="Simplified Arabic" pitchFamily="2" charset="-78"/>
              </a:rPr>
              <a:t>.</a:t>
            </a:r>
          </a:p>
          <a:p>
            <a:pPr marL="273050" indent="-273050" algn="just" eaLnBrk="1" hangingPunct="1">
              <a:buFont typeface="Tahoma" pitchFamily="34" charset="0"/>
              <a:buAutoNum type="arabicPeriod"/>
              <a:defRPr/>
            </a:pPr>
            <a:r>
              <a:rPr lang="ar-EG" sz="2200" b="1" dirty="0" smtClean="0">
                <a:effectLst/>
                <a:cs typeface="Simplified Arabic" pitchFamily="2" charset="-78"/>
              </a:rPr>
              <a:t>رغم المحدودية الشديدة لموارد المياه حاليا</a:t>
            </a:r>
            <a:r>
              <a:rPr lang="ar-SA" sz="2200" b="1" dirty="0" smtClean="0">
                <a:effectLst/>
                <a:cs typeface="Simplified Arabic" pitchFamily="2" charset="-78"/>
              </a:rPr>
              <a:t>ً </a:t>
            </a:r>
            <a:r>
              <a:rPr lang="ar-EG" sz="2200" b="1" dirty="0" smtClean="0">
                <a:effectLst/>
                <a:cs typeface="Simplified Arabic" pitchFamily="2" charset="-78"/>
              </a:rPr>
              <a:t>فان كافة ما خطط من سياسات لم يسفر </a:t>
            </a:r>
            <a:r>
              <a:rPr lang="ar-SA" sz="2200" b="1" dirty="0" smtClean="0">
                <a:effectLst/>
                <a:cs typeface="Simplified Arabic" pitchFamily="2" charset="-78"/>
              </a:rPr>
              <a:t>ع</a:t>
            </a:r>
            <a:r>
              <a:rPr lang="ar-EG" sz="2200" b="1" dirty="0" smtClean="0">
                <a:effectLst/>
                <a:cs typeface="Simplified Arabic" pitchFamily="2" charset="-78"/>
              </a:rPr>
              <a:t>ن خلق بيئة زراعية تسعي بوضوح إلى </a:t>
            </a:r>
            <a:r>
              <a:rPr lang="ar-EG" sz="2200" b="1" dirty="0" smtClean="0">
                <a:solidFill>
                  <a:srgbClr val="00FF00"/>
                </a:solidFill>
                <a:effectLst/>
                <a:cs typeface="Simplified Arabic" pitchFamily="2" charset="-78"/>
              </a:rPr>
              <a:t>ترشيد استخدام هذا المورد الزراعي النادر</a:t>
            </a:r>
            <a:r>
              <a:rPr lang="ar-EG" sz="2200" b="1" dirty="0" smtClean="0">
                <a:effectLst/>
                <a:cs typeface="Simplified Arabic" pitchFamily="2" charset="-78"/>
              </a:rPr>
              <a:t>، الامر الذي يقتضي بالضرورة مراجعة جذرية لما يطبق من سياسات وتشريعات وبرامج عمل في هذا المجال.</a:t>
            </a:r>
            <a:endParaRPr lang="ar-SA" sz="2200" b="1" dirty="0" smtClean="0">
              <a:effectLst/>
              <a:cs typeface="Simplified Arabic" pitchFamily="2" charset="-78"/>
            </a:endParaRPr>
          </a:p>
          <a:p>
            <a:pPr marL="273050" indent="-273050" algn="just" eaLnBrk="1" hangingPunct="1">
              <a:buFont typeface="Tahoma" pitchFamily="34" charset="0"/>
              <a:buAutoNum type="arabicPeriod" startAt="3"/>
              <a:defRPr/>
            </a:pPr>
            <a:r>
              <a:rPr lang="ar-EG" sz="2200" b="1" dirty="0" smtClean="0">
                <a:cs typeface="Simplified Arabic" pitchFamily="2" charset="-78"/>
              </a:rPr>
              <a:t>على الرغم من تطبيق سياسة واضحة </a:t>
            </a:r>
            <a:r>
              <a:rPr lang="ar-EG" sz="2200" b="1" dirty="0" smtClean="0">
                <a:solidFill>
                  <a:srgbClr val="00FF00"/>
                </a:solidFill>
                <a:cs typeface="Simplified Arabic" pitchFamily="2" charset="-78"/>
              </a:rPr>
              <a:t>لحماية الأراضي الزراعية </a:t>
            </a:r>
            <a:r>
              <a:rPr lang="ar-EG" sz="2200" b="1" dirty="0" smtClean="0">
                <a:cs typeface="Simplified Arabic" pitchFamily="2" charset="-78"/>
              </a:rPr>
              <a:t>من التعدي على </a:t>
            </a:r>
            <a:r>
              <a:rPr lang="ar-SA" sz="2200" b="1" dirty="0" smtClean="0">
                <a:cs typeface="Simplified Arabic" pitchFamily="2" charset="-78"/>
              </a:rPr>
              <a:t>امتداد </a:t>
            </a:r>
            <a:r>
              <a:rPr lang="ar-EG" sz="2200" b="1" dirty="0" smtClean="0">
                <a:cs typeface="Simplified Arabic" pitchFamily="2" charset="-78"/>
              </a:rPr>
              <a:t>فترة طويلة من الزمن ، فما زالت التعديات مستمرة ، الامر الذي يعني ضرورة وضع توليفة متكاملة من سياسات وبرامج التنمية القادرة على إحداث</a:t>
            </a:r>
            <a:r>
              <a:rPr lang="ar-SA" sz="2200" b="1" dirty="0" smtClean="0">
                <a:cs typeface="Simplified Arabic" pitchFamily="2" charset="-78"/>
              </a:rPr>
              <a:t> التوازن</a:t>
            </a:r>
            <a:r>
              <a:rPr lang="ar-EG" sz="2200" b="1" dirty="0" smtClean="0">
                <a:cs typeface="Simplified Arabic" pitchFamily="2" charset="-78"/>
              </a:rPr>
              <a:t> بين الاهداف القومية لحماية الأراضي </a:t>
            </a:r>
            <a:r>
              <a:rPr lang="ar-SA" sz="2200" b="1" dirty="0" smtClean="0">
                <a:cs typeface="Simplified Arabic" pitchFamily="2" charset="-78"/>
              </a:rPr>
              <a:t>و</a:t>
            </a:r>
            <a:r>
              <a:rPr lang="ar-EG" sz="2200" b="1" dirty="0" smtClean="0">
                <a:cs typeface="Simplified Arabic" pitchFamily="2" charset="-78"/>
              </a:rPr>
              <a:t>حل مشكلة الاسكان في الريف المصري.</a:t>
            </a:r>
            <a:r>
              <a:rPr lang="ar-SA" sz="2200" b="1" dirty="0" smtClean="0">
                <a:cs typeface="Simplified Arabic" pitchFamily="2" charset="-78"/>
              </a:rPr>
              <a:t> </a:t>
            </a:r>
          </a:p>
        </p:txBody>
      </p:sp>
      <p:sp>
        <p:nvSpPr>
          <p:cNvPr id="8" name="Rectangle 7"/>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11" name="Rectangle 2"/>
          <p:cNvSpPr>
            <a:spLocks noGrp="1" noChangeArrowheads="1"/>
          </p:cNvSpPr>
          <p:nvPr>
            <p:ph type="title"/>
          </p:nvPr>
        </p:nvSpPr>
        <p:spPr>
          <a:xfrm>
            <a:off x="914400" y="1066800"/>
            <a:ext cx="8001000" cy="561975"/>
          </a:xfrm>
          <a:effectLst>
            <a:outerShdw dist="35921" dir="2700000" algn="ctr" rotWithShape="0">
              <a:schemeClr val="bg1"/>
            </a:outerShdw>
          </a:effectLst>
        </p:spPr>
        <p:txBody>
          <a:bodyPr/>
          <a:lstStyle/>
          <a:p>
            <a:pPr algn="ctr" eaLnBrk="1" hangingPunct="1">
              <a:defRPr/>
            </a:pPr>
            <a:r>
              <a:rPr lang="ar-SA" smtClean="0">
                <a:solidFill>
                  <a:srgbClr val="FFFF00"/>
                </a:solidFill>
                <a:effectLst/>
              </a:rPr>
              <a:t>تابع </a:t>
            </a:r>
            <a:r>
              <a:rPr lang="ar-EG" smtClean="0">
                <a:solidFill>
                  <a:srgbClr val="FFFF00"/>
                </a:solidFill>
                <a:effectLst/>
              </a:rPr>
              <a:t>الدروس المستفاده</a:t>
            </a:r>
            <a:r>
              <a:rPr lang="en-US" smtClean="0">
                <a:solidFill>
                  <a:srgbClr val="FFFF00"/>
                </a:solidFill>
                <a:effectLst/>
              </a:rPr>
              <a:t> </a:t>
            </a:r>
            <a:r>
              <a:rPr lang="ar-SA" smtClean="0">
                <a:solidFill>
                  <a:srgbClr val="FFFF00"/>
                </a:solidFill>
                <a:effectLst/>
              </a:rPr>
              <a:t>من تجربة الماضي</a:t>
            </a:r>
            <a:r>
              <a:rPr lang="ar-EG" smtClean="0">
                <a:solidFill>
                  <a:srgbClr val="FFFF00"/>
                </a:solidFill>
                <a:effectLst/>
              </a:rPr>
              <a:t> </a:t>
            </a:r>
            <a:endParaRPr lang="en-US" smtClean="0">
              <a:solidFill>
                <a:srgbClr val="FFFF00"/>
              </a:solidFill>
              <a:effectLst/>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95288" y="696913"/>
            <a:ext cx="8351837" cy="822325"/>
          </a:xfrm>
          <a:prstGeom prst="rect">
            <a:avLst/>
          </a:prstGeom>
          <a:noFill/>
          <a:ln w="9525">
            <a:noFill/>
            <a:miter lim="800000"/>
            <a:headEnd/>
            <a:tailEnd/>
          </a:ln>
          <a:effectLst>
            <a:outerShdw dist="35921" dir="2700000" algn="ctr" rotWithShape="0">
              <a:srgbClr val="000000"/>
            </a:outerShdw>
          </a:effectLst>
        </p:spPr>
        <p:txBody>
          <a:bodyPr anchor="ctr">
            <a:spAutoFit/>
          </a:bodyPr>
          <a:lstStyle/>
          <a:p>
            <a:pPr algn="ctr">
              <a:defRPr/>
            </a:pPr>
            <a:r>
              <a:rPr lang="ar-SA" sz="2400" b="1" u="none">
                <a:solidFill>
                  <a:srgbClr val="FFFF00"/>
                </a:solidFill>
                <a:latin typeface="Calibri" pitchFamily="34" charset="0"/>
                <a:cs typeface="Simplified Arabic" pitchFamily="2" charset="-78"/>
              </a:rPr>
              <a:t>صافى عائد الفدان من وحدة المياه من الدورات المحصولية المختلفة موسم 2005-2006</a:t>
            </a:r>
            <a:endParaRPr lang="en-US" sz="2400" b="1" u="none">
              <a:solidFill>
                <a:srgbClr val="FFFF00"/>
              </a:solidFill>
              <a:latin typeface="Calibri" pitchFamily="34" charset="0"/>
              <a:cs typeface="Simplified Arabic" pitchFamily="2" charset="-78"/>
            </a:endParaRPr>
          </a:p>
        </p:txBody>
      </p:sp>
      <p:graphicFrame>
        <p:nvGraphicFramePr>
          <p:cNvPr id="58423" name="Group 55"/>
          <p:cNvGraphicFramePr>
            <a:graphicFrameLocks noGrp="1"/>
          </p:cNvGraphicFramePr>
          <p:nvPr/>
        </p:nvGraphicFramePr>
        <p:xfrm>
          <a:off x="539750" y="1431925"/>
          <a:ext cx="8064500" cy="5273040"/>
        </p:xfrm>
        <a:graphic>
          <a:graphicData uri="http://schemas.openxmlformats.org/drawingml/2006/table">
            <a:tbl>
              <a:tblPr/>
              <a:tblGrid>
                <a:gridCol w="2355850"/>
                <a:gridCol w="2660650"/>
                <a:gridCol w="3048000"/>
              </a:tblGrid>
              <a:tr h="473075">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1800" b="1" i="0" u="none" strike="noStrike" cap="none" normalizeH="0" baseline="0" dirty="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صافى العائد من وحدة المياه (1000م3) بالجنيه </a:t>
                      </a:r>
                      <a:endParaRPr kumimoji="0" lang="en-US" sz="1800" b="1" i="0" u="none" strike="noStrike" cap="none" normalizeH="0" baseline="0" dirty="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70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صافى العائد من الفدان بالجنيه</a:t>
                      </a:r>
                    </a:p>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2005/2006</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70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imes New Roman" pitchFamily="18" charset="0"/>
                          <a:cs typeface="Times New Roman" pitchFamily="18" charset="0"/>
                        </a:rPr>
                        <a:t>الدورة المحصولية</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7070FF"/>
                    </a:solid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1236</a:t>
                      </a:r>
                      <a:endParaRPr kumimoji="0" lang="ar-SA" sz="2400" b="1" i="0" u="none" strike="noStrike" cap="none" normalizeH="0" baseline="0" smtClean="0">
                        <a:ln>
                          <a:noFill/>
                        </a:ln>
                        <a:solidFill>
                          <a:srgbClr val="00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929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4729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برسيم تحريش – قطن</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667</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3777</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قمح – ذرة</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513</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4105</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قمح – أرز</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933</a:t>
                      </a:r>
                      <a:endParaRPr kumimoji="0" lang="ar-SA" sz="2400" b="1" i="0" u="none" strike="noStrike" cap="none" normalizeH="0" baseline="0" smtClean="0">
                        <a:ln>
                          <a:noFill/>
                        </a:ln>
                        <a:solidFill>
                          <a:srgbClr val="00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929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5283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برسيم مستديم – ذرة</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645</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5611</a:t>
                      </a:r>
                      <a:endParaRPr kumimoji="0" lang="ar-SA"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برسيم – ارز</a:t>
                      </a:r>
                      <a:endParaRPr kumimoji="0" lang="ar-EG"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667</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3576</a:t>
                      </a:r>
                      <a:endParaRPr kumimoji="0" lang="ar-SA" sz="24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بنجر سكر – ذرة</a:t>
                      </a:r>
                      <a:endParaRPr kumimoji="0" lang="ar-EG"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719</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4261</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برسيم – فول صويا</a:t>
                      </a:r>
                      <a:endParaRPr kumimoji="0" lang="ar-EG"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1022</a:t>
                      </a:r>
                      <a:endParaRPr kumimoji="0" lang="ar-SA" sz="2400" b="1" i="0" u="none" strike="noStrike" cap="none" normalizeH="0" baseline="0" smtClean="0">
                        <a:ln>
                          <a:noFill/>
                        </a:ln>
                        <a:solidFill>
                          <a:srgbClr val="00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929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4393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فول بلدي – قطن</a:t>
                      </a:r>
                      <a:endParaRPr kumimoji="0" lang="ar-EG"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684</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cs typeface="Times New Roman" pitchFamily="18" charset="0"/>
                        </a:rPr>
                        <a:t>3099</a:t>
                      </a:r>
                      <a:endParaRPr kumimoji="0" lang="ar-SA" sz="2400" b="1"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قمح - ذرة رفيعة</a:t>
                      </a:r>
                      <a:endParaRPr kumimoji="0" lang="ar-EG"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957</a:t>
                      </a:r>
                      <a:endParaRPr kumimoji="0" lang="ar-SA" sz="2400" b="1" i="0" u="none" strike="noStrike" cap="none" normalizeH="0" baseline="0" smtClean="0">
                        <a:ln>
                          <a:noFill/>
                        </a:ln>
                        <a:solidFill>
                          <a:srgbClr val="00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2929FF"/>
                    </a:solidFill>
                  </a:tcPr>
                </a:tc>
                <a:tc>
                  <a:txBody>
                    <a:bodyPr/>
                    <a:lstStyle/>
                    <a:p>
                      <a:pPr marL="0" marR="0" lvl="0" indent="0" algn="ct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400" b="1" i="0" u="none" strike="noStrike" cap="none" normalizeH="0" baseline="0" smtClean="0">
                          <a:ln>
                            <a:noFill/>
                          </a:ln>
                          <a:solidFill>
                            <a:srgbClr val="00FF00"/>
                          </a:solidFill>
                          <a:effectLst>
                            <a:outerShdw blurRad="38100" dist="38100" dir="2700000" algn="tl">
                              <a:srgbClr val="000000"/>
                            </a:outerShdw>
                          </a:effectLst>
                          <a:latin typeface="Times New Roman" pitchFamily="18" charset="0"/>
                          <a:cs typeface="Times New Roman" pitchFamily="18" charset="0"/>
                        </a:rPr>
                        <a:t>4838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914400" rtl="1"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ar-SA"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rPr>
                        <a:t>بنجر السكر - قطن</a:t>
                      </a:r>
                      <a:endParaRPr kumimoji="0" lang="en-US" sz="2000" b="1" i="0" u="none" strike="noStrike" cap="none" normalizeH="0" baseline="0" smtClean="0">
                        <a:ln>
                          <a:noFill/>
                        </a:ln>
                        <a:solidFill>
                          <a:srgbClr val="FFFF00"/>
                        </a:solidFill>
                        <a:effectLst>
                          <a:outerShdw blurRad="38100" dist="38100" dir="2700000" algn="tl">
                            <a:srgbClr val="000000"/>
                          </a:outerShdw>
                        </a:effectLst>
                        <a:latin typeface="Tahoma" pitchFamily="34"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219200" y="892175"/>
            <a:ext cx="7772400" cy="784225"/>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800" b="1" u="none">
                <a:solidFill>
                  <a:srgbClr val="FFFF00"/>
                </a:solidFill>
                <a:latin typeface="Tahoma" pitchFamily="34" charset="0"/>
              </a:rPr>
              <a:t>المحددات</a:t>
            </a:r>
            <a:endParaRPr lang="en-US" sz="4800" b="1" u="none">
              <a:solidFill>
                <a:srgbClr val="FFFF00"/>
              </a:solidFill>
              <a:latin typeface="Tahoma" pitchFamily="34" charset="0"/>
            </a:endParaRPr>
          </a:p>
        </p:txBody>
      </p:sp>
      <p:sp>
        <p:nvSpPr>
          <p:cNvPr id="7" name="Rectangle 3"/>
          <p:cNvSpPr txBox="1">
            <a:spLocks noChangeArrowheads="1"/>
          </p:cNvSpPr>
          <p:nvPr/>
        </p:nvSpPr>
        <p:spPr bwMode="auto">
          <a:xfrm>
            <a:off x="685800" y="2133600"/>
            <a:ext cx="8382000" cy="3636963"/>
          </a:xfrm>
          <a:prstGeom prst="rect">
            <a:avLst/>
          </a:prstGeom>
          <a:noFill/>
          <a:ln w="9525">
            <a:noFill/>
            <a:miter lim="800000"/>
            <a:headEnd/>
            <a:tailEnd/>
          </a:ln>
          <a:effectLst/>
        </p:spPr>
        <p:txBody>
          <a:bodyPr/>
          <a:lstStyle/>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محدودية الموارد المائية اللازمة للتوسع الأفقي.</a:t>
            </a: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صعوبة استخدام الاساليب التكنولوجية بسب </a:t>
            </a:r>
            <a:r>
              <a:rPr lang="ar-SA" sz="2400" b="1" u="none" dirty="0">
                <a:solidFill>
                  <a:srgbClr val="FFFF00"/>
                </a:solidFill>
                <a:effectLst>
                  <a:outerShdw blurRad="38100" dist="38100" dir="2700000" algn="tl">
                    <a:srgbClr val="000000"/>
                  </a:outerShdw>
                </a:effectLst>
                <a:latin typeface="Tahoma" pitchFamily="34" charset="0"/>
              </a:rPr>
              <a:t>تفتت الحيازات</a:t>
            </a:r>
            <a:r>
              <a:rPr lang="ar-EG" sz="2400" b="1" u="none" dirty="0">
                <a:solidFill>
                  <a:srgbClr val="FFFF00"/>
                </a:solidFill>
                <a:effectLst>
                  <a:outerShdw blurRad="38100" dist="38100" dir="2700000" algn="tl">
                    <a:srgbClr val="000000"/>
                  </a:outerShdw>
                </a:effectLst>
                <a:latin typeface="Tahoma" pitchFamily="34" charset="0"/>
              </a:rPr>
              <a:t> الزراعية</a:t>
            </a:r>
            <a:r>
              <a:rPr lang="ar-SA" sz="2400" b="1" u="none" dirty="0">
                <a:effectLst>
                  <a:outerShdw blurRad="38100" dist="38100" dir="2700000" algn="tl">
                    <a:srgbClr val="000000"/>
                  </a:outerShdw>
                </a:effectLst>
                <a:latin typeface="Tahoma" pitchFamily="34" charset="0"/>
              </a:rPr>
              <a:t>.</a:t>
            </a: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ندرة </a:t>
            </a:r>
            <a:r>
              <a:rPr lang="ar-EG" sz="2400" b="1" u="none" dirty="0">
                <a:effectLst>
                  <a:outerShdw blurRad="38100" dist="38100" dir="2700000" algn="tl">
                    <a:srgbClr val="000000"/>
                  </a:outerShdw>
                </a:effectLst>
                <a:latin typeface="Tahoma" pitchFamily="34" charset="0"/>
              </a:rPr>
              <a:t>القوي العاملة</a:t>
            </a:r>
            <a:r>
              <a:rPr lang="ar-SA" sz="2400" b="1" u="none" dirty="0">
                <a:effectLst>
                  <a:outerShdw blurRad="38100" dist="38100" dir="2700000" algn="tl">
                    <a:srgbClr val="000000"/>
                  </a:outerShdw>
                </a:effectLst>
                <a:latin typeface="Tahoma" pitchFamily="34" charset="0"/>
              </a:rPr>
              <a:t> الزراعي</a:t>
            </a:r>
            <a:r>
              <a:rPr lang="ar-EG" sz="2400" b="1" u="none" dirty="0">
                <a:effectLst>
                  <a:outerShdw blurRad="38100" dist="38100" dir="2700000" algn="tl">
                    <a:srgbClr val="000000"/>
                  </a:outerShdw>
                </a:effectLst>
                <a:latin typeface="Tahoma" pitchFamily="34" charset="0"/>
              </a:rPr>
              <a:t>ة المدربة</a:t>
            </a:r>
            <a:r>
              <a:rPr lang="ar-SA" sz="2400" b="1" u="none" dirty="0">
                <a:effectLst>
                  <a:outerShdw blurRad="38100" dist="38100" dir="2700000" algn="tl">
                    <a:srgbClr val="000000"/>
                  </a:outerShdw>
                </a:effectLst>
                <a:latin typeface="Tahoma" pitchFamily="34" charset="0"/>
              </a:rPr>
              <a:t>.</a:t>
            </a:r>
          </a:p>
          <a:p>
            <a:pPr marL="609600" indent="-609600">
              <a:lnSpc>
                <a:spcPct val="80000"/>
              </a:lnSpc>
              <a:spcBef>
                <a:spcPct val="20000"/>
              </a:spcBef>
              <a:buClr>
                <a:schemeClr val="hlink"/>
              </a:buClr>
              <a:buSzPct val="70000"/>
              <a:buFont typeface="Tahoma" pitchFamily="34" charset="0"/>
              <a:buAutoNum type="arabicPeriod"/>
              <a:defRPr/>
            </a:pPr>
            <a:r>
              <a:rPr lang="ar-EG" sz="2400" b="1" u="none" dirty="0">
                <a:effectLst>
                  <a:outerShdw blurRad="38100" dist="38100" dir="2700000" algn="tl">
                    <a:srgbClr val="000000"/>
                  </a:outerShdw>
                </a:effectLst>
                <a:latin typeface="Tahoma" pitchFamily="34" charset="0"/>
              </a:rPr>
              <a:t>التأثير السلبي لسوق مستلزمات الانتاج على الانتاج الزراعي.</a:t>
            </a:r>
          </a:p>
          <a:p>
            <a:pPr marL="609600" indent="-609600">
              <a:lnSpc>
                <a:spcPct val="80000"/>
              </a:lnSpc>
              <a:spcBef>
                <a:spcPct val="20000"/>
              </a:spcBef>
              <a:buClr>
                <a:schemeClr val="hlink"/>
              </a:buClr>
              <a:buSzPct val="70000"/>
              <a:buFont typeface="Tahoma" pitchFamily="34" charset="0"/>
              <a:buAutoNum type="arabicPeriod"/>
              <a:defRPr/>
            </a:pPr>
            <a:r>
              <a:rPr lang="ar-EG" sz="2400" b="1" u="none" dirty="0">
                <a:effectLst>
                  <a:outerShdw blurRad="38100" dist="38100" dir="2700000" algn="tl">
                    <a:srgbClr val="000000"/>
                  </a:outerShdw>
                </a:effectLst>
                <a:latin typeface="Tahoma" pitchFamily="34" charset="0"/>
              </a:rPr>
              <a:t>عدم توافق </a:t>
            </a:r>
            <a:r>
              <a:rPr lang="ar-SA" sz="2400" b="1" u="none" dirty="0">
                <a:effectLst>
                  <a:outerShdw blurRad="38100" dist="38100" dir="2700000" algn="tl">
                    <a:srgbClr val="000000"/>
                  </a:outerShdw>
                </a:effectLst>
                <a:latin typeface="Tahoma" pitchFamily="34" charset="0"/>
              </a:rPr>
              <a:t>خطوط الائتمان الزراعي المعتمدة فى البنك الرئيسي مع متطلبات الزراعة الحديثة</a:t>
            </a:r>
            <a:r>
              <a:rPr lang="ar-EG" sz="2400" b="1" u="none" dirty="0">
                <a:effectLst>
                  <a:outerShdw blurRad="38100" dist="38100" dir="2700000" algn="tl">
                    <a:srgbClr val="000000"/>
                  </a:outerShdw>
                </a:effectLst>
                <a:latin typeface="Tahoma" pitchFamily="34" charset="0"/>
              </a:rPr>
              <a:t>.</a:t>
            </a:r>
            <a:endParaRPr lang="ar-SA" sz="2400" b="1" u="none" dirty="0">
              <a:effectLst>
                <a:outerShdw blurRad="38100" dist="38100" dir="2700000" algn="tl">
                  <a:srgbClr val="000000"/>
                </a:outerShdw>
              </a:effectLst>
              <a:latin typeface="Tahoma" pitchFamily="34" charset="0"/>
            </a:endParaRP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ضعف النظام التسويقي ووجود استغلال من الوسطاء والتجار.</a:t>
            </a: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القصور فى السياسات الحالية فى </a:t>
            </a:r>
            <a:r>
              <a:rPr lang="ar-SA" sz="2400" b="1" u="none" dirty="0">
                <a:solidFill>
                  <a:srgbClr val="FFFF00"/>
                </a:solidFill>
                <a:effectLst>
                  <a:outerShdw blurRad="38100" dist="38100" dir="2700000" algn="tl">
                    <a:srgbClr val="000000"/>
                  </a:outerShdw>
                </a:effectLst>
                <a:latin typeface="Tahoma" pitchFamily="34" charset="0"/>
              </a:rPr>
              <a:t>حماية الاراضي الزراعية</a:t>
            </a:r>
            <a:r>
              <a:rPr lang="ar-SA" sz="2400" b="1" u="none" dirty="0">
                <a:effectLst>
                  <a:outerShdw blurRad="38100" dist="38100" dir="2700000" algn="tl">
                    <a:srgbClr val="000000"/>
                  </a:outerShdw>
                </a:effectLst>
                <a:latin typeface="Tahoma" pitchFamily="34" charset="0"/>
              </a:rPr>
              <a:t>.</a:t>
            </a: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عدم وجود نظام ت</a:t>
            </a:r>
            <a:r>
              <a:rPr lang="ar-EG" sz="2400" b="1" u="none" dirty="0">
                <a:effectLst>
                  <a:outerShdw blurRad="38100" dist="38100" dir="2700000" algn="tl">
                    <a:srgbClr val="000000"/>
                  </a:outerShdw>
                </a:effectLst>
                <a:latin typeface="Tahoma" pitchFamily="34" charset="0"/>
              </a:rPr>
              <a:t>أ</a:t>
            </a:r>
            <a:r>
              <a:rPr lang="ar-SA" sz="2400" b="1" u="none" dirty="0">
                <a:effectLst>
                  <a:outerShdw blurRad="38100" dist="38100" dir="2700000" algn="tl">
                    <a:srgbClr val="000000"/>
                  </a:outerShdw>
                </a:effectLst>
                <a:latin typeface="Tahoma" pitchFamily="34" charset="0"/>
              </a:rPr>
              <a:t>ميني لمخاطر العمل الزراعي.</a:t>
            </a:r>
          </a:p>
          <a:p>
            <a:pPr marL="609600" indent="-609600">
              <a:lnSpc>
                <a:spcPct val="80000"/>
              </a:lnSpc>
              <a:spcBef>
                <a:spcPct val="20000"/>
              </a:spcBef>
              <a:buClr>
                <a:schemeClr val="hlink"/>
              </a:buClr>
              <a:buSzPct val="70000"/>
              <a:buFont typeface="Tahoma" pitchFamily="34" charset="0"/>
              <a:buAutoNum type="arabicPeriod"/>
              <a:defRPr/>
            </a:pPr>
            <a:r>
              <a:rPr lang="ar-SA" sz="2400" b="1" u="none" dirty="0">
                <a:effectLst>
                  <a:outerShdw blurRad="38100" dist="38100" dir="2700000" algn="tl">
                    <a:srgbClr val="000000"/>
                  </a:outerShdw>
                </a:effectLst>
                <a:latin typeface="Tahoma" pitchFamily="34" charset="0"/>
              </a:rPr>
              <a:t>القصور فى سياسات توفير وتداول مستلزمات الانتاج.</a:t>
            </a:r>
            <a:endParaRPr lang="ar-EG" sz="2400" b="1" u="none" dirty="0">
              <a:effectLst>
                <a:outerShdw blurRad="38100" dist="38100" dir="2700000" algn="tl">
                  <a:srgbClr val="000000"/>
                </a:outerShdw>
              </a:effectLst>
              <a:latin typeface="Tahoma" pitchFamily="34" charset="0"/>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ctrTitle" sz="quarter"/>
          </p:nvPr>
        </p:nvSpPr>
        <p:spPr>
          <a:xfrm>
            <a:off x="1447800" y="892175"/>
            <a:ext cx="7772400" cy="784225"/>
          </a:xfrm>
          <a:effectLst>
            <a:outerShdw dist="35921" dir="2700000" algn="ctr" rotWithShape="0">
              <a:schemeClr val="bg1"/>
            </a:outerShdw>
          </a:effectLst>
        </p:spPr>
        <p:txBody>
          <a:bodyPr anchor="ctr"/>
          <a:lstStyle/>
          <a:p>
            <a:pPr algn="ctr" eaLnBrk="1" hangingPunct="1">
              <a:defRPr/>
            </a:pPr>
            <a:r>
              <a:rPr lang="ar-SA" sz="4800" smtClean="0">
                <a:solidFill>
                  <a:srgbClr val="FFFF00"/>
                </a:solidFill>
                <a:effectLst/>
              </a:rPr>
              <a:t>التوجهات الرئيسية </a:t>
            </a:r>
            <a:endParaRPr lang="en-US" sz="4800" smtClean="0">
              <a:solidFill>
                <a:srgbClr val="FFFF00"/>
              </a:solidFill>
              <a:effectLst/>
            </a:endParaRPr>
          </a:p>
        </p:txBody>
      </p:sp>
      <p:sp>
        <p:nvSpPr>
          <p:cNvPr id="178179" name="Rectangle 3"/>
          <p:cNvSpPr>
            <a:spLocks noGrp="1" noChangeArrowheads="1"/>
          </p:cNvSpPr>
          <p:nvPr>
            <p:ph type="subTitle" sz="quarter" idx="1"/>
          </p:nvPr>
        </p:nvSpPr>
        <p:spPr>
          <a:xfrm>
            <a:off x="990600" y="2154238"/>
            <a:ext cx="8077200" cy="3636962"/>
          </a:xfrm>
        </p:spPr>
        <p:txBody>
          <a:bodyPr/>
          <a:lstStyle/>
          <a:p>
            <a:pPr marL="609600" indent="-609600" eaLnBrk="1" hangingPunct="1">
              <a:lnSpc>
                <a:spcPct val="80000"/>
              </a:lnSpc>
              <a:buFont typeface="Tahoma" pitchFamily="34" charset="0"/>
              <a:buAutoNum type="arabicPeriod"/>
              <a:defRPr/>
            </a:pPr>
            <a:r>
              <a:rPr lang="ar-SA" sz="2400" b="1" dirty="0" smtClean="0"/>
              <a:t>تضييق الفجوة بين الطاقة الانتاجية </a:t>
            </a:r>
            <a:r>
              <a:rPr lang="ar-EG" sz="2400" b="1" dirty="0" smtClean="0"/>
              <a:t>الممكنة </a:t>
            </a:r>
            <a:r>
              <a:rPr lang="ar-SA" sz="2400" b="1" dirty="0" smtClean="0"/>
              <a:t>للأصناف وبين الانتاجية الفعليه.</a:t>
            </a:r>
          </a:p>
          <a:p>
            <a:pPr marL="609600" indent="-609600" eaLnBrk="1" hangingPunct="1">
              <a:lnSpc>
                <a:spcPct val="80000"/>
              </a:lnSpc>
              <a:buFont typeface="Tahoma" pitchFamily="34" charset="0"/>
              <a:buAutoNum type="arabicPeriod"/>
              <a:defRPr/>
            </a:pPr>
            <a:r>
              <a:rPr lang="ar-SA" sz="2400" b="1" dirty="0" smtClean="0"/>
              <a:t>زيادة الانتاجية </a:t>
            </a:r>
            <a:r>
              <a:rPr lang="ar-EG" sz="2400" b="1" dirty="0" smtClean="0"/>
              <a:t>لوحدتي المياه والأرض.</a:t>
            </a:r>
          </a:p>
          <a:p>
            <a:pPr marL="609600" indent="-609600" eaLnBrk="1" hangingPunct="1">
              <a:lnSpc>
                <a:spcPct val="80000"/>
              </a:lnSpc>
              <a:buFont typeface="Tahoma" pitchFamily="34" charset="0"/>
              <a:buAutoNum type="arabicPeriod"/>
              <a:defRPr/>
            </a:pPr>
            <a:r>
              <a:rPr lang="ar-EG" sz="2400" b="1" dirty="0" smtClean="0"/>
              <a:t>ايجاد حلول مناسبة لمواجهة </a:t>
            </a:r>
            <a:r>
              <a:rPr lang="ar-SA" sz="2400" b="1" dirty="0" smtClean="0"/>
              <a:t>مشاكل </a:t>
            </a:r>
            <a:r>
              <a:rPr lang="ar-SA" sz="2400" b="1" dirty="0" smtClean="0">
                <a:solidFill>
                  <a:srgbClr val="FFFF00"/>
                </a:solidFill>
              </a:rPr>
              <a:t>تفتت </a:t>
            </a:r>
            <a:r>
              <a:rPr lang="ar-EG" sz="2400" b="1" dirty="0" smtClean="0">
                <a:solidFill>
                  <a:srgbClr val="FFFF00"/>
                </a:solidFill>
              </a:rPr>
              <a:t>الحيازات الزراعية</a:t>
            </a:r>
            <a:r>
              <a:rPr lang="ar-SA" sz="2400" b="1" dirty="0" smtClean="0"/>
              <a:t>.</a:t>
            </a:r>
          </a:p>
          <a:p>
            <a:pPr marL="609600" indent="-609600" eaLnBrk="1" hangingPunct="1">
              <a:lnSpc>
                <a:spcPct val="80000"/>
              </a:lnSpc>
              <a:buFont typeface="Tahoma" pitchFamily="34" charset="0"/>
              <a:buAutoNum type="arabicPeriod"/>
              <a:defRPr/>
            </a:pPr>
            <a:r>
              <a:rPr lang="ar-EG" sz="2400" b="1" dirty="0" smtClean="0"/>
              <a:t>اعطاء الأولوية للمحاصيل ذات الميزة التنافسية.</a:t>
            </a:r>
          </a:p>
          <a:p>
            <a:pPr marL="609600" indent="-609600" eaLnBrk="1" hangingPunct="1">
              <a:lnSpc>
                <a:spcPct val="80000"/>
              </a:lnSpc>
              <a:buFont typeface="Tahoma" pitchFamily="34" charset="0"/>
              <a:buAutoNum type="arabicPeriod"/>
              <a:defRPr/>
            </a:pPr>
            <a:r>
              <a:rPr lang="ar-SA" sz="2400" b="1" dirty="0" smtClean="0"/>
              <a:t>الارتقاء بصناعة التقاوي وإحكام الرقابة على انتاجها وتداولها.</a:t>
            </a:r>
          </a:p>
          <a:p>
            <a:pPr marL="609600" indent="-609600" eaLnBrk="1" hangingPunct="1">
              <a:lnSpc>
                <a:spcPct val="80000"/>
              </a:lnSpc>
              <a:buFont typeface="Tahoma" pitchFamily="34" charset="0"/>
              <a:buAutoNum type="arabicPeriod"/>
              <a:defRPr/>
            </a:pPr>
            <a:r>
              <a:rPr lang="ar-SA" sz="2400" b="1" dirty="0" smtClean="0"/>
              <a:t>وضع السياسات والبرامج الكفيلة بتحقيق الاهداف الرئيسية للمحاصيل الاستراتيج</a:t>
            </a:r>
            <a:r>
              <a:rPr lang="ar-EG" sz="2400" b="1" dirty="0" smtClean="0"/>
              <a:t>ي</a:t>
            </a:r>
            <a:r>
              <a:rPr lang="ar-SA" sz="2400" b="1" dirty="0" smtClean="0"/>
              <a:t>ة.</a:t>
            </a:r>
          </a:p>
          <a:p>
            <a:pPr marL="609600" indent="-609600" eaLnBrk="1" hangingPunct="1">
              <a:lnSpc>
                <a:spcPct val="80000"/>
              </a:lnSpc>
              <a:buFont typeface="Tahoma" pitchFamily="34" charset="0"/>
              <a:buAutoNum type="arabicPeriod"/>
              <a:defRPr/>
            </a:pPr>
            <a:r>
              <a:rPr lang="ar-SA" sz="2400" b="1" dirty="0" smtClean="0"/>
              <a:t>تنظيم العلاقات المؤسسية بين وزارة الزراعة </a:t>
            </a:r>
            <a:r>
              <a:rPr lang="ar-EG" sz="2400" b="1" dirty="0" smtClean="0"/>
              <a:t>والوزرات </a:t>
            </a:r>
            <a:r>
              <a:rPr lang="ar-SA" sz="2400" b="1" dirty="0" smtClean="0"/>
              <a:t>المعنية</a:t>
            </a:r>
            <a:r>
              <a:rPr lang="ar-EG" sz="2400" b="1" dirty="0" smtClean="0"/>
              <a:t> الأخرى لتنظيم </a:t>
            </a:r>
            <a:r>
              <a:rPr lang="ar-SA" sz="2400" b="1" dirty="0" smtClean="0"/>
              <a:t>لل</a:t>
            </a:r>
            <a:r>
              <a:rPr lang="ar-EG" sz="2400" b="1" dirty="0" smtClean="0"/>
              <a:t>استثمار</a:t>
            </a:r>
            <a:r>
              <a:rPr lang="ar-SA" sz="2400" b="1" dirty="0" smtClean="0"/>
              <a:t> فى استصلاح الاراضي</a:t>
            </a:r>
            <a:r>
              <a:rPr lang="ar-EG" sz="2400" b="1" dirty="0" smtClean="0"/>
              <a:t> الزراعية</a:t>
            </a:r>
            <a:r>
              <a:rPr lang="ar-SA" sz="2400" b="1" dirty="0" smtClean="0"/>
              <a:t>.</a:t>
            </a:r>
          </a:p>
          <a:p>
            <a:pPr marL="609600" indent="-609600" eaLnBrk="1" hangingPunct="1">
              <a:lnSpc>
                <a:spcPct val="80000"/>
              </a:lnSpc>
              <a:buFont typeface="Tahoma" pitchFamily="34" charset="0"/>
              <a:buAutoNum type="arabicPeriod"/>
              <a:defRPr/>
            </a:pPr>
            <a:r>
              <a:rPr lang="ar-SA" sz="2400" b="1" dirty="0" smtClean="0"/>
              <a:t>زيادة معدل التكثيف المحصولى بطريقة مستد</a:t>
            </a:r>
            <a:r>
              <a:rPr lang="ar-EG" sz="2400" b="1" dirty="0" smtClean="0"/>
              <a:t>ا</a:t>
            </a:r>
            <a:r>
              <a:rPr lang="ar-SA" sz="2400" b="1" dirty="0" smtClean="0"/>
              <a:t>مة.</a:t>
            </a:r>
          </a:p>
          <a:p>
            <a:pPr marL="609600" indent="-609600" eaLnBrk="1" hangingPunct="1">
              <a:lnSpc>
                <a:spcPct val="80000"/>
              </a:lnSpc>
              <a:buFont typeface="Tahoma" pitchFamily="34" charset="0"/>
              <a:buAutoNum type="arabicPeriod"/>
              <a:defRPr/>
            </a:pPr>
            <a:r>
              <a:rPr lang="ar-SA" sz="2400" b="1" dirty="0" smtClean="0"/>
              <a:t>ربط سياسة توزيع الاراضي الجديدة بإقامة المجمعات الزراعية الصناعية.</a:t>
            </a:r>
          </a:p>
          <a:p>
            <a:pPr marL="609600" indent="-609600" eaLnBrk="1" hangingPunct="1">
              <a:lnSpc>
                <a:spcPct val="80000"/>
              </a:lnSpc>
              <a:buFont typeface="Tahoma" pitchFamily="34" charset="0"/>
              <a:buAutoNum type="arabicPeriod"/>
              <a:defRPr/>
            </a:pPr>
            <a:r>
              <a:rPr lang="ar-SA" sz="2400" b="1" dirty="0" smtClean="0"/>
              <a:t>تجنب </a:t>
            </a:r>
            <a:r>
              <a:rPr lang="ar-SA" sz="2400" b="1" dirty="0" smtClean="0">
                <a:solidFill>
                  <a:srgbClr val="FFFF00"/>
                </a:solidFill>
              </a:rPr>
              <a:t>مخاطر التغيرات المناخية </a:t>
            </a:r>
            <a:r>
              <a:rPr lang="ar-SA" sz="2400" b="1" dirty="0" smtClean="0"/>
              <a:t>على القطاع الزراعي.</a:t>
            </a: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ctrTitle" sz="quarter"/>
          </p:nvPr>
        </p:nvSpPr>
        <p:spPr>
          <a:xfrm>
            <a:off x="1447800" y="892175"/>
            <a:ext cx="7772400" cy="784225"/>
          </a:xfrm>
          <a:effectLst>
            <a:outerShdw dist="35921" dir="2700000" algn="ctr" rotWithShape="0">
              <a:schemeClr val="bg1"/>
            </a:outerShdw>
          </a:effectLst>
        </p:spPr>
        <p:txBody>
          <a:bodyPr anchor="ctr"/>
          <a:lstStyle/>
          <a:p>
            <a:pPr algn="ctr" eaLnBrk="1" hangingPunct="1">
              <a:defRPr/>
            </a:pPr>
            <a:r>
              <a:rPr lang="ar-SA" sz="4800" smtClean="0">
                <a:solidFill>
                  <a:srgbClr val="FFFF00"/>
                </a:solidFill>
                <a:effectLst/>
              </a:rPr>
              <a:t>التوجهات الفرعية</a:t>
            </a:r>
            <a:endParaRPr lang="en-US" sz="4800" smtClean="0">
              <a:solidFill>
                <a:srgbClr val="FFFF00"/>
              </a:solidFill>
              <a:effectLst/>
            </a:endParaRPr>
          </a:p>
        </p:txBody>
      </p:sp>
      <p:sp>
        <p:nvSpPr>
          <p:cNvPr id="178179" name="Rectangle 3"/>
          <p:cNvSpPr>
            <a:spLocks noGrp="1" noChangeArrowheads="1"/>
          </p:cNvSpPr>
          <p:nvPr>
            <p:ph type="subTitle" sz="quarter" idx="1"/>
          </p:nvPr>
        </p:nvSpPr>
        <p:spPr>
          <a:xfrm>
            <a:off x="990600" y="2154238"/>
            <a:ext cx="7848600" cy="3636962"/>
          </a:xfrm>
        </p:spPr>
        <p:txBody>
          <a:bodyPr/>
          <a:lstStyle/>
          <a:p>
            <a:pPr marL="609600" indent="-609600" eaLnBrk="1" hangingPunct="1">
              <a:lnSpc>
                <a:spcPct val="80000"/>
              </a:lnSpc>
              <a:buFont typeface="Tahoma" pitchFamily="34" charset="0"/>
              <a:buAutoNum type="arabicPeriod"/>
              <a:defRPr/>
            </a:pPr>
            <a:r>
              <a:rPr lang="ar-SA" sz="2400" b="1" dirty="0" smtClean="0"/>
              <a:t>تطوير النظم المحصولية فى اطار </a:t>
            </a:r>
            <a:r>
              <a:rPr lang="ar-SA" sz="2400" b="1" dirty="0" smtClean="0">
                <a:solidFill>
                  <a:srgbClr val="FFFF00"/>
                </a:solidFill>
              </a:rPr>
              <a:t>الدورة الزراعية والتركيب المحصولى</a:t>
            </a:r>
            <a:r>
              <a:rPr lang="ar-SA" sz="2400" b="1" dirty="0" smtClean="0"/>
              <a:t>.</a:t>
            </a:r>
          </a:p>
          <a:p>
            <a:pPr marL="609600" indent="-609600" eaLnBrk="1" hangingPunct="1">
              <a:lnSpc>
                <a:spcPct val="80000"/>
              </a:lnSpc>
              <a:buFont typeface="Tahoma" pitchFamily="34" charset="0"/>
              <a:buAutoNum type="arabicPeriod"/>
              <a:defRPr/>
            </a:pPr>
            <a:r>
              <a:rPr lang="ar-SA" sz="2400" b="1" dirty="0" smtClean="0"/>
              <a:t>تطبيق النظم الزراعية المتكاملة بين الانتاج النباتى والحيوانى واستدامة الت</a:t>
            </a:r>
            <a:r>
              <a:rPr lang="ar-EG" sz="2400" b="1" dirty="0" smtClean="0"/>
              <a:t>ن</a:t>
            </a:r>
            <a:r>
              <a:rPr lang="ar-SA" sz="2400" b="1" dirty="0" smtClean="0"/>
              <a:t>مية.</a:t>
            </a:r>
          </a:p>
          <a:p>
            <a:pPr marL="609600" indent="-609600" eaLnBrk="1" hangingPunct="1">
              <a:lnSpc>
                <a:spcPct val="80000"/>
              </a:lnSpc>
              <a:buFont typeface="Tahoma" pitchFamily="34" charset="0"/>
              <a:buAutoNum type="arabicPeriod"/>
              <a:defRPr/>
            </a:pPr>
            <a:r>
              <a:rPr lang="ar-SA" sz="2400" b="1" dirty="0" smtClean="0"/>
              <a:t>تقليل الفاقد من الحاصلات الزراعية.</a:t>
            </a:r>
          </a:p>
          <a:p>
            <a:pPr marL="609600" indent="-609600" eaLnBrk="1" hangingPunct="1">
              <a:lnSpc>
                <a:spcPct val="80000"/>
              </a:lnSpc>
              <a:buFont typeface="Tahoma" pitchFamily="34" charset="0"/>
              <a:buAutoNum type="arabicPeriod"/>
              <a:defRPr/>
            </a:pPr>
            <a:r>
              <a:rPr lang="ar-SA" sz="2400" b="1" dirty="0" smtClean="0"/>
              <a:t>ترشيد التغذية على البرسيم المصري وتعظيم الاستفادة من </a:t>
            </a:r>
            <a:r>
              <a:rPr lang="ar-EG" sz="2400" b="1" dirty="0" smtClean="0"/>
              <a:t>المتبقيات</a:t>
            </a:r>
            <a:r>
              <a:rPr lang="ar-SA" sz="2400" b="1" dirty="0" smtClean="0"/>
              <a:t> الزراعية.</a:t>
            </a:r>
          </a:p>
          <a:p>
            <a:pPr marL="609600" indent="-609600" eaLnBrk="1" hangingPunct="1">
              <a:lnSpc>
                <a:spcPct val="80000"/>
              </a:lnSpc>
              <a:buFont typeface="Tahoma" pitchFamily="34" charset="0"/>
              <a:buAutoNum type="arabicPeriod"/>
              <a:defRPr/>
            </a:pPr>
            <a:r>
              <a:rPr lang="ar-SA" sz="2400" b="1" dirty="0" smtClean="0"/>
              <a:t>التوسع فى زراعة المحاصيل المعتمدة على المياه المعالجة ومتوسطة الصلاحية وفقا للمعايير الدولية.</a:t>
            </a:r>
          </a:p>
          <a:p>
            <a:pPr marL="609600" indent="-609600" eaLnBrk="1" hangingPunct="1">
              <a:lnSpc>
                <a:spcPct val="80000"/>
              </a:lnSpc>
              <a:buFont typeface="Tahoma" pitchFamily="34" charset="0"/>
              <a:buAutoNum type="arabicPeriod"/>
              <a:defRPr/>
            </a:pPr>
            <a:r>
              <a:rPr lang="ar-SA" sz="2400" b="1" dirty="0" smtClean="0"/>
              <a:t>التوسع فى زراعة </a:t>
            </a:r>
            <a:r>
              <a:rPr lang="ar-EG" sz="2400" b="1" dirty="0" smtClean="0"/>
              <a:t>بعض </a:t>
            </a:r>
            <a:r>
              <a:rPr lang="ar-SA" sz="2400" b="1" dirty="0" smtClean="0"/>
              <a:t>الانواع النباتية المستخدمة فى الوقود الحيوي تحت ظروف الموارد الهامشية.</a:t>
            </a:r>
          </a:p>
          <a:p>
            <a:pPr marL="609600" indent="-609600" eaLnBrk="1" hangingPunct="1">
              <a:lnSpc>
                <a:spcPct val="80000"/>
              </a:lnSpc>
              <a:buFont typeface="Tahoma" pitchFamily="34" charset="0"/>
              <a:buAutoNum type="arabicPeriod"/>
              <a:defRPr/>
            </a:pPr>
            <a:endParaRPr lang="ar-SA" sz="2400" b="1" dirty="0" smtClean="0"/>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968375"/>
            <a:ext cx="7772400" cy="784225"/>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800" b="1" u="none">
                <a:solidFill>
                  <a:srgbClr val="FFFF00"/>
                </a:solidFill>
                <a:latin typeface="Tahoma" pitchFamily="34" charset="0"/>
              </a:rPr>
              <a:t>آليات التنفيذ</a:t>
            </a:r>
            <a:endParaRPr lang="en-US" sz="4800" b="1" u="none">
              <a:solidFill>
                <a:srgbClr val="FFFF00"/>
              </a:solidFill>
              <a:latin typeface="Tahoma" pitchFamily="34" charset="0"/>
            </a:endParaRPr>
          </a:p>
        </p:txBody>
      </p:sp>
      <p:sp>
        <p:nvSpPr>
          <p:cNvPr id="5" name="Rectangle 3"/>
          <p:cNvSpPr txBox="1">
            <a:spLocks noChangeArrowheads="1"/>
          </p:cNvSpPr>
          <p:nvPr/>
        </p:nvSpPr>
        <p:spPr bwMode="auto">
          <a:xfrm>
            <a:off x="1219200" y="1925638"/>
            <a:ext cx="7848600" cy="4932362"/>
          </a:xfrm>
          <a:prstGeom prst="rect">
            <a:avLst/>
          </a:prstGeom>
          <a:noFill/>
          <a:ln w="9525">
            <a:noFill/>
            <a:miter lim="800000"/>
            <a:headEnd/>
            <a:tailEnd/>
          </a:ln>
          <a:effectLst/>
        </p:spPr>
        <p:txBody>
          <a:bodyPr/>
          <a:lstStyle/>
          <a:p>
            <a:pPr marL="609600" indent="-609600">
              <a:lnSpc>
                <a:spcPct val="80000"/>
              </a:lnSpc>
              <a:spcBef>
                <a:spcPct val="20000"/>
              </a:spcBef>
              <a:buClr>
                <a:schemeClr val="hlink"/>
              </a:buClr>
              <a:buSzPct val="70000"/>
              <a:defRPr/>
            </a:pPr>
            <a:r>
              <a:rPr lang="ar-SA" sz="2400" b="1" u="none" dirty="0">
                <a:solidFill>
                  <a:srgbClr val="00FF00"/>
                </a:solidFill>
                <a:effectLst>
                  <a:outerShdw blurRad="38100" dist="38100" dir="2700000" algn="tl">
                    <a:srgbClr val="000000"/>
                  </a:outerShdw>
                </a:effectLst>
                <a:latin typeface="Tahoma" pitchFamily="34" charset="0"/>
              </a:rPr>
              <a:t>اولاً فى مجال السياسات:</a:t>
            </a:r>
          </a:p>
          <a:p>
            <a:pPr marL="609600" indent="-609600">
              <a:lnSpc>
                <a:spcPct val="80000"/>
              </a:lnSpc>
              <a:spcBef>
                <a:spcPct val="20000"/>
              </a:spcBef>
              <a:buClr>
                <a:schemeClr val="hlink"/>
              </a:buClr>
              <a:buSzPct val="70000"/>
              <a:defRPr/>
            </a:pPr>
            <a:endParaRPr lang="ar-SA" sz="300" b="1" u="none" dirty="0">
              <a:solidFill>
                <a:srgbClr val="00FF00"/>
              </a:solidFill>
              <a:effectLst>
                <a:outerShdw blurRad="38100" dist="38100" dir="2700000" algn="tl">
                  <a:srgbClr val="000000"/>
                </a:outerShdw>
              </a:effectLst>
              <a:latin typeface="Tahoma" pitchFamily="34" charset="0"/>
            </a:endParaRPr>
          </a:p>
          <a:p>
            <a:pPr marL="609600" indent="-609600" algn="just">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تخطيط وتصميم سياسات متخصصة لحث المزارعين على تشكيل مؤسساتهم لتوجيه الانشطة الزراعية وتسهيل تجميع الحيازات والتسويق والتداول.</a:t>
            </a:r>
          </a:p>
          <a:p>
            <a:pPr marL="609600" indent="-609600" algn="just">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وضع سياسة متخصصة </a:t>
            </a:r>
            <a:r>
              <a:rPr lang="ar-SA" sz="2400" b="1" u="none" dirty="0">
                <a:solidFill>
                  <a:srgbClr val="FFFF00"/>
                </a:solidFill>
                <a:effectLst>
                  <a:outerShdw blurRad="38100" dist="38100" dir="2700000" algn="tl">
                    <a:srgbClr val="000000"/>
                  </a:outerShdw>
                </a:effectLst>
              </a:rPr>
              <a:t>للحد من الاثار السلبية للكوارث الزراعية</a:t>
            </a:r>
            <a:r>
              <a:rPr lang="ar-SA" sz="2400" b="1" u="none" dirty="0">
                <a:effectLst>
                  <a:outerShdw blurRad="38100" dist="38100" dir="2700000" algn="tl">
                    <a:srgbClr val="000000"/>
                  </a:outerShdw>
                </a:effectLst>
              </a:rPr>
              <a:t>.</a:t>
            </a:r>
          </a:p>
          <a:p>
            <a:pPr marL="609600" indent="-609600" algn="just">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ايجاد سياسة تمويلية للإنتاج الزراعي وخاصة للمزارع الصغير.</a:t>
            </a:r>
          </a:p>
          <a:p>
            <a:pPr marL="609600" indent="-609600" algn="just">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وضع السياسات السعرية بما يحقق قدر </a:t>
            </a:r>
            <a:r>
              <a:rPr lang="ar-EG" sz="2400" b="1" u="none" dirty="0">
                <a:effectLst>
                  <a:outerShdw blurRad="38100" dist="38100" dir="2700000" algn="tl">
                    <a:srgbClr val="000000"/>
                  </a:outerShdw>
                </a:effectLst>
              </a:rPr>
              <a:t>مناسب </a:t>
            </a:r>
            <a:r>
              <a:rPr lang="ar-SA" sz="2400" b="1" u="none" dirty="0">
                <a:effectLst>
                  <a:outerShdw blurRad="38100" dist="38100" dir="2700000" algn="tl">
                    <a:srgbClr val="000000"/>
                  </a:outerShdw>
                </a:effectLst>
              </a:rPr>
              <a:t>من الاكتفاء الذاتى من المحاصيل</a:t>
            </a:r>
            <a:r>
              <a:rPr lang="ar-EG" sz="2400" b="1" u="none" dirty="0">
                <a:effectLst>
                  <a:outerShdw blurRad="38100" dist="38100" dir="2700000" algn="tl">
                    <a:srgbClr val="000000"/>
                  </a:outerShdw>
                </a:effectLst>
              </a:rPr>
              <a:t> الاستراتيجية</a:t>
            </a:r>
            <a:r>
              <a:rPr lang="ar-SA" sz="2400" b="1" u="none" dirty="0">
                <a:effectLst>
                  <a:outerShdw blurRad="38100" dist="38100" dir="2700000" algn="tl">
                    <a:srgbClr val="000000"/>
                  </a:outerShdw>
                </a:effectLst>
              </a:rPr>
              <a:t>.</a:t>
            </a:r>
          </a:p>
          <a:p>
            <a:pPr marL="609600" indent="-609600">
              <a:lnSpc>
                <a:spcPct val="80000"/>
              </a:lnSpc>
              <a:spcBef>
                <a:spcPct val="20000"/>
              </a:spcBef>
              <a:buClr>
                <a:schemeClr val="hlink"/>
              </a:buClr>
              <a:buSzPct val="70000"/>
              <a:defRPr/>
            </a:pPr>
            <a:endParaRPr lang="ar-SA" sz="1000" b="1" u="none" dirty="0">
              <a:solidFill>
                <a:srgbClr val="00FF00"/>
              </a:solidFill>
              <a:effectLst>
                <a:outerShdw blurRad="38100" dist="38100" dir="2700000" algn="tl">
                  <a:srgbClr val="000000"/>
                </a:outerShdw>
              </a:effectLst>
            </a:endParaRPr>
          </a:p>
          <a:p>
            <a:pPr marL="609600" indent="-609600">
              <a:lnSpc>
                <a:spcPct val="80000"/>
              </a:lnSpc>
              <a:spcBef>
                <a:spcPct val="20000"/>
              </a:spcBef>
              <a:buClr>
                <a:schemeClr val="hlink"/>
              </a:buClr>
              <a:buSzPct val="70000"/>
              <a:defRPr/>
            </a:pPr>
            <a:r>
              <a:rPr lang="ar-SA" sz="2400" b="1" u="none" dirty="0">
                <a:solidFill>
                  <a:srgbClr val="00FF00"/>
                </a:solidFill>
                <a:effectLst>
                  <a:outerShdw blurRad="38100" dist="38100" dir="2700000" algn="tl">
                    <a:srgbClr val="000000"/>
                  </a:outerShdw>
                </a:effectLst>
              </a:rPr>
              <a:t>ثانياً فى مجال المؤسسات:</a:t>
            </a:r>
          </a:p>
          <a:p>
            <a:pPr marL="609600" indent="-609600">
              <a:lnSpc>
                <a:spcPct val="80000"/>
              </a:lnSpc>
              <a:spcBef>
                <a:spcPct val="20000"/>
              </a:spcBef>
              <a:buClr>
                <a:schemeClr val="hlink"/>
              </a:buClr>
              <a:buSzPct val="70000"/>
              <a:defRPr/>
            </a:pPr>
            <a:endParaRPr lang="ar-SA" sz="1100" b="1" u="none" dirty="0">
              <a:effectLst>
                <a:outerShdw blurRad="38100" dist="38100" dir="2700000" algn="tl">
                  <a:srgbClr val="000000"/>
                </a:outerShdw>
              </a:effectLst>
            </a:endParaRPr>
          </a:p>
          <a:p>
            <a:pPr marL="609600" indent="-609600">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تطوير </a:t>
            </a:r>
            <a:r>
              <a:rPr lang="ar-SA" sz="2400" b="1" u="none" dirty="0">
                <a:solidFill>
                  <a:srgbClr val="FFFF00"/>
                </a:solidFill>
                <a:effectLst>
                  <a:outerShdw blurRad="38100" dist="38100" dir="2700000" algn="tl">
                    <a:srgbClr val="000000"/>
                  </a:outerShdw>
                </a:effectLst>
              </a:rPr>
              <a:t>نظم الارشاد الزراعي </a:t>
            </a:r>
            <a:r>
              <a:rPr lang="ar-SA" sz="2400" b="1" u="none" dirty="0">
                <a:effectLst>
                  <a:outerShdw blurRad="38100" dist="38100" dir="2700000" algn="tl">
                    <a:srgbClr val="000000"/>
                  </a:outerShdw>
                </a:effectLst>
              </a:rPr>
              <a:t>وربطها ب</a:t>
            </a:r>
            <a:r>
              <a:rPr lang="ar-EG" sz="2400" b="1" u="none" dirty="0">
                <a:effectLst>
                  <a:outerShdw blurRad="38100" dist="38100" dir="2700000" algn="tl">
                    <a:srgbClr val="000000"/>
                  </a:outerShdw>
                </a:effectLst>
              </a:rPr>
              <a:t>مراكز </a:t>
            </a:r>
            <a:r>
              <a:rPr lang="ar-SA" sz="2400" b="1" u="none" dirty="0">
                <a:effectLst>
                  <a:outerShdw blurRad="38100" dist="38100" dir="2700000" algn="tl">
                    <a:srgbClr val="000000"/>
                  </a:outerShdw>
                </a:effectLst>
              </a:rPr>
              <a:t>البحث الزراعي.</a:t>
            </a:r>
          </a:p>
          <a:p>
            <a:pPr marL="609600" indent="-609600">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اعادة هيكلة مراكز البحث الزراعي على المستوى </a:t>
            </a:r>
            <a:r>
              <a:rPr lang="ar-EG" sz="2400" b="1" u="none" dirty="0">
                <a:effectLst>
                  <a:outerShdw blurRad="38100" dist="38100" dir="2700000" algn="tl">
                    <a:srgbClr val="000000"/>
                  </a:outerShdw>
                </a:effectLst>
              </a:rPr>
              <a:t>الوطني</a:t>
            </a:r>
            <a:r>
              <a:rPr lang="ar-SA" sz="2400" b="1" u="none" dirty="0">
                <a:effectLst>
                  <a:outerShdw blurRad="38100" dist="38100" dir="2700000" algn="tl">
                    <a:srgbClr val="000000"/>
                  </a:outerShdw>
                </a:effectLst>
              </a:rPr>
              <a:t>.</a:t>
            </a:r>
          </a:p>
          <a:p>
            <a:pPr marL="609600" indent="-609600" algn="just">
              <a:lnSpc>
                <a:spcPct val="80000"/>
              </a:lnSpc>
              <a:spcBef>
                <a:spcPct val="20000"/>
              </a:spcBef>
              <a:buClr>
                <a:schemeClr val="hlink"/>
              </a:buClr>
              <a:buSzPct val="70000"/>
              <a:buFontTx/>
              <a:buAutoNum type="arabicPeriod"/>
              <a:defRPr/>
            </a:pPr>
            <a:r>
              <a:rPr lang="ar-SA" sz="2400" b="1" u="none" dirty="0">
                <a:effectLst>
                  <a:outerShdw blurRad="38100" dist="38100" dir="2700000" algn="tl">
                    <a:srgbClr val="000000"/>
                  </a:outerShdw>
                </a:effectLst>
              </a:rPr>
              <a:t>وضع آلية لتنسيق العمل بين مؤسسات الوزارات المعنية</a:t>
            </a:r>
            <a:r>
              <a:rPr lang="ar-EG" sz="2400" b="1" u="none" dirty="0">
                <a:effectLst>
                  <a:outerShdw blurRad="38100" dist="38100" dir="2700000" algn="tl">
                    <a:srgbClr val="000000"/>
                  </a:outerShdw>
                </a:effectLst>
              </a:rPr>
              <a:t> المختلفة </a:t>
            </a:r>
            <a:r>
              <a:rPr lang="ar-SA" sz="2400" b="1" u="none" dirty="0">
                <a:effectLst>
                  <a:outerShdw blurRad="38100" dist="38100" dir="2700000" algn="tl">
                    <a:srgbClr val="000000"/>
                  </a:outerShdw>
                </a:effectLst>
              </a:rPr>
              <a:t> بالموارد المائية واستصلاح الاراضي.</a:t>
            </a: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968375"/>
            <a:ext cx="7772400" cy="784225"/>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800" b="1" u="none" dirty="0">
                <a:solidFill>
                  <a:srgbClr val="FFFF00"/>
                </a:solidFill>
                <a:latin typeface="Tahoma" pitchFamily="34" charset="0"/>
              </a:rPr>
              <a:t>تابع آليات التنفيذ</a:t>
            </a:r>
            <a:endParaRPr lang="en-US" sz="4800" b="1" u="none" dirty="0">
              <a:solidFill>
                <a:srgbClr val="FFFF00"/>
              </a:solidFill>
              <a:latin typeface="Tahoma" pitchFamily="34" charset="0"/>
            </a:endParaRPr>
          </a:p>
        </p:txBody>
      </p:sp>
      <p:sp>
        <p:nvSpPr>
          <p:cNvPr id="5" name="Rectangle 3"/>
          <p:cNvSpPr txBox="1">
            <a:spLocks noChangeArrowheads="1"/>
          </p:cNvSpPr>
          <p:nvPr/>
        </p:nvSpPr>
        <p:spPr bwMode="auto">
          <a:xfrm>
            <a:off x="1219200" y="1925638"/>
            <a:ext cx="7848600" cy="4932362"/>
          </a:xfrm>
          <a:prstGeom prst="rect">
            <a:avLst/>
          </a:prstGeom>
          <a:noFill/>
          <a:ln w="9525">
            <a:noFill/>
            <a:miter lim="800000"/>
            <a:headEnd/>
            <a:tailEnd/>
          </a:ln>
          <a:effectLst/>
        </p:spPr>
        <p:txBody>
          <a:bodyPr/>
          <a:lstStyle/>
          <a:p>
            <a:pPr marL="609600" indent="-609600">
              <a:lnSpc>
                <a:spcPct val="80000"/>
              </a:lnSpc>
              <a:spcBef>
                <a:spcPct val="20000"/>
              </a:spcBef>
              <a:buClr>
                <a:schemeClr val="hlink"/>
              </a:buClr>
              <a:buSzPct val="70000"/>
              <a:defRPr/>
            </a:pPr>
            <a:r>
              <a:rPr lang="ar-SA" sz="2400" b="1" u="none">
                <a:solidFill>
                  <a:srgbClr val="00FF00"/>
                </a:solidFill>
                <a:effectLst>
                  <a:outerShdw blurRad="38100" dist="38100" dir="2700000" algn="tl">
                    <a:srgbClr val="000000"/>
                  </a:outerShdw>
                </a:effectLst>
                <a:latin typeface="Tahoma" pitchFamily="34" charset="0"/>
              </a:rPr>
              <a:t>ثالثا البرامج:</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برامج محاصيل الحبوب الرئيسية والبقولية والزيوت والبصل.</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القطن ومحاصيل الألياف.</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المحاصيل السكرية.</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الأعلاف.</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الخضر.</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النباتات الطبية والزينة.</a:t>
            </a: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محاصيل جديدة ومتنوعة فى الاراضي الجديدة.</a:t>
            </a:r>
            <a:endParaRPr lang="ar-EG" sz="2400" b="1" u="none">
              <a:effectLst>
                <a:outerShdw blurRad="38100" dist="38100" dir="2700000" algn="tl">
                  <a:srgbClr val="000000"/>
                </a:outerShdw>
              </a:effectLst>
            </a:endParaRP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نباتات الزينة والأشجار الخشبية.</a:t>
            </a:r>
            <a:endParaRPr lang="ar-EG" sz="2400" b="1" u="none">
              <a:effectLst>
                <a:outerShdw blurRad="38100" dist="38100" dir="2700000" algn="tl">
                  <a:srgbClr val="000000"/>
                </a:outerShdw>
              </a:effectLst>
            </a:endParaRP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الفاكهة.</a:t>
            </a:r>
            <a:endParaRPr lang="ar-EG" sz="2400" b="1" u="none">
              <a:effectLst>
                <a:outerShdw blurRad="38100" dist="38100" dir="2700000" algn="tl">
                  <a:srgbClr val="000000"/>
                </a:outerShdw>
              </a:effectLst>
            </a:endParaRPr>
          </a:p>
          <a:p>
            <a:pPr marL="609600" indent="-609600">
              <a:lnSpc>
                <a:spcPct val="80000"/>
              </a:lnSpc>
              <a:spcBef>
                <a:spcPct val="20000"/>
              </a:spcBef>
              <a:buClr>
                <a:schemeClr val="hlink"/>
              </a:buClr>
              <a:buSzPct val="90000"/>
              <a:buFont typeface="Tahoma" pitchFamily="34" charset="0"/>
              <a:buAutoNum type="arabicPeriod"/>
              <a:defRPr/>
            </a:pPr>
            <a:r>
              <a:rPr lang="ar-SA" sz="2400" b="1" u="none">
                <a:effectLst>
                  <a:outerShdw blurRad="38100" dist="38100" dir="2700000" algn="tl">
                    <a:srgbClr val="000000"/>
                  </a:outerShdw>
                </a:effectLst>
              </a:rPr>
              <a:t>برنامج معاملات ما بعد الحصاد.</a:t>
            </a: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143000" y="968375"/>
            <a:ext cx="7772400" cy="784225"/>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800" b="1" u="none" dirty="0">
                <a:solidFill>
                  <a:srgbClr val="FFFF00"/>
                </a:solidFill>
                <a:latin typeface="Tahoma" pitchFamily="34" charset="0"/>
              </a:rPr>
              <a:t>تابع آليات التنفيذ</a:t>
            </a:r>
            <a:endParaRPr lang="en-US" sz="4800" b="1" u="none" dirty="0">
              <a:solidFill>
                <a:srgbClr val="FFFF00"/>
              </a:solidFill>
              <a:latin typeface="Tahoma" pitchFamily="34" charset="0"/>
            </a:endParaRPr>
          </a:p>
        </p:txBody>
      </p:sp>
      <p:sp>
        <p:nvSpPr>
          <p:cNvPr id="5" name="Rectangle 3"/>
          <p:cNvSpPr txBox="1">
            <a:spLocks noChangeArrowheads="1"/>
          </p:cNvSpPr>
          <p:nvPr/>
        </p:nvSpPr>
        <p:spPr bwMode="auto">
          <a:xfrm>
            <a:off x="1066800" y="2078038"/>
            <a:ext cx="7848600" cy="3636962"/>
          </a:xfrm>
          <a:prstGeom prst="rect">
            <a:avLst/>
          </a:prstGeom>
          <a:noFill/>
          <a:ln w="9525">
            <a:noFill/>
            <a:miter lim="800000"/>
            <a:headEnd/>
            <a:tailEnd/>
          </a:ln>
          <a:effectLst/>
        </p:spPr>
        <p:txBody>
          <a:bodyPr/>
          <a:lstStyle/>
          <a:p>
            <a:pPr marL="609600" indent="-609600">
              <a:lnSpc>
                <a:spcPct val="80000"/>
              </a:lnSpc>
              <a:spcBef>
                <a:spcPct val="20000"/>
              </a:spcBef>
              <a:buClr>
                <a:schemeClr val="hlink"/>
              </a:buClr>
              <a:buSzPct val="70000"/>
              <a:defRPr/>
            </a:pPr>
            <a:r>
              <a:rPr lang="ar-SA" sz="2400" b="1" u="none" dirty="0">
                <a:solidFill>
                  <a:srgbClr val="00FF00"/>
                </a:solidFill>
                <a:effectLst>
                  <a:outerShdw blurRad="38100" dist="38100" dir="2700000" algn="tl">
                    <a:srgbClr val="000000"/>
                  </a:outerShdw>
                </a:effectLst>
                <a:latin typeface="Tahoma" pitchFamily="34" charset="0"/>
              </a:rPr>
              <a:t>تابع البرامج:</a:t>
            </a:r>
            <a:endParaRPr lang="ar-EG" sz="2400" b="1" u="none" dirty="0">
              <a:solidFill>
                <a:srgbClr val="00FF00"/>
              </a:solidFill>
              <a:effectLst>
                <a:outerShdw blurRad="38100" dist="38100" dir="2700000" algn="tl">
                  <a:srgbClr val="000000"/>
                </a:outerShdw>
              </a:effectLst>
              <a:latin typeface="Tahoma" pitchFamily="34" charset="0"/>
            </a:endParaRPr>
          </a:p>
          <a:p>
            <a:pPr marL="609600" indent="-609600">
              <a:lnSpc>
                <a:spcPct val="80000"/>
              </a:lnSpc>
              <a:spcBef>
                <a:spcPct val="20000"/>
              </a:spcBef>
              <a:buClr>
                <a:schemeClr val="hlink"/>
              </a:buClr>
              <a:buSzPct val="70000"/>
              <a:defRPr/>
            </a:pPr>
            <a:endParaRPr lang="ar-SA" sz="2400" b="1" u="none" dirty="0">
              <a:solidFill>
                <a:srgbClr val="00FF00"/>
              </a:solidFill>
              <a:effectLst>
                <a:outerShdw blurRad="38100" dist="38100" dir="2700000" algn="tl">
                  <a:srgbClr val="000000"/>
                </a:outerShdw>
              </a:effectLst>
              <a:latin typeface="Tahoma" pitchFamily="34" charset="0"/>
            </a:endParaRP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13. برنامج استخدام المياه المعالجة ومتوسطة الصلاحية فى الزراعة.</a:t>
            </a: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14. برنامج انتاج الوقود الحيوي من بعض النباتات غير التقليدية</a:t>
            </a:r>
            <a:r>
              <a:rPr lang="ar-EG" sz="2400" b="1" u="none" dirty="0">
                <a:effectLst>
                  <a:outerShdw blurRad="38100" dist="38100" dir="2700000" algn="tl">
                    <a:srgbClr val="000000"/>
                  </a:outerShdw>
                </a:effectLst>
              </a:rPr>
              <a:t> (جاتروفا – ساليكورينا – هالوفيتس ..... )</a:t>
            </a:r>
            <a:r>
              <a:rPr lang="ar-SA" sz="2400" b="1" u="none" dirty="0">
                <a:effectLst>
                  <a:outerShdw blurRad="38100" dist="38100" dir="2700000" algn="tl">
                    <a:srgbClr val="000000"/>
                  </a:outerShdw>
                </a:effectLst>
              </a:rPr>
              <a:t>.</a:t>
            </a: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15. برنامج نظم محصولية جديدة</a:t>
            </a:r>
            <a:r>
              <a:rPr lang="ar-EG" sz="2400" b="1" u="none" dirty="0">
                <a:effectLst>
                  <a:outerShdw blurRad="38100" dist="38100" dir="2700000" algn="tl">
                    <a:srgbClr val="000000"/>
                  </a:outerShdw>
                </a:effectLst>
              </a:rPr>
              <a:t> فى الاراضي الجديدة</a:t>
            </a:r>
            <a:r>
              <a:rPr lang="ar-SA" sz="2400" b="1" u="none" dirty="0">
                <a:effectLst>
                  <a:outerShdw blurRad="38100" dist="38100" dir="2700000" algn="tl">
                    <a:srgbClr val="000000"/>
                  </a:outerShdw>
                </a:effectLst>
              </a:rPr>
              <a:t>.</a:t>
            </a: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16. برنامج </a:t>
            </a:r>
            <a:r>
              <a:rPr lang="ar-SA" sz="2400" b="1" u="none" dirty="0">
                <a:solidFill>
                  <a:srgbClr val="FFFF00"/>
                </a:solidFill>
                <a:effectLst>
                  <a:outerShdw blurRad="38100" dist="38100" dir="2700000" algn="tl">
                    <a:srgbClr val="000000"/>
                  </a:outerShdw>
                </a:effectLst>
              </a:rPr>
              <a:t>دراسة التغيرات المناخية على الانتاج النباتي</a:t>
            </a:r>
            <a:r>
              <a:rPr lang="ar-SA" sz="2400" b="1" u="none" dirty="0">
                <a:effectLst>
                  <a:outerShdw blurRad="38100" dist="38100" dir="2700000" algn="tl">
                    <a:srgbClr val="000000"/>
                  </a:outerShdw>
                </a:effectLst>
              </a:rPr>
              <a:t>.</a:t>
            </a: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a:t>
            </a:r>
            <a:r>
              <a:rPr lang="ar-EG" sz="2400" b="1" u="none" dirty="0">
                <a:effectLst>
                  <a:outerShdw blurRad="38100" dist="38100" dir="2700000" algn="tl">
                    <a:srgbClr val="000000"/>
                  </a:outerShdw>
                </a:effectLst>
              </a:rPr>
              <a:t>7</a:t>
            </a:r>
            <a:r>
              <a:rPr lang="ar-SA" sz="2400" b="1" u="none" dirty="0">
                <a:effectLst>
                  <a:outerShdw blurRad="38100" dist="38100" dir="2700000" algn="tl">
                    <a:srgbClr val="000000"/>
                  </a:outerShdw>
                </a:effectLst>
              </a:rPr>
              <a:t>. برنامج تكنولوجيا التقاوي.</a:t>
            </a:r>
          </a:p>
          <a:p>
            <a:pPr marL="609600" indent="-609600">
              <a:lnSpc>
                <a:spcPct val="80000"/>
              </a:lnSpc>
              <a:spcBef>
                <a:spcPct val="20000"/>
              </a:spcBef>
              <a:buClr>
                <a:schemeClr val="hlink"/>
              </a:buClr>
              <a:buSzPct val="70000"/>
              <a:defRPr/>
            </a:pPr>
            <a:r>
              <a:rPr lang="ar-SA" sz="2400" b="1" u="none" dirty="0">
                <a:effectLst>
                  <a:outerShdw blurRad="38100" dist="38100" dir="2700000" algn="tl">
                    <a:srgbClr val="000000"/>
                  </a:outerShdw>
                </a:effectLst>
              </a:rPr>
              <a:t>1</a:t>
            </a:r>
            <a:r>
              <a:rPr lang="ar-EG" sz="2400" b="1" u="none" dirty="0">
                <a:effectLst>
                  <a:outerShdw blurRad="38100" dist="38100" dir="2700000" algn="tl">
                    <a:srgbClr val="000000"/>
                  </a:outerShdw>
                </a:effectLst>
              </a:rPr>
              <a:t>8</a:t>
            </a:r>
            <a:r>
              <a:rPr lang="ar-SA" sz="2400" b="1" u="none" dirty="0">
                <a:effectLst>
                  <a:outerShdw blurRad="38100" dist="38100" dir="2700000" algn="tl">
                    <a:srgbClr val="000000"/>
                  </a:outerShdw>
                </a:effectLst>
              </a:rPr>
              <a:t>. </a:t>
            </a:r>
            <a:r>
              <a:rPr lang="ar-SA" sz="2400" b="1" u="none" dirty="0">
                <a:effectLst>
                  <a:outerShdw blurRad="38100" dist="38100" dir="2700000" algn="tl">
                    <a:srgbClr val="000000"/>
                  </a:outerShdw>
                </a:effectLst>
                <a:latin typeface="Tahoma" pitchFamily="34" charset="0"/>
              </a:rPr>
              <a:t>برنامج وقاية وأمراض النبات.</a:t>
            </a:r>
            <a:endParaRPr lang="en-US" sz="2400" b="1" u="none" dirty="0">
              <a:effectLst>
                <a:outerShdw blurRad="38100" dist="38100" dir="2700000" algn="tl">
                  <a:srgbClr val="000000"/>
                </a:outerShdw>
              </a:effectLst>
              <a:latin typeface="Tahoma" pitchFamily="34" charset="0"/>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510982" y="2087026"/>
            <a:ext cx="7787105" cy="2935947"/>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SA" altLang="zh-CN"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رابعاً التسويق والتصنيع </a:t>
            </a:r>
            <a:r>
              <a:rPr lang="ar-EG" altLang="zh-CN"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الزراعي</a:t>
            </a:r>
            <a:endParaRPr lang="en-US"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p:txBody>
      </p:sp>
    </p:spTree>
  </p:cSld>
  <p:clrMapOvr>
    <a:masterClrMapping/>
  </p:clrMapOvr>
  <p:transition>
    <p:zoom dir="in"/>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990600" y="1905000"/>
            <a:ext cx="7772400" cy="4876800"/>
          </a:xfrm>
        </p:spPr>
        <p:txBody>
          <a:bodyPr/>
          <a:lstStyle/>
          <a:p>
            <a:pPr algn="just" eaLnBrk="1" hangingPunct="1">
              <a:buFontTx/>
              <a:buNone/>
              <a:defRPr/>
            </a:pPr>
            <a:r>
              <a:rPr lang="ar-SA" sz="2800" b="1" dirty="0" smtClean="0">
                <a:solidFill>
                  <a:srgbClr val="00FF00"/>
                </a:solidFill>
              </a:rPr>
              <a:t>أ- التسويق المحلى:</a:t>
            </a:r>
          </a:p>
          <a:p>
            <a:pPr algn="just" eaLnBrk="1" hangingPunct="1">
              <a:defRPr/>
            </a:pPr>
            <a:r>
              <a:rPr lang="ar-SA" sz="2000" b="1" dirty="0" smtClean="0"/>
              <a:t>التسويق الزراعي لا يزال الاقل اهتماما من المنظور التنموي الزراعي. </a:t>
            </a:r>
          </a:p>
          <a:p>
            <a:pPr algn="just" eaLnBrk="1" hangingPunct="1">
              <a:defRPr/>
            </a:pPr>
            <a:r>
              <a:rPr lang="ar-SA" sz="2000" b="1" dirty="0" smtClean="0"/>
              <a:t>الضعف والقصور البالغ فى المرافق الاساسية والخدمات التسويقية.</a:t>
            </a:r>
          </a:p>
          <a:p>
            <a:pPr algn="just" eaLnBrk="1" hangingPunct="1">
              <a:defRPr/>
            </a:pPr>
            <a:r>
              <a:rPr lang="ar-SA" sz="2000" b="1" dirty="0" smtClean="0"/>
              <a:t>بدائية معاملات ما بعد الحصاد واستمرار المعدلات المرتفعة للفقد والتالف. </a:t>
            </a:r>
          </a:p>
          <a:p>
            <a:pPr algn="just" eaLnBrk="1" hangingPunct="1">
              <a:defRPr/>
            </a:pPr>
            <a:r>
              <a:rPr lang="ar-SA" sz="2000" b="1" dirty="0" smtClean="0"/>
              <a:t>الاساليب والمسالك التسويقية لم تشهد اى تطور ذو شأن واستمرار تواجد الوسطاء بقوة.</a:t>
            </a:r>
          </a:p>
          <a:p>
            <a:pPr algn="just" eaLnBrk="1" hangingPunct="1">
              <a:defRPr/>
            </a:pPr>
            <a:r>
              <a:rPr lang="ar-SA" sz="2000" b="1" dirty="0" smtClean="0"/>
              <a:t>عشوائية غالبية اسواق الجملة والتجزئة وضعف الرقابة عليها.</a:t>
            </a:r>
          </a:p>
          <a:p>
            <a:pPr algn="just" eaLnBrk="1" hangingPunct="1">
              <a:defRPr/>
            </a:pPr>
            <a:r>
              <a:rPr lang="ar-SA" sz="2000" b="1" dirty="0" smtClean="0"/>
              <a:t>ضعف منظومة المعلومات والبيانات التسويقية.</a:t>
            </a:r>
          </a:p>
          <a:p>
            <a:pPr algn="just" eaLnBrk="1" hangingPunct="1">
              <a:buFontTx/>
              <a:buNone/>
              <a:defRPr/>
            </a:pPr>
            <a:r>
              <a:rPr lang="ar-SA" sz="2800" b="1" dirty="0" smtClean="0">
                <a:solidFill>
                  <a:srgbClr val="00FF00"/>
                </a:solidFill>
              </a:rPr>
              <a:t>ب- التصنيع الزراعي:</a:t>
            </a:r>
          </a:p>
          <a:p>
            <a:pPr algn="just" eaLnBrk="1" hangingPunct="1">
              <a:defRPr/>
            </a:pPr>
            <a:r>
              <a:rPr lang="ar-SA" sz="2000" b="1" dirty="0" smtClean="0"/>
              <a:t>ض</a:t>
            </a:r>
            <a:r>
              <a:rPr lang="ar-EG" sz="2000" b="1" dirty="0" smtClean="0"/>
              <a:t>آ</a:t>
            </a:r>
            <a:r>
              <a:rPr lang="ar-SA" sz="2000" b="1" dirty="0" smtClean="0"/>
              <a:t>لة ما يدخل فى التصنيع من منتجات رئيسية او </a:t>
            </a:r>
            <a:r>
              <a:rPr lang="ar-EG" sz="2000" b="1" dirty="0" smtClean="0"/>
              <a:t>ثانوية</a:t>
            </a:r>
            <a:r>
              <a:rPr lang="ar-SA" sz="2000" b="1" dirty="0" smtClean="0"/>
              <a:t>.</a:t>
            </a:r>
          </a:p>
          <a:p>
            <a:pPr algn="just" eaLnBrk="1" hangingPunct="1">
              <a:defRPr/>
            </a:pPr>
            <a:r>
              <a:rPr lang="ar-EG" sz="2000" b="1" dirty="0" smtClean="0"/>
              <a:t>وفق بعض التقديرات فان </a:t>
            </a:r>
            <a:r>
              <a:rPr lang="ar-SA" sz="2000" b="1" dirty="0" smtClean="0"/>
              <a:t>اكثر من 80 % من التصنيع الزراعى يجرى بعشوائية وبدائية و غير خاضع للرقابة ودون مستوى السلامة والجودة.</a:t>
            </a:r>
          </a:p>
          <a:p>
            <a:pPr algn="just" eaLnBrk="1" hangingPunct="1">
              <a:defRPr/>
            </a:pPr>
            <a:r>
              <a:rPr lang="ar-SA" sz="2000" b="1" dirty="0" smtClean="0"/>
              <a:t>غياب الاهتمام بالتصنيع الريفي وتراجع العديد من الحرف والأنشطة التقليدية.</a:t>
            </a: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 name="Rectangle 4"/>
          <p:cNvSpPr>
            <a:spLocks noChangeArrowheads="1"/>
          </p:cNvSpPr>
          <p:nvPr/>
        </p:nvSpPr>
        <p:spPr bwMode="auto">
          <a:xfrm>
            <a:off x="2051050" y="914400"/>
            <a:ext cx="5187950"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altLang="en-US" sz="4800" b="1" u="none" dirty="0">
                <a:solidFill>
                  <a:srgbClr val="FFFF00"/>
                </a:solidFill>
                <a:latin typeface="Tahoma" pitchFamily="34" charset="0"/>
              </a:rPr>
              <a:t>الاوضاع الراهنة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762000" y="1905000"/>
            <a:ext cx="8229600" cy="4648200"/>
          </a:xfrm>
          <a:prstGeom prst="rect">
            <a:avLst/>
          </a:prstGeom>
          <a:noFill/>
          <a:ln w="9525">
            <a:noFill/>
            <a:miter lim="800000"/>
            <a:headEnd/>
            <a:tailEnd/>
          </a:ln>
          <a:effectLst/>
        </p:spPr>
        <p:txBody>
          <a:bodyPr/>
          <a:lstStyle/>
          <a:p>
            <a:pPr marL="342900" indent="-342900" algn="just">
              <a:spcBef>
                <a:spcPct val="20000"/>
              </a:spcBef>
              <a:buClr>
                <a:schemeClr val="hlink"/>
              </a:buClr>
              <a:buSzPct val="70000"/>
              <a:defRPr/>
            </a:pPr>
            <a:r>
              <a:rPr lang="ar-SA" sz="2400" b="1" u="none" dirty="0">
                <a:solidFill>
                  <a:srgbClr val="00FF00"/>
                </a:solidFill>
                <a:effectLst>
                  <a:outerShdw blurRad="38100" dist="38100" dir="2700000" algn="tl">
                    <a:srgbClr val="000000"/>
                  </a:outerShdw>
                </a:effectLst>
                <a:latin typeface="Tahoma" pitchFamily="34" charset="0"/>
              </a:rPr>
              <a:t>أ– التسويق المحلى:</a:t>
            </a:r>
          </a:p>
          <a:p>
            <a:pPr marL="342900" indent="-342900" algn="just">
              <a:spcBef>
                <a:spcPct val="20000"/>
              </a:spcBef>
              <a:buClr>
                <a:schemeClr val="hlink"/>
              </a:buClr>
              <a:buSzPct val="70000"/>
              <a:defRPr/>
            </a:pPr>
            <a:endParaRPr lang="ar-SA" sz="100" b="1" u="none" dirty="0">
              <a:effectLst>
                <a:outerShdw blurRad="38100" dist="38100" dir="2700000" algn="tl">
                  <a:srgbClr val="000000"/>
                </a:outerShdw>
              </a:effectLst>
              <a:latin typeface="Tahoma" pitchFamily="34" charset="0"/>
            </a:endParaRP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تشجيع الاستثمار فى مجال إقامة شركات خاصة </a:t>
            </a:r>
            <a:r>
              <a:rPr lang="ar-EG" sz="2000" b="1" u="none" dirty="0">
                <a:effectLst>
                  <a:outerShdw blurRad="38100" dist="38100" dir="2700000" algn="tl">
                    <a:srgbClr val="000000"/>
                  </a:outerShdw>
                </a:effectLst>
                <a:latin typeface="Tahoma" pitchFamily="34" charset="0"/>
              </a:rPr>
              <a:t>متطورة</a:t>
            </a:r>
            <a:r>
              <a:rPr lang="ar-SA" sz="2000" b="1" u="none" dirty="0">
                <a:effectLst>
                  <a:outerShdw blurRad="38100" dist="38100" dir="2700000" algn="tl">
                    <a:srgbClr val="000000"/>
                  </a:outerShdw>
                </a:effectLst>
                <a:latin typeface="Tahoma" pitchFamily="34" charset="0"/>
              </a:rPr>
              <a:t> فى مجال تسويق المنتجات الزراعية.</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دعم وتشجيع تكوين تنظيمات المزارعين التسويقية.</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وضع وإعمال إطار متكامل لمعايير الجودة والمواصفات للمنتجات الحقلية الزراعية. </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نشر وتوسيع نطاق العلاقات التسويقية التعاقدية المعززة بإطار تنظيمى وتأمينى مناسب .</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إحداث نقلة نوعية فى مجال تطوير وت</a:t>
            </a:r>
            <a:r>
              <a:rPr lang="ar-SA" sz="2000" b="1" u="none" dirty="0">
                <a:solidFill>
                  <a:srgbClr val="FFFF00"/>
                </a:solidFill>
                <a:effectLst>
                  <a:outerShdw blurRad="38100" dist="38100" dir="2700000" algn="tl">
                    <a:srgbClr val="000000"/>
                  </a:outerShdw>
                </a:effectLst>
                <a:latin typeface="Tahoma" pitchFamily="34" charset="0"/>
              </a:rPr>
              <a:t>حديث شبكة وطنية متكاملة وفاعلة لنظم المعلومات وقواعد البيانات التسويقية الزراعية.</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نشر الاهتمام والتطوير لمعاملات ما بعد الحصاد.</a:t>
            </a:r>
          </a:p>
          <a:p>
            <a:pPr marL="342900" indent="-342900" algn="just">
              <a:spcBef>
                <a:spcPct val="20000"/>
              </a:spcBef>
              <a:buClr>
                <a:schemeClr val="hlink"/>
              </a:buClr>
              <a:buSzPct val="70000"/>
              <a:defRPr/>
            </a:pPr>
            <a:r>
              <a:rPr lang="ar-SA" sz="2400" b="1" u="none" dirty="0">
                <a:solidFill>
                  <a:srgbClr val="00FF00"/>
                </a:solidFill>
                <a:effectLst>
                  <a:outerShdw blurRad="38100" dist="38100" dir="2700000" algn="tl">
                    <a:srgbClr val="000000"/>
                  </a:outerShdw>
                </a:effectLst>
                <a:latin typeface="Tahoma" pitchFamily="34" charset="0"/>
              </a:rPr>
              <a:t>ب-</a:t>
            </a:r>
            <a:r>
              <a:rPr lang="ar-SA" sz="2800" b="1" u="none" dirty="0">
                <a:solidFill>
                  <a:srgbClr val="00FF00"/>
                </a:solidFill>
                <a:effectLst>
                  <a:outerShdw blurRad="38100" dist="38100" dir="2700000" algn="tl">
                    <a:srgbClr val="000000"/>
                  </a:outerShdw>
                </a:effectLst>
                <a:latin typeface="Tahoma" pitchFamily="34" charset="0"/>
              </a:rPr>
              <a:t> </a:t>
            </a:r>
            <a:r>
              <a:rPr lang="ar-SA" sz="2400" b="1" u="none" dirty="0">
                <a:solidFill>
                  <a:srgbClr val="00FF00"/>
                </a:solidFill>
                <a:effectLst>
                  <a:outerShdw blurRad="38100" dist="38100" dir="2700000" algn="tl">
                    <a:srgbClr val="000000"/>
                  </a:outerShdw>
                </a:effectLst>
                <a:latin typeface="Tahoma" pitchFamily="34" charset="0"/>
              </a:rPr>
              <a:t>في</a:t>
            </a:r>
            <a:r>
              <a:rPr lang="ar-SA" sz="2800" b="1" u="none" dirty="0">
                <a:solidFill>
                  <a:srgbClr val="00FF00"/>
                </a:solidFill>
                <a:effectLst>
                  <a:outerShdw blurRad="38100" dist="38100" dir="2700000" algn="tl">
                    <a:srgbClr val="000000"/>
                  </a:outerShdw>
                </a:effectLst>
                <a:latin typeface="Tahoma" pitchFamily="34" charset="0"/>
              </a:rPr>
              <a:t> </a:t>
            </a:r>
            <a:r>
              <a:rPr lang="ar-SA" sz="2400" b="1" u="none" dirty="0">
                <a:solidFill>
                  <a:srgbClr val="00FF00"/>
                </a:solidFill>
                <a:effectLst>
                  <a:outerShdw blurRad="38100" dist="38100" dir="2700000" algn="tl">
                    <a:srgbClr val="000000"/>
                  </a:outerShdw>
                </a:effectLst>
                <a:latin typeface="Tahoma" pitchFamily="34" charset="0"/>
              </a:rPr>
              <a:t>مجال</a:t>
            </a:r>
            <a:r>
              <a:rPr lang="ar-SA" sz="2800" b="1" u="none" dirty="0">
                <a:solidFill>
                  <a:srgbClr val="00FF00"/>
                </a:solidFill>
                <a:effectLst>
                  <a:outerShdw blurRad="38100" dist="38100" dir="2700000" algn="tl">
                    <a:srgbClr val="000000"/>
                  </a:outerShdw>
                </a:effectLst>
                <a:latin typeface="Tahoma" pitchFamily="34" charset="0"/>
              </a:rPr>
              <a:t> </a:t>
            </a:r>
            <a:r>
              <a:rPr lang="ar-SA" sz="2400" b="1" u="none" dirty="0">
                <a:solidFill>
                  <a:srgbClr val="00FF00"/>
                </a:solidFill>
                <a:effectLst>
                  <a:outerShdw blurRad="38100" dist="38100" dir="2700000" algn="tl">
                    <a:srgbClr val="000000"/>
                  </a:outerShdw>
                </a:effectLst>
                <a:latin typeface="Tahoma" pitchFamily="34" charset="0"/>
              </a:rPr>
              <a:t>التصنيع</a:t>
            </a:r>
            <a:r>
              <a:rPr lang="ar-SA" sz="2800" b="1" u="none" dirty="0">
                <a:solidFill>
                  <a:srgbClr val="00FF00"/>
                </a:solidFill>
                <a:effectLst>
                  <a:outerShdw blurRad="38100" dist="38100" dir="2700000" algn="tl">
                    <a:srgbClr val="000000"/>
                  </a:outerShdw>
                </a:effectLst>
                <a:latin typeface="Tahoma" pitchFamily="34" charset="0"/>
              </a:rPr>
              <a:t> </a:t>
            </a:r>
            <a:r>
              <a:rPr lang="ar-SA" sz="2400" b="1" u="none" dirty="0">
                <a:solidFill>
                  <a:srgbClr val="00FF00"/>
                </a:solidFill>
                <a:effectLst>
                  <a:outerShdw blurRad="38100" dist="38100" dir="2700000" algn="tl">
                    <a:srgbClr val="000000"/>
                  </a:outerShdw>
                </a:effectLst>
                <a:latin typeface="Tahoma" pitchFamily="34" charset="0"/>
              </a:rPr>
              <a:t>الزراعي:</a:t>
            </a:r>
            <a:r>
              <a:rPr lang="ar-SA" sz="2800" b="1" u="none" dirty="0">
                <a:effectLst>
                  <a:outerShdw blurRad="38100" dist="38100" dir="2700000" algn="tl">
                    <a:srgbClr val="000000"/>
                  </a:outerShdw>
                </a:effectLst>
                <a:latin typeface="Tahoma" pitchFamily="34" charset="0"/>
              </a:rPr>
              <a:t> </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تشجيع الاستثمار فى المشروعات </a:t>
            </a:r>
            <a:r>
              <a:rPr lang="ar-EG" sz="2000" b="1" u="none" dirty="0">
                <a:effectLst>
                  <a:outerShdw blurRad="38100" dist="38100" dir="2700000" algn="tl">
                    <a:srgbClr val="000000"/>
                  </a:outerShdw>
                </a:effectLst>
                <a:latin typeface="Tahoma" pitchFamily="34" charset="0"/>
              </a:rPr>
              <a:t>المتطورة</a:t>
            </a:r>
            <a:r>
              <a:rPr lang="ar-SA" sz="2000" b="1" u="none" dirty="0">
                <a:effectLst>
                  <a:outerShdw blurRad="38100" dist="38100" dir="2700000" algn="tl">
                    <a:srgbClr val="000000"/>
                  </a:outerShdw>
                </a:effectLst>
                <a:latin typeface="Tahoma" pitchFamily="34" charset="0"/>
              </a:rPr>
              <a:t> كبيرة السعة في مختلف مجالات التصنيع الزراعي.</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تطوير وتحديث المنشآت التقليدية العاملة فى التصنيع الزراعي.</a:t>
            </a:r>
          </a:p>
          <a:p>
            <a:pPr marL="342900" indent="-342900" algn="just">
              <a:spcBef>
                <a:spcPct val="20000"/>
              </a:spcBef>
              <a:buClr>
                <a:schemeClr val="hlink"/>
              </a:buClr>
              <a:buSzPct val="70000"/>
              <a:buFont typeface="Wingdings" pitchFamily="2" charset="2"/>
              <a:buChar char="n"/>
              <a:defRPr/>
            </a:pPr>
            <a:r>
              <a:rPr lang="ar-SA" sz="2000" b="1" u="none" dirty="0">
                <a:effectLst>
                  <a:outerShdw blurRad="38100" dist="38100" dir="2700000" algn="tl">
                    <a:srgbClr val="000000"/>
                  </a:outerShdw>
                </a:effectLst>
                <a:latin typeface="Tahoma" pitchFamily="34" charset="0"/>
              </a:rPr>
              <a:t>إحداث نقله كميه ونوعيه لنشر المشروعات الريفية الصغيرة للتصنيع الزراعي</a:t>
            </a:r>
            <a:r>
              <a:rPr lang="ar-EG" sz="2000" b="1" u="none" dirty="0">
                <a:effectLst>
                  <a:outerShdw blurRad="38100" dist="38100" dir="2700000" algn="tl">
                    <a:srgbClr val="000000"/>
                  </a:outerShdw>
                </a:effectLst>
                <a:latin typeface="Tahoma" pitchFamily="34" charset="0"/>
              </a:rPr>
              <a:t> فى اتجاه تدعيم قدرات القرية على الإنتاج (القرية المنتجة)</a:t>
            </a:r>
            <a:r>
              <a:rPr lang="ar-SA" sz="2000" b="1" u="none" dirty="0">
                <a:effectLst>
                  <a:outerShdw blurRad="38100" dist="38100" dir="2700000" algn="tl">
                    <a:srgbClr val="000000"/>
                  </a:outerShdw>
                </a:effectLst>
                <a:latin typeface="Tahoma" pitchFamily="34" charset="0"/>
              </a:rPr>
              <a:t>.</a:t>
            </a: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83974" name="Rectangle 6"/>
          <p:cNvSpPr>
            <a:spLocks noChangeArrowheads="1"/>
          </p:cNvSpPr>
          <p:nvPr/>
        </p:nvSpPr>
        <p:spPr bwMode="auto">
          <a:xfrm>
            <a:off x="1676400" y="914400"/>
            <a:ext cx="6096000" cy="7620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أهداف ومجالات التطوير</a:t>
            </a:r>
            <a:endParaRPr lang="en-US" sz="4800" b="1" u="none">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914400" y="2133600"/>
            <a:ext cx="8153400" cy="3657600"/>
          </a:xfrm>
        </p:spPr>
        <p:txBody>
          <a:bodyPr/>
          <a:lstStyle/>
          <a:p>
            <a:pPr marL="457200" indent="-457200" algn="just" eaLnBrk="1" hangingPunct="1">
              <a:buFont typeface="Tahoma" pitchFamily="34" charset="0"/>
              <a:buAutoNum type="arabicPeriod" startAt="4"/>
              <a:defRPr/>
            </a:pPr>
            <a:r>
              <a:rPr lang="ar-EG" sz="2300" b="1" smtClean="0">
                <a:cs typeface="Simplified Arabic" pitchFamily="2" charset="-78"/>
              </a:rPr>
              <a:t>على الرغم من اتفاق الجميع على ان </a:t>
            </a:r>
            <a:r>
              <a:rPr lang="ar-EG" sz="2300" b="1" smtClean="0">
                <a:solidFill>
                  <a:srgbClr val="00FF00"/>
                </a:solidFill>
                <a:cs typeface="Simplified Arabic" pitchFamily="2" charset="-78"/>
              </a:rPr>
              <a:t>التفتت الحيازي </a:t>
            </a:r>
            <a:r>
              <a:rPr lang="ar-EG" sz="2300" b="1" smtClean="0">
                <a:cs typeface="Simplified Arabic" pitchFamily="2" charset="-78"/>
              </a:rPr>
              <a:t>يعد عائقا واضحا للتنمية ، الا انه لم يتم حتي الان وضع سياسة تحمي الأراضي الزراعية من التفتت ولا تتضارب مع شرائع الارث.</a:t>
            </a:r>
            <a:r>
              <a:rPr lang="ar-SA" sz="2300" b="1" smtClean="0">
                <a:cs typeface="Simplified Arabic" pitchFamily="2" charset="-78"/>
              </a:rPr>
              <a:t> </a:t>
            </a:r>
          </a:p>
          <a:p>
            <a:pPr marL="457200" indent="-457200" algn="just" eaLnBrk="1" hangingPunct="1">
              <a:buFont typeface="Tahoma" pitchFamily="34" charset="0"/>
              <a:buAutoNum type="arabicPeriod" startAt="4"/>
              <a:defRPr/>
            </a:pPr>
            <a:r>
              <a:rPr lang="ar-SA" sz="2300" b="1" smtClean="0">
                <a:cs typeface="Simplified Arabic" pitchFamily="2" charset="-78"/>
              </a:rPr>
              <a:t>على الرغم من النجاحات التى تحققت فى مجال </a:t>
            </a:r>
            <a:r>
              <a:rPr lang="ar-SA" sz="2300" b="1" smtClean="0">
                <a:solidFill>
                  <a:srgbClr val="00FF00"/>
                </a:solidFill>
                <a:cs typeface="Simplified Arabic" pitchFamily="2" charset="-78"/>
              </a:rPr>
              <a:t>استصلاح الاراضي</a:t>
            </a:r>
            <a:r>
              <a:rPr lang="ar-SA" sz="2300" b="1" smtClean="0">
                <a:cs typeface="Simplified Arabic" pitchFamily="2" charset="-78"/>
              </a:rPr>
              <a:t> والتى ادت الى اضافة حوالى 2 مليون فدان الا انه لازمها بعض القصور فى سياسات توزيع الاراضي دون التركيز على منظومة متكاملة للتنمية لإقامة </a:t>
            </a:r>
            <a:r>
              <a:rPr lang="ar-SA" sz="2300" b="1" smtClean="0">
                <a:solidFill>
                  <a:srgbClr val="00FF00"/>
                </a:solidFill>
                <a:cs typeface="Simplified Arabic" pitchFamily="2" charset="-78"/>
              </a:rPr>
              <a:t>مجتمعات</a:t>
            </a:r>
            <a:r>
              <a:rPr lang="ar-EG" sz="2300" b="1" smtClean="0">
                <a:solidFill>
                  <a:srgbClr val="00FF00"/>
                </a:solidFill>
                <a:cs typeface="Simplified Arabic" pitchFamily="2" charset="-78"/>
              </a:rPr>
              <a:t> منتجة</a:t>
            </a:r>
            <a:r>
              <a:rPr lang="ar-SA" sz="2300" b="1" smtClean="0">
                <a:cs typeface="Simplified Arabic" pitchFamily="2" charset="-78"/>
              </a:rPr>
              <a:t> اكثر استقراراً.</a:t>
            </a:r>
          </a:p>
          <a:p>
            <a:pPr marL="457200" indent="-457200" algn="just" eaLnBrk="1" hangingPunct="1">
              <a:buFont typeface="Tahoma" pitchFamily="34" charset="0"/>
              <a:buAutoNum type="arabicPeriod" startAt="4"/>
              <a:defRPr/>
            </a:pPr>
            <a:r>
              <a:rPr lang="ar-SA" sz="2300" b="1" smtClean="0">
                <a:cs typeface="Simplified Arabic" pitchFamily="2" charset="-78"/>
              </a:rPr>
              <a:t>وجود </a:t>
            </a:r>
            <a:r>
              <a:rPr lang="ar-SA" sz="2300" b="1" smtClean="0">
                <a:solidFill>
                  <a:srgbClr val="00FF00"/>
                </a:solidFill>
                <a:cs typeface="Simplified Arabic" pitchFamily="2" charset="-78"/>
              </a:rPr>
              <a:t>ندرة فى العمالة الماهرة </a:t>
            </a:r>
            <a:r>
              <a:rPr lang="ar-SA" sz="2300" b="1" smtClean="0">
                <a:cs typeface="Simplified Arabic" pitchFamily="2" charset="-78"/>
              </a:rPr>
              <a:t>نتيجة عدم التوازن سياسات تنمية الموارد البشرية وسياسات الاستثمار والتنمية الزراعية فى الوقت الذي تعانى فيه المجتمعات الريفية من نسب عالية من البطالة.</a:t>
            </a:r>
          </a:p>
          <a:p>
            <a:pPr marL="457200" indent="-457200" algn="just" eaLnBrk="1" hangingPunct="1">
              <a:buFont typeface="Wingdings" pitchFamily="2" charset="2"/>
              <a:buNone/>
              <a:defRPr/>
            </a:pPr>
            <a:endParaRPr lang="ar-SA" sz="2300" b="1" smtClean="0">
              <a:cs typeface="Simplified Arabic" pitchFamily="2" charset="-78"/>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10" name="Rectangle 2"/>
          <p:cNvSpPr>
            <a:spLocks noGrp="1" noChangeArrowheads="1"/>
          </p:cNvSpPr>
          <p:nvPr>
            <p:ph type="title"/>
          </p:nvPr>
        </p:nvSpPr>
        <p:spPr>
          <a:xfrm>
            <a:off x="914400" y="1114425"/>
            <a:ext cx="8001000" cy="561975"/>
          </a:xfrm>
          <a:effectLst>
            <a:outerShdw dist="35921" dir="2700000" algn="ctr" rotWithShape="0">
              <a:schemeClr val="bg1"/>
            </a:outerShdw>
          </a:effectLst>
        </p:spPr>
        <p:txBody>
          <a:bodyPr/>
          <a:lstStyle/>
          <a:p>
            <a:pPr algn="ctr" eaLnBrk="1" hangingPunct="1">
              <a:defRPr/>
            </a:pPr>
            <a:r>
              <a:rPr lang="ar-SA" smtClean="0">
                <a:solidFill>
                  <a:srgbClr val="FFFF00"/>
                </a:solidFill>
                <a:effectLst/>
              </a:rPr>
              <a:t>تابع </a:t>
            </a:r>
            <a:r>
              <a:rPr lang="ar-EG" smtClean="0">
                <a:solidFill>
                  <a:srgbClr val="FFFF00"/>
                </a:solidFill>
                <a:effectLst/>
              </a:rPr>
              <a:t>الدروس المستفاده</a:t>
            </a:r>
            <a:r>
              <a:rPr lang="en-US" smtClean="0">
                <a:solidFill>
                  <a:srgbClr val="FFFF00"/>
                </a:solidFill>
                <a:effectLst/>
              </a:rPr>
              <a:t> </a:t>
            </a:r>
            <a:r>
              <a:rPr lang="ar-SA" smtClean="0">
                <a:solidFill>
                  <a:srgbClr val="FFFF00"/>
                </a:solidFill>
                <a:effectLst/>
              </a:rPr>
              <a:t>من تجربة الماضي</a:t>
            </a:r>
            <a:r>
              <a:rPr lang="ar-EG" smtClean="0">
                <a:solidFill>
                  <a:srgbClr val="FFFF00"/>
                </a:solidFill>
                <a:effectLst/>
              </a:rPr>
              <a:t> </a:t>
            </a:r>
            <a:endParaRPr lang="en-US" smtClean="0">
              <a:solidFill>
                <a:srgbClr val="FFFF00"/>
              </a:solidFill>
              <a:effectLst/>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720013" y="4389438"/>
            <a:ext cx="184150" cy="366712"/>
          </a:xfrm>
          <a:prstGeom prst="rect">
            <a:avLst/>
          </a:prstGeom>
          <a:noFill/>
          <a:ln w="9525">
            <a:noFill/>
            <a:miter lim="800000"/>
            <a:headEnd/>
            <a:tailEnd/>
          </a:ln>
        </p:spPr>
        <p:txBody>
          <a:bodyPr wrap="none">
            <a:spAutoFit/>
          </a:bodyPr>
          <a:lstStyle/>
          <a:p>
            <a:endParaRPr lang="en-US" sz="1800" u="none">
              <a:latin typeface="Comic Sans MS" pitchFamily="66" charset="0"/>
            </a:endParaRPr>
          </a:p>
        </p:txBody>
      </p:sp>
      <p:sp>
        <p:nvSpPr>
          <p:cNvPr id="58371" name="Text Box 4"/>
          <p:cNvSpPr txBox="1">
            <a:spLocks noChangeArrowheads="1"/>
          </p:cNvSpPr>
          <p:nvPr/>
        </p:nvSpPr>
        <p:spPr bwMode="auto">
          <a:xfrm>
            <a:off x="4984750" y="4029075"/>
            <a:ext cx="184150" cy="366713"/>
          </a:xfrm>
          <a:prstGeom prst="rect">
            <a:avLst/>
          </a:prstGeom>
          <a:noFill/>
          <a:ln w="9525">
            <a:noFill/>
            <a:miter lim="800000"/>
            <a:headEnd/>
            <a:tailEnd/>
          </a:ln>
        </p:spPr>
        <p:txBody>
          <a:bodyPr wrap="none">
            <a:spAutoFit/>
          </a:bodyPr>
          <a:lstStyle/>
          <a:p>
            <a:endParaRPr lang="en-US" sz="1800" u="none">
              <a:latin typeface="Comic Sans MS" pitchFamily="66" charset="0"/>
            </a:endParaRPr>
          </a:p>
        </p:txBody>
      </p:sp>
      <p:sp>
        <p:nvSpPr>
          <p:cNvPr id="80901" name="Rectangle 5"/>
          <p:cNvSpPr>
            <a:spLocks noChangeArrowheads="1"/>
          </p:cNvSpPr>
          <p:nvPr/>
        </p:nvSpPr>
        <p:spPr bwMode="auto">
          <a:xfrm>
            <a:off x="2700338" y="762000"/>
            <a:ext cx="4462462" cy="9144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تابع آليات التنفيذ</a:t>
            </a:r>
            <a:endParaRPr lang="en-US" sz="4800" b="1" u="none">
              <a:solidFill>
                <a:srgbClr val="FFFF00"/>
              </a:solidFill>
              <a:latin typeface="Tahoma" pitchFamily="34" charset="0"/>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58374" name="TextBox 2"/>
          <p:cNvSpPr txBox="1">
            <a:spLocks noChangeArrowheads="1"/>
          </p:cNvSpPr>
          <p:nvPr/>
        </p:nvSpPr>
        <p:spPr bwMode="auto">
          <a:xfrm>
            <a:off x="914400" y="2224088"/>
            <a:ext cx="8001000" cy="3216275"/>
          </a:xfrm>
          <a:prstGeom prst="rect">
            <a:avLst/>
          </a:prstGeom>
          <a:noFill/>
          <a:ln w="9525">
            <a:noFill/>
            <a:miter lim="800000"/>
            <a:headEnd/>
            <a:tailEnd/>
          </a:ln>
        </p:spPr>
        <p:txBody>
          <a:bodyPr>
            <a:spAutoFit/>
          </a:bodyPr>
          <a:lstStyle/>
          <a:p>
            <a:pPr marL="273050" indent="-273050"/>
            <a:r>
              <a:rPr lang="ar-SA" sz="2800" b="1" u="none">
                <a:solidFill>
                  <a:srgbClr val="00FF00"/>
                </a:solidFill>
                <a:cs typeface="Simplified Arabic" pitchFamily="18" charset="-78"/>
              </a:rPr>
              <a:t>ج. فى مجال التطوير المؤسسي:</a:t>
            </a:r>
          </a:p>
          <a:p>
            <a:pPr marL="273050" indent="-273050"/>
            <a:endParaRPr lang="ar-SA" sz="700" b="1" u="none">
              <a:solidFill>
                <a:srgbClr val="00FF00"/>
              </a:solidFill>
              <a:cs typeface="Simplified Arabic" pitchFamily="18" charset="-78"/>
            </a:endParaRPr>
          </a:p>
          <a:p>
            <a:pPr marL="273050" indent="-273050">
              <a:buFont typeface="Arial" pitchFamily="34" charset="0"/>
              <a:buChar char="•"/>
            </a:pPr>
            <a:r>
              <a:rPr lang="ar-SA" sz="2400" b="1" u="none">
                <a:cs typeface="Simplified Arabic" pitchFamily="18" charset="-78"/>
              </a:rPr>
              <a:t>وضع اطار تنظيمي ومؤسسي مناسب </a:t>
            </a:r>
            <a:r>
              <a:rPr lang="ar-SA" sz="2400" b="1" u="none">
                <a:solidFill>
                  <a:srgbClr val="FFFF00"/>
                </a:solidFill>
                <a:cs typeface="Simplified Arabic" pitchFamily="18" charset="-78"/>
              </a:rPr>
              <a:t>لدعم وتشجيع تكوين تنظيمات المزارعين.</a:t>
            </a:r>
          </a:p>
          <a:p>
            <a:pPr marL="273050" indent="-273050">
              <a:buFont typeface="Arial" pitchFamily="34" charset="0"/>
              <a:buChar char="•"/>
            </a:pPr>
            <a:r>
              <a:rPr lang="ar-SA" sz="2400" b="1" u="none">
                <a:cs typeface="Simplified Arabic" pitchFamily="18" charset="-78"/>
              </a:rPr>
              <a:t>اعادة هيكلة الامكانات الفنية والبشرية العاملة فى مجال</a:t>
            </a:r>
            <a:r>
              <a:rPr lang="ar-EG" sz="2400" b="1" u="none">
                <a:cs typeface="Simplified Arabic" pitchFamily="18" charset="-78"/>
              </a:rPr>
              <a:t> </a:t>
            </a:r>
            <a:r>
              <a:rPr lang="ar-SA" sz="2400" b="1" u="none">
                <a:cs typeface="Simplified Arabic" pitchFamily="18" charset="-78"/>
              </a:rPr>
              <a:t>المعلومات</a:t>
            </a:r>
            <a:r>
              <a:rPr lang="ar-EG" sz="2400" b="1" u="none">
                <a:cs typeface="Simplified Arabic" pitchFamily="18" charset="-78"/>
              </a:rPr>
              <a:t> والاتصالات</a:t>
            </a:r>
            <a:r>
              <a:rPr lang="ar-SA" sz="2400" b="1" u="none">
                <a:cs typeface="Simplified Arabic" pitchFamily="18" charset="-78"/>
              </a:rPr>
              <a:t>.</a:t>
            </a:r>
          </a:p>
          <a:p>
            <a:pPr marL="273050" indent="-273050">
              <a:buFont typeface="Arial" pitchFamily="34" charset="0"/>
              <a:buChar char="•"/>
            </a:pPr>
            <a:r>
              <a:rPr lang="ar-SA" sz="2400" b="1" u="none">
                <a:cs typeface="Simplified Arabic" pitchFamily="18" charset="-78"/>
              </a:rPr>
              <a:t>انشاء وحدة متخصصة لرصد المتغيرات الدولية والتنبؤ بتغيرات الاسواق الخارجية وذلك بهدف </a:t>
            </a:r>
            <a:r>
              <a:rPr lang="ar-SA" sz="2400" b="1" u="none">
                <a:solidFill>
                  <a:srgbClr val="FFFF00"/>
                </a:solidFill>
                <a:cs typeface="Simplified Arabic" pitchFamily="18" charset="-78"/>
              </a:rPr>
              <a:t>ترشيد عمليات الاستيراد للسلع الغذائية</a:t>
            </a:r>
            <a:r>
              <a:rPr lang="ar-EG" sz="2400" b="1" u="none">
                <a:solidFill>
                  <a:srgbClr val="FFFF00"/>
                </a:solidFill>
                <a:cs typeface="Simplified Arabic" pitchFamily="18" charset="-78"/>
              </a:rPr>
              <a:t> ومدخلات الانتاج الزراعي</a:t>
            </a:r>
            <a:r>
              <a:rPr lang="ar-SA" sz="2400" b="1" u="none">
                <a:solidFill>
                  <a:srgbClr val="FFFF00"/>
                </a:solidFill>
                <a:cs typeface="Simplified Arabic" pitchFamily="18" charset="-78"/>
              </a:rPr>
              <a:t>.</a:t>
            </a:r>
            <a:endParaRPr lang="en-US" sz="2400" b="1" u="none">
              <a:solidFill>
                <a:srgbClr val="FFFF00"/>
              </a:solidFill>
              <a:cs typeface="Simplified Arabic" pitchFamily="18" charset="-78"/>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endParaRPr lang="en-GB" altLang="en-GB"/>
          </a:p>
        </p:txBody>
      </p:sp>
      <p:pic>
        <p:nvPicPr>
          <p:cNvPr id="129027" name="Picture 3" descr="veggies pest tint"/>
          <p:cNvPicPr>
            <a:picLocks noChangeAspect="1" noChangeArrowheads="1"/>
          </p:cNvPicPr>
          <p:nvPr/>
        </p:nvPicPr>
        <p:blipFill>
          <a:blip r:embed="rId3" cstate="print"/>
          <a:srcRect/>
          <a:stretch>
            <a:fillRect/>
          </a:stretch>
        </p:blipFill>
        <p:spPr bwMode="auto">
          <a:xfrm>
            <a:off x="0" y="0"/>
            <a:ext cx="8686800" cy="6400800"/>
          </a:xfrm>
          <a:prstGeom prst="rect">
            <a:avLst/>
          </a:prstGeom>
          <a:noFill/>
        </p:spPr>
      </p:pic>
      <p:sp>
        <p:nvSpPr>
          <p:cNvPr id="129028" name="Rectangle 4"/>
          <p:cNvSpPr>
            <a:spLocks noChangeArrowheads="1"/>
          </p:cNvSpPr>
          <p:nvPr/>
        </p:nvSpPr>
        <p:spPr bwMode="auto">
          <a:xfrm>
            <a:off x="0" y="228600"/>
            <a:ext cx="9144000" cy="1143000"/>
          </a:xfrm>
          <a:prstGeom prst="rect">
            <a:avLst/>
          </a:prstGeom>
          <a:noFill/>
          <a:ln w="9525">
            <a:noFill/>
            <a:miter lim="800000"/>
            <a:headEnd/>
            <a:tailEnd/>
          </a:ln>
          <a:effectLst/>
        </p:spPr>
        <p:txBody>
          <a:bodyPr anchor="ctr"/>
          <a:lstStyle/>
          <a:p>
            <a:pPr algn="ctr"/>
            <a:r>
              <a:rPr lang="en-US" altLang="en-GB" sz="3200" u="none">
                <a:solidFill>
                  <a:srgbClr val="0033CC"/>
                </a:solidFill>
                <a:latin typeface="Arial Black" pitchFamily="34" charset="0"/>
              </a:rPr>
              <a:t>Integrated Crop Management (ICM)</a:t>
            </a:r>
            <a:endParaRPr lang="en-US" altLang="en-GB" sz="4000" u="none">
              <a:solidFill>
                <a:srgbClr val="000000"/>
              </a:solidFill>
              <a:latin typeface="Arial Unicode MS" pitchFamily="34" charset="-128"/>
            </a:endParaRPr>
          </a:p>
        </p:txBody>
      </p:sp>
      <p:grpSp>
        <p:nvGrpSpPr>
          <p:cNvPr id="2" name="Group 6"/>
          <p:cNvGrpSpPr>
            <a:grpSpLocks/>
          </p:cNvGrpSpPr>
          <p:nvPr/>
        </p:nvGrpSpPr>
        <p:grpSpPr bwMode="auto">
          <a:xfrm>
            <a:off x="403225" y="1046163"/>
            <a:ext cx="5954713" cy="5562600"/>
            <a:chOff x="281" y="816"/>
            <a:chExt cx="3751" cy="3504"/>
          </a:xfrm>
        </p:grpSpPr>
        <p:sp>
          <p:nvSpPr>
            <p:cNvPr id="129031" name="Freeform 7"/>
            <p:cNvSpPr>
              <a:spLocks/>
            </p:cNvSpPr>
            <p:nvPr/>
          </p:nvSpPr>
          <p:spPr bwMode="auto">
            <a:xfrm>
              <a:off x="3994" y="327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2" name="Freeform 8"/>
            <p:cNvSpPr>
              <a:spLocks/>
            </p:cNvSpPr>
            <p:nvPr/>
          </p:nvSpPr>
          <p:spPr bwMode="auto">
            <a:xfrm>
              <a:off x="2116" y="1670"/>
              <a:ext cx="1146" cy="927"/>
            </a:xfrm>
            <a:custGeom>
              <a:avLst/>
              <a:gdLst/>
              <a:ahLst/>
              <a:cxnLst>
                <a:cxn ang="0">
                  <a:pos x="818" y="23"/>
                </a:cxn>
                <a:cxn ang="0">
                  <a:pos x="799" y="0"/>
                </a:cxn>
                <a:cxn ang="0">
                  <a:pos x="0" y="672"/>
                </a:cxn>
                <a:cxn ang="0">
                  <a:pos x="37" y="716"/>
                </a:cxn>
                <a:cxn ang="0">
                  <a:pos x="836" y="46"/>
                </a:cxn>
                <a:cxn ang="0">
                  <a:pos x="818" y="23"/>
                </a:cxn>
              </a:cxnLst>
              <a:rect l="0" t="0" r="r" b="b"/>
              <a:pathLst>
                <a:path w="836" h="716">
                  <a:moveTo>
                    <a:pt x="818" y="23"/>
                  </a:moveTo>
                  <a:lnTo>
                    <a:pt x="799" y="0"/>
                  </a:lnTo>
                  <a:lnTo>
                    <a:pt x="0" y="672"/>
                  </a:lnTo>
                  <a:lnTo>
                    <a:pt x="37" y="716"/>
                  </a:lnTo>
                  <a:lnTo>
                    <a:pt x="836" y="46"/>
                  </a:lnTo>
                  <a:lnTo>
                    <a:pt x="818" y="23"/>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3" name="Freeform 9"/>
            <p:cNvSpPr>
              <a:spLocks/>
            </p:cNvSpPr>
            <p:nvPr/>
          </p:nvSpPr>
          <p:spPr bwMode="auto">
            <a:xfrm>
              <a:off x="1394" y="1371"/>
              <a:ext cx="783" cy="1207"/>
            </a:xfrm>
            <a:custGeom>
              <a:avLst/>
              <a:gdLst/>
              <a:ahLst/>
              <a:cxnLst>
                <a:cxn ang="0">
                  <a:pos x="25" y="14"/>
                </a:cxn>
                <a:cxn ang="0">
                  <a:pos x="0" y="28"/>
                </a:cxn>
                <a:cxn ang="0">
                  <a:pos x="520" y="931"/>
                </a:cxn>
                <a:cxn ang="0">
                  <a:pos x="571" y="903"/>
                </a:cxn>
                <a:cxn ang="0">
                  <a:pos x="51" y="0"/>
                </a:cxn>
                <a:cxn ang="0">
                  <a:pos x="25" y="14"/>
                </a:cxn>
              </a:cxnLst>
              <a:rect l="0" t="0" r="r" b="b"/>
              <a:pathLst>
                <a:path w="571" h="931">
                  <a:moveTo>
                    <a:pt x="25" y="14"/>
                  </a:moveTo>
                  <a:lnTo>
                    <a:pt x="0" y="28"/>
                  </a:lnTo>
                  <a:lnTo>
                    <a:pt x="520" y="931"/>
                  </a:lnTo>
                  <a:lnTo>
                    <a:pt x="571" y="903"/>
                  </a:lnTo>
                  <a:lnTo>
                    <a:pt x="51" y="0"/>
                  </a:lnTo>
                  <a:lnTo>
                    <a:pt x="25" y="14"/>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4" name="Freeform 10"/>
            <p:cNvSpPr>
              <a:spLocks/>
            </p:cNvSpPr>
            <p:nvPr/>
          </p:nvSpPr>
          <p:spPr bwMode="auto">
            <a:xfrm>
              <a:off x="2825" y="1184"/>
              <a:ext cx="910" cy="858"/>
            </a:xfrm>
            <a:custGeom>
              <a:avLst/>
              <a:gdLst/>
              <a:ahLst/>
              <a:cxnLst>
                <a:cxn ang="0">
                  <a:pos x="366" y="663"/>
                </a:cxn>
                <a:cxn ang="0">
                  <a:pos x="416" y="654"/>
                </a:cxn>
                <a:cxn ang="0">
                  <a:pos x="462" y="638"/>
                </a:cxn>
                <a:cxn ang="0">
                  <a:pos x="504" y="615"/>
                </a:cxn>
                <a:cxn ang="0">
                  <a:pos x="543" y="587"/>
                </a:cxn>
                <a:cxn ang="0">
                  <a:pos x="578" y="555"/>
                </a:cxn>
                <a:cxn ang="0">
                  <a:pos x="608" y="518"/>
                </a:cxn>
                <a:cxn ang="0">
                  <a:pos x="633" y="474"/>
                </a:cxn>
                <a:cxn ang="0">
                  <a:pos x="649" y="430"/>
                </a:cxn>
                <a:cxn ang="0">
                  <a:pos x="661" y="382"/>
                </a:cxn>
                <a:cxn ang="0">
                  <a:pos x="665" y="331"/>
                </a:cxn>
                <a:cxn ang="0">
                  <a:pos x="661" y="281"/>
                </a:cxn>
                <a:cxn ang="0">
                  <a:pos x="649" y="232"/>
                </a:cxn>
                <a:cxn ang="0">
                  <a:pos x="633" y="186"/>
                </a:cxn>
                <a:cxn ang="0">
                  <a:pos x="608" y="145"/>
                </a:cxn>
                <a:cxn ang="0">
                  <a:pos x="578" y="108"/>
                </a:cxn>
                <a:cxn ang="0">
                  <a:pos x="543" y="76"/>
                </a:cxn>
                <a:cxn ang="0">
                  <a:pos x="504" y="48"/>
                </a:cxn>
                <a:cxn ang="0">
                  <a:pos x="462" y="25"/>
                </a:cxn>
                <a:cxn ang="0">
                  <a:pos x="416" y="9"/>
                </a:cxn>
                <a:cxn ang="0">
                  <a:pos x="366" y="0"/>
                </a:cxn>
                <a:cxn ang="0">
                  <a:pos x="315" y="0"/>
                </a:cxn>
                <a:cxn ang="0">
                  <a:pos x="264" y="7"/>
                </a:cxn>
                <a:cxn ang="0">
                  <a:pos x="218" y="18"/>
                </a:cxn>
                <a:cxn ang="0">
                  <a:pos x="175" y="39"/>
                </a:cxn>
                <a:cxn ang="0">
                  <a:pos x="133" y="64"/>
                </a:cxn>
                <a:cxn ang="0">
                  <a:pos x="96" y="97"/>
                </a:cxn>
                <a:cxn ang="0">
                  <a:pos x="66" y="133"/>
                </a:cxn>
                <a:cxn ang="0">
                  <a:pos x="41" y="173"/>
                </a:cxn>
                <a:cxn ang="0">
                  <a:pos x="20" y="216"/>
                </a:cxn>
                <a:cxn ang="0">
                  <a:pos x="7" y="265"/>
                </a:cxn>
                <a:cxn ang="0">
                  <a:pos x="0" y="313"/>
                </a:cxn>
                <a:cxn ang="0">
                  <a:pos x="2" y="366"/>
                </a:cxn>
                <a:cxn ang="0">
                  <a:pos x="11" y="414"/>
                </a:cxn>
                <a:cxn ang="0">
                  <a:pos x="25" y="460"/>
                </a:cxn>
                <a:cxn ang="0">
                  <a:pos x="48" y="504"/>
                </a:cxn>
                <a:cxn ang="0">
                  <a:pos x="76" y="543"/>
                </a:cxn>
                <a:cxn ang="0">
                  <a:pos x="108" y="578"/>
                </a:cxn>
                <a:cxn ang="0">
                  <a:pos x="147" y="608"/>
                </a:cxn>
                <a:cxn ang="0">
                  <a:pos x="188" y="631"/>
                </a:cxn>
                <a:cxn ang="0">
                  <a:pos x="235" y="649"/>
                </a:cxn>
                <a:cxn ang="0">
                  <a:pos x="281" y="661"/>
                </a:cxn>
                <a:cxn ang="0">
                  <a:pos x="331" y="663"/>
                </a:cxn>
              </a:cxnLst>
              <a:rect l="0" t="0" r="r" b="b"/>
              <a:pathLst>
                <a:path w="665" h="663">
                  <a:moveTo>
                    <a:pt x="331" y="663"/>
                  </a:moveTo>
                  <a:lnTo>
                    <a:pt x="350" y="663"/>
                  </a:lnTo>
                  <a:lnTo>
                    <a:pt x="366" y="663"/>
                  </a:lnTo>
                  <a:lnTo>
                    <a:pt x="384" y="661"/>
                  </a:lnTo>
                  <a:lnTo>
                    <a:pt x="400" y="656"/>
                  </a:lnTo>
                  <a:lnTo>
                    <a:pt x="416" y="654"/>
                  </a:lnTo>
                  <a:lnTo>
                    <a:pt x="430" y="649"/>
                  </a:lnTo>
                  <a:lnTo>
                    <a:pt x="446" y="645"/>
                  </a:lnTo>
                  <a:lnTo>
                    <a:pt x="462" y="638"/>
                  </a:lnTo>
                  <a:lnTo>
                    <a:pt x="476" y="631"/>
                  </a:lnTo>
                  <a:lnTo>
                    <a:pt x="490" y="624"/>
                  </a:lnTo>
                  <a:lnTo>
                    <a:pt x="504" y="615"/>
                  </a:lnTo>
                  <a:lnTo>
                    <a:pt x="518" y="608"/>
                  </a:lnTo>
                  <a:lnTo>
                    <a:pt x="532" y="599"/>
                  </a:lnTo>
                  <a:lnTo>
                    <a:pt x="543" y="587"/>
                  </a:lnTo>
                  <a:lnTo>
                    <a:pt x="557" y="578"/>
                  </a:lnTo>
                  <a:lnTo>
                    <a:pt x="568" y="566"/>
                  </a:lnTo>
                  <a:lnTo>
                    <a:pt x="578" y="555"/>
                  </a:lnTo>
                  <a:lnTo>
                    <a:pt x="589" y="543"/>
                  </a:lnTo>
                  <a:lnTo>
                    <a:pt x="598" y="529"/>
                  </a:lnTo>
                  <a:lnTo>
                    <a:pt x="608" y="518"/>
                  </a:lnTo>
                  <a:lnTo>
                    <a:pt x="617" y="504"/>
                  </a:lnTo>
                  <a:lnTo>
                    <a:pt x="624" y="490"/>
                  </a:lnTo>
                  <a:lnTo>
                    <a:pt x="633" y="474"/>
                  </a:lnTo>
                  <a:lnTo>
                    <a:pt x="640" y="460"/>
                  </a:lnTo>
                  <a:lnTo>
                    <a:pt x="644" y="444"/>
                  </a:lnTo>
                  <a:lnTo>
                    <a:pt x="649" y="430"/>
                  </a:lnTo>
                  <a:lnTo>
                    <a:pt x="654" y="414"/>
                  </a:lnTo>
                  <a:lnTo>
                    <a:pt x="658" y="398"/>
                  </a:lnTo>
                  <a:lnTo>
                    <a:pt x="661" y="382"/>
                  </a:lnTo>
                  <a:lnTo>
                    <a:pt x="663" y="366"/>
                  </a:lnTo>
                  <a:lnTo>
                    <a:pt x="665" y="348"/>
                  </a:lnTo>
                  <a:lnTo>
                    <a:pt x="665" y="331"/>
                  </a:lnTo>
                  <a:lnTo>
                    <a:pt x="665" y="313"/>
                  </a:lnTo>
                  <a:lnTo>
                    <a:pt x="663" y="297"/>
                  </a:lnTo>
                  <a:lnTo>
                    <a:pt x="661" y="281"/>
                  </a:lnTo>
                  <a:lnTo>
                    <a:pt x="658" y="265"/>
                  </a:lnTo>
                  <a:lnTo>
                    <a:pt x="654" y="249"/>
                  </a:lnTo>
                  <a:lnTo>
                    <a:pt x="649" y="232"/>
                  </a:lnTo>
                  <a:lnTo>
                    <a:pt x="644" y="216"/>
                  </a:lnTo>
                  <a:lnTo>
                    <a:pt x="640" y="203"/>
                  </a:lnTo>
                  <a:lnTo>
                    <a:pt x="633" y="186"/>
                  </a:lnTo>
                  <a:lnTo>
                    <a:pt x="624" y="173"/>
                  </a:lnTo>
                  <a:lnTo>
                    <a:pt x="617" y="159"/>
                  </a:lnTo>
                  <a:lnTo>
                    <a:pt x="608" y="145"/>
                  </a:lnTo>
                  <a:lnTo>
                    <a:pt x="598" y="133"/>
                  </a:lnTo>
                  <a:lnTo>
                    <a:pt x="589" y="120"/>
                  </a:lnTo>
                  <a:lnTo>
                    <a:pt x="578" y="108"/>
                  </a:lnTo>
                  <a:lnTo>
                    <a:pt x="568" y="97"/>
                  </a:lnTo>
                  <a:lnTo>
                    <a:pt x="557" y="85"/>
                  </a:lnTo>
                  <a:lnTo>
                    <a:pt x="543" y="76"/>
                  </a:lnTo>
                  <a:lnTo>
                    <a:pt x="532" y="64"/>
                  </a:lnTo>
                  <a:lnTo>
                    <a:pt x="518" y="55"/>
                  </a:lnTo>
                  <a:lnTo>
                    <a:pt x="504" y="48"/>
                  </a:lnTo>
                  <a:lnTo>
                    <a:pt x="490" y="39"/>
                  </a:lnTo>
                  <a:lnTo>
                    <a:pt x="476" y="32"/>
                  </a:lnTo>
                  <a:lnTo>
                    <a:pt x="462" y="25"/>
                  </a:lnTo>
                  <a:lnTo>
                    <a:pt x="446" y="18"/>
                  </a:lnTo>
                  <a:lnTo>
                    <a:pt x="430" y="14"/>
                  </a:lnTo>
                  <a:lnTo>
                    <a:pt x="416" y="9"/>
                  </a:lnTo>
                  <a:lnTo>
                    <a:pt x="400" y="7"/>
                  </a:lnTo>
                  <a:lnTo>
                    <a:pt x="384" y="2"/>
                  </a:lnTo>
                  <a:lnTo>
                    <a:pt x="366" y="0"/>
                  </a:lnTo>
                  <a:lnTo>
                    <a:pt x="350" y="0"/>
                  </a:lnTo>
                  <a:lnTo>
                    <a:pt x="331" y="0"/>
                  </a:lnTo>
                  <a:lnTo>
                    <a:pt x="315" y="0"/>
                  </a:lnTo>
                  <a:lnTo>
                    <a:pt x="299" y="0"/>
                  </a:lnTo>
                  <a:lnTo>
                    <a:pt x="281" y="2"/>
                  </a:lnTo>
                  <a:lnTo>
                    <a:pt x="264" y="7"/>
                  </a:lnTo>
                  <a:lnTo>
                    <a:pt x="248" y="9"/>
                  </a:lnTo>
                  <a:lnTo>
                    <a:pt x="235" y="14"/>
                  </a:lnTo>
                  <a:lnTo>
                    <a:pt x="218" y="18"/>
                  </a:lnTo>
                  <a:lnTo>
                    <a:pt x="202" y="25"/>
                  </a:lnTo>
                  <a:lnTo>
                    <a:pt x="188" y="32"/>
                  </a:lnTo>
                  <a:lnTo>
                    <a:pt x="175" y="39"/>
                  </a:lnTo>
                  <a:lnTo>
                    <a:pt x="161" y="48"/>
                  </a:lnTo>
                  <a:lnTo>
                    <a:pt x="147" y="55"/>
                  </a:lnTo>
                  <a:lnTo>
                    <a:pt x="133" y="64"/>
                  </a:lnTo>
                  <a:lnTo>
                    <a:pt x="122" y="76"/>
                  </a:lnTo>
                  <a:lnTo>
                    <a:pt x="108" y="85"/>
                  </a:lnTo>
                  <a:lnTo>
                    <a:pt x="96" y="97"/>
                  </a:lnTo>
                  <a:lnTo>
                    <a:pt x="87" y="108"/>
                  </a:lnTo>
                  <a:lnTo>
                    <a:pt x="76" y="120"/>
                  </a:lnTo>
                  <a:lnTo>
                    <a:pt x="66" y="133"/>
                  </a:lnTo>
                  <a:lnTo>
                    <a:pt x="57" y="145"/>
                  </a:lnTo>
                  <a:lnTo>
                    <a:pt x="48" y="159"/>
                  </a:lnTo>
                  <a:lnTo>
                    <a:pt x="41" y="173"/>
                  </a:lnTo>
                  <a:lnTo>
                    <a:pt x="32" y="186"/>
                  </a:lnTo>
                  <a:lnTo>
                    <a:pt x="25" y="203"/>
                  </a:lnTo>
                  <a:lnTo>
                    <a:pt x="20" y="216"/>
                  </a:lnTo>
                  <a:lnTo>
                    <a:pt x="16" y="232"/>
                  </a:lnTo>
                  <a:lnTo>
                    <a:pt x="11" y="249"/>
                  </a:lnTo>
                  <a:lnTo>
                    <a:pt x="7" y="265"/>
                  </a:lnTo>
                  <a:lnTo>
                    <a:pt x="4" y="281"/>
                  </a:lnTo>
                  <a:lnTo>
                    <a:pt x="2" y="297"/>
                  </a:lnTo>
                  <a:lnTo>
                    <a:pt x="0" y="313"/>
                  </a:lnTo>
                  <a:lnTo>
                    <a:pt x="0" y="331"/>
                  </a:lnTo>
                  <a:lnTo>
                    <a:pt x="0" y="348"/>
                  </a:lnTo>
                  <a:lnTo>
                    <a:pt x="2" y="366"/>
                  </a:lnTo>
                  <a:lnTo>
                    <a:pt x="4" y="382"/>
                  </a:lnTo>
                  <a:lnTo>
                    <a:pt x="7" y="398"/>
                  </a:lnTo>
                  <a:lnTo>
                    <a:pt x="11" y="414"/>
                  </a:lnTo>
                  <a:lnTo>
                    <a:pt x="16" y="430"/>
                  </a:lnTo>
                  <a:lnTo>
                    <a:pt x="20" y="444"/>
                  </a:lnTo>
                  <a:lnTo>
                    <a:pt x="25" y="460"/>
                  </a:lnTo>
                  <a:lnTo>
                    <a:pt x="32" y="474"/>
                  </a:lnTo>
                  <a:lnTo>
                    <a:pt x="41" y="490"/>
                  </a:lnTo>
                  <a:lnTo>
                    <a:pt x="48" y="504"/>
                  </a:lnTo>
                  <a:lnTo>
                    <a:pt x="57" y="518"/>
                  </a:lnTo>
                  <a:lnTo>
                    <a:pt x="66" y="529"/>
                  </a:lnTo>
                  <a:lnTo>
                    <a:pt x="76" y="543"/>
                  </a:lnTo>
                  <a:lnTo>
                    <a:pt x="87" y="555"/>
                  </a:lnTo>
                  <a:lnTo>
                    <a:pt x="96" y="566"/>
                  </a:lnTo>
                  <a:lnTo>
                    <a:pt x="108" y="578"/>
                  </a:lnTo>
                  <a:lnTo>
                    <a:pt x="122" y="587"/>
                  </a:lnTo>
                  <a:lnTo>
                    <a:pt x="133" y="599"/>
                  </a:lnTo>
                  <a:lnTo>
                    <a:pt x="147" y="608"/>
                  </a:lnTo>
                  <a:lnTo>
                    <a:pt x="161" y="615"/>
                  </a:lnTo>
                  <a:lnTo>
                    <a:pt x="175" y="624"/>
                  </a:lnTo>
                  <a:lnTo>
                    <a:pt x="188" y="631"/>
                  </a:lnTo>
                  <a:lnTo>
                    <a:pt x="202" y="638"/>
                  </a:lnTo>
                  <a:lnTo>
                    <a:pt x="218" y="645"/>
                  </a:lnTo>
                  <a:lnTo>
                    <a:pt x="235" y="649"/>
                  </a:lnTo>
                  <a:lnTo>
                    <a:pt x="248" y="654"/>
                  </a:lnTo>
                  <a:lnTo>
                    <a:pt x="264" y="656"/>
                  </a:lnTo>
                  <a:lnTo>
                    <a:pt x="281" y="661"/>
                  </a:lnTo>
                  <a:lnTo>
                    <a:pt x="299" y="663"/>
                  </a:lnTo>
                  <a:lnTo>
                    <a:pt x="315" y="663"/>
                  </a:lnTo>
                  <a:lnTo>
                    <a:pt x="331" y="663"/>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35" name="Freeform 11"/>
            <p:cNvSpPr>
              <a:spLocks/>
            </p:cNvSpPr>
            <p:nvPr/>
          </p:nvSpPr>
          <p:spPr bwMode="auto">
            <a:xfrm>
              <a:off x="1003" y="997"/>
              <a:ext cx="911" cy="858"/>
            </a:xfrm>
            <a:custGeom>
              <a:avLst/>
              <a:gdLst/>
              <a:ahLst/>
              <a:cxnLst>
                <a:cxn ang="0">
                  <a:pos x="366" y="663"/>
                </a:cxn>
                <a:cxn ang="0">
                  <a:pos x="416" y="654"/>
                </a:cxn>
                <a:cxn ang="0">
                  <a:pos x="462" y="638"/>
                </a:cxn>
                <a:cxn ang="0">
                  <a:pos x="504" y="615"/>
                </a:cxn>
                <a:cxn ang="0">
                  <a:pos x="543" y="587"/>
                </a:cxn>
                <a:cxn ang="0">
                  <a:pos x="578" y="555"/>
                </a:cxn>
                <a:cxn ang="0">
                  <a:pos x="608" y="518"/>
                </a:cxn>
                <a:cxn ang="0">
                  <a:pos x="633" y="474"/>
                </a:cxn>
                <a:cxn ang="0">
                  <a:pos x="649" y="430"/>
                </a:cxn>
                <a:cxn ang="0">
                  <a:pos x="661" y="382"/>
                </a:cxn>
                <a:cxn ang="0">
                  <a:pos x="665" y="331"/>
                </a:cxn>
                <a:cxn ang="0">
                  <a:pos x="661" y="281"/>
                </a:cxn>
                <a:cxn ang="0">
                  <a:pos x="649" y="232"/>
                </a:cxn>
                <a:cxn ang="0">
                  <a:pos x="633" y="186"/>
                </a:cxn>
                <a:cxn ang="0">
                  <a:pos x="608" y="145"/>
                </a:cxn>
                <a:cxn ang="0">
                  <a:pos x="578" y="108"/>
                </a:cxn>
                <a:cxn ang="0">
                  <a:pos x="543" y="76"/>
                </a:cxn>
                <a:cxn ang="0">
                  <a:pos x="504" y="48"/>
                </a:cxn>
                <a:cxn ang="0">
                  <a:pos x="462" y="25"/>
                </a:cxn>
                <a:cxn ang="0">
                  <a:pos x="416" y="9"/>
                </a:cxn>
                <a:cxn ang="0">
                  <a:pos x="366" y="0"/>
                </a:cxn>
                <a:cxn ang="0">
                  <a:pos x="315" y="0"/>
                </a:cxn>
                <a:cxn ang="0">
                  <a:pos x="264" y="7"/>
                </a:cxn>
                <a:cxn ang="0">
                  <a:pos x="218" y="18"/>
                </a:cxn>
                <a:cxn ang="0">
                  <a:pos x="175" y="39"/>
                </a:cxn>
                <a:cxn ang="0">
                  <a:pos x="133" y="64"/>
                </a:cxn>
                <a:cxn ang="0">
                  <a:pos x="96" y="97"/>
                </a:cxn>
                <a:cxn ang="0">
                  <a:pos x="66" y="133"/>
                </a:cxn>
                <a:cxn ang="0">
                  <a:pos x="41" y="173"/>
                </a:cxn>
                <a:cxn ang="0">
                  <a:pos x="20" y="216"/>
                </a:cxn>
                <a:cxn ang="0">
                  <a:pos x="7" y="265"/>
                </a:cxn>
                <a:cxn ang="0">
                  <a:pos x="0" y="313"/>
                </a:cxn>
                <a:cxn ang="0">
                  <a:pos x="2" y="366"/>
                </a:cxn>
                <a:cxn ang="0">
                  <a:pos x="11" y="414"/>
                </a:cxn>
                <a:cxn ang="0">
                  <a:pos x="25" y="460"/>
                </a:cxn>
                <a:cxn ang="0">
                  <a:pos x="48" y="504"/>
                </a:cxn>
                <a:cxn ang="0">
                  <a:pos x="76" y="543"/>
                </a:cxn>
                <a:cxn ang="0">
                  <a:pos x="108" y="578"/>
                </a:cxn>
                <a:cxn ang="0">
                  <a:pos x="147" y="608"/>
                </a:cxn>
                <a:cxn ang="0">
                  <a:pos x="188" y="631"/>
                </a:cxn>
                <a:cxn ang="0">
                  <a:pos x="235" y="649"/>
                </a:cxn>
                <a:cxn ang="0">
                  <a:pos x="281" y="661"/>
                </a:cxn>
                <a:cxn ang="0">
                  <a:pos x="331" y="663"/>
                </a:cxn>
              </a:cxnLst>
              <a:rect l="0" t="0" r="r" b="b"/>
              <a:pathLst>
                <a:path w="665" h="663">
                  <a:moveTo>
                    <a:pt x="331" y="663"/>
                  </a:moveTo>
                  <a:lnTo>
                    <a:pt x="350" y="663"/>
                  </a:lnTo>
                  <a:lnTo>
                    <a:pt x="366" y="663"/>
                  </a:lnTo>
                  <a:lnTo>
                    <a:pt x="384" y="661"/>
                  </a:lnTo>
                  <a:lnTo>
                    <a:pt x="400" y="656"/>
                  </a:lnTo>
                  <a:lnTo>
                    <a:pt x="416" y="654"/>
                  </a:lnTo>
                  <a:lnTo>
                    <a:pt x="430" y="649"/>
                  </a:lnTo>
                  <a:lnTo>
                    <a:pt x="446" y="645"/>
                  </a:lnTo>
                  <a:lnTo>
                    <a:pt x="462" y="638"/>
                  </a:lnTo>
                  <a:lnTo>
                    <a:pt x="476" y="631"/>
                  </a:lnTo>
                  <a:lnTo>
                    <a:pt x="490" y="624"/>
                  </a:lnTo>
                  <a:lnTo>
                    <a:pt x="504" y="615"/>
                  </a:lnTo>
                  <a:lnTo>
                    <a:pt x="518" y="608"/>
                  </a:lnTo>
                  <a:lnTo>
                    <a:pt x="532" y="599"/>
                  </a:lnTo>
                  <a:lnTo>
                    <a:pt x="543" y="587"/>
                  </a:lnTo>
                  <a:lnTo>
                    <a:pt x="557" y="578"/>
                  </a:lnTo>
                  <a:lnTo>
                    <a:pt x="568" y="566"/>
                  </a:lnTo>
                  <a:lnTo>
                    <a:pt x="578" y="555"/>
                  </a:lnTo>
                  <a:lnTo>
                    <a:pt x="589" y="543"/>
                  </a:lnTo>
                  <a:lnTo>
                    <a:pt x="598" y="529"/>
                  </a:lnTo>
                  <a:lnTo>
                    <a:pt x="608" y="518"/>
                  </a:lnTo>
                  <a:lnTo>
                    <a:pt x="617" y="504"/>
                  </a:lnTo>
                  <a:lnTo>
                    <a:pt x="624" y="490"/>
                  </a:lnTo>
                  <a:lnTo>
                    <a:pt x="633" y="474"/>
                  </a:lnTo>
                  <a:lnTo>
                    <a:pt x="640" y="460"/>
                  </a:lnTo>
                  <a:lnTo>
                    <a:pt x="644" y="444"/>
                  </a:lnTo>
                  <a:lnTo>
                    <a:pt x="649" y="430"/>
                  </a:lnTo>
                  <a:lnTo>
                    <a:pt x="654" y="414"/>
                  </a:lnTo>
                  <a:lnTo>
                    <a:pt x="658" y="398"/>
                  </a:lnTo>
                  <a:lnTo>
                    <a:pt x="661" y="382"/>
                  </a:lnTo>
                  <a:lnTo>
                    <a:pt x="663" y="366"/>
                  </a:lnTo>
                  <a:lnTo>
                    <a:pt x="665" y="348"/>
                  </a:lnTo>
                  <a:lnTo>
                    <a:pt x="665" y="331"/>
                  </a:lnTo>
                  <a:lnTo>
                    <a:pt x="665" y="313"/>
                  </a:lnTo>
                  <a:lnTo>
                    <a:pt x="663" y="297"/>
                  </a:lnTo>
                  <a:lnTo>
                    <a:pt x="661" y="281"/>
                  </a:lnTo>
                  <a:lnTo>
                    <a:pt x="658" y="265"/>
                  </a:lnTo>
                  <a:lnTo>
                    <a:pt x="654" y="249"/>
                  </a:lnTo>
                  <a:lnTo>
                    <a:pt x="649" y="232"/>
                  </a:lnTo>
                  <a:lnTo>
                    <a:pt x="644" y="216"/>
                  </a:lnTo>
                  <a:lnTo>
                    <a:pt x="640" y="203"/>
                  </a:lnTo>
                  <a:lnTo>
                    <a:pt x="633" y="186"/>
                  </a:lnTo>
                  <a:lnTo>
                    <a:pt x="624" y="173"/>
                  </a:lnTo>
                  <a:lnTo>
                    <a:pt x="617" y="159"/>
                  </a:lnTo>
                  <a:lnTo>
                    <a:pt x="608" y="145"/>
                  </a:lnTo>
                  <a:lnTo>
                    <a:pt x="598" y="133"/>
                  </a:lnTo>
                  <a:lnTo>
                    <a:pt x="589" y="120"/>
                  </a:lnTo>
                  <a:lnTo>
                    <a:pt x="578" y="108"/>
                  </a:lnTo>
                  <a:lnTo>
                    <a:pt x="568" y="97"/>
                  </a:lnTo>
                  <a:lnTo>
                    <a:pt x="557" y="85"/>
                  </a:lnTo>
                  <a:lnTo>
                    <a:pt x="543" y="76"/>
                  </a:lnTo>
                  <a:lnTo>
                    <a:pt x="532" y="64"/>
                  </a:lnTo>
                  <a:lnTo>
                    <a:pt x="518" y="55"/>
                  </a:lnTo>
                  <a:lnTo>
                    <a:pt x="504" y="48"/>
                  </a:lnTo>
                  <a:lnTo>
                    <a:pt x="490" y="39"/>
                  </a:lnTo>
                  <a:lnTo>
                    <a:pt x="476" y="32"/>
                  </a:lnTo>
                  <a:lnTo>
                    <a:pt x="462" y="25"/>
                  </a:lnTo>
                  <a:lnTo>
                    <a:pt x="446" y="18"/>
                  </a:lnTo>
                  <a:lnTo>
                    <a:pt x="430" y="14"/>
                  </a:lnTo>
                  <a:lnTo>
                    <a:pt x="416" y="9"/>
                  </a:lnTo>
                  <a:lnTo>
                    <a:pt x="400" y="7"/>
                  </a:lnTo>
                  <a:lnTo>
                    <a:pt x="384" y="2"/>
                  </a:lnTo>
                  <a:lnTo>
                    <a:pt x="366" y="0"/>
                  </a:lnTo>
                  <a:lnTo>
                    <a:pt x="350" y="0"/>
                  </a:lnTo>
                  <a:lnTo>
                    <a:pt x="331" y="0"/>
                  </a:lnTo>
                  <a:lnTo>
                    <a:pt x="315" y="0"/>
                  </a:lnTo>
                  <a:lnTo>
                    <a:pt x="299" y="0"/>
                  </a:lnTo>
                  <a:lnTo>
                    <a:pt x="281" y="2"/>
                  </a:lnTo>
                  <a:lnTo>
                    <a:pt x="264" y="7"/>
                  </a:lnTo>
                  <a:lnTo>
                    <a:pt x="248" y="9"/>
                  </a:lnTo>
                  <a:lnTo>
                    <a:pt x="235" y="14"/>
                  </a:lnTo>
                  <a:lnTo>
                    <a:pt x="218" y="18"/>
                  </a:lnTo>
                  <a:lnTo>
                    <a:pt x="202" y="25"/>
                  </a:lnTo>
                  <a:lnTo>
                    <a:pt x="188" y="32"/>
                  </a:lnTo>
                  <a:lnTo>
                    <a:pt x="175" y="39"/>
                  </a:lnTo>
                  <a:lnTo>
                    <a:pt x="161" y="48"/>
                  </a:lnTo>
                  <a:lnTo>
                    <a:pt x="147" y="55"/>
                  </a:lnTo>
                  <a:lnTo>
                    <a:pt x="133" y="64"/>
                  </a:lnTo>
                  <a:lnTo>
                    <a:pt x="122" y="76"/>
                  </a:lnTo>
                  <a:lnTo>
                    <a:pt x="108" y="85"/>
                  </a:lnTo>
                  <a:lnTo>
                    <a:pt x="96" y="97"/>
                  </a:lnTo>
                  <a:lnTo>
                    <a:pt x="87" y="108"/>
                  </a:lnTo>
                  <a:lnTo>
                    <a:pt x="76" y="120"/>
                  </a:lnTo>
                  <a:lnTo>
                    <a:pt x="66" y="133"/>
                  </a:lnTo>
                  <a:lnTo>
                    <a:pt x="57" y="145"/>
                  </a:lnTo>
                  <a:lnTo>
                    <a:pt x="48" y="159"/>
                  </a:lnTo>
                  <a:lnTo>
                    <a:pt x="41" y="173"/>
                  </a:lnTo>
                  <a:lnTo>
                    <a:pt x="32" y="186"/>
                  </a:lnTo>
                  <a:lnTo>
                    <a:pt x="25" y="203"/>
                  </a:lnTo>
                  <a:lnTo>
                    <a:pt x="20" y="216"/>
                  </a:lnTo>
                  <a:lnTo>
                    <a:pt x="16" y="232"/>
                  </a:lnTo>
                  <a:lnTo>
                    <a:pt x="11" y="249"/>
                  </a:lnTo>
                  <a:lnTo>
                    <a:pt x="7" y="265"/>
                  </a:lnTo>
                  <a:lnTo>
                    <a:pt x="4" y="281"/>
                  </a:lnTo>
                  <a:lnTo>
                    <a:pt x="2" y="297"/>
                  </a:lnTo>
                  <a:lnTo>
                    <a:pt x="0" y="313"/>
                  </a:lnTo>
                  <a:lnTo>
                    <a:pt x="0" y="331"/>
                  </a:lnTo>
                  <a:lnTo>
                    <a:pt x="0" y="348"/>
                  </a:lnTo>
                  <a:lnTo>
                    <a:pt x="2" y="366"/>
                  </a:lnTo>
                  <a:lnTo>
                    <a:pt x="4" y="382"/>
                  </a:lnTo>
                  <a:lnTo>
                    <a:pt x="7" y="398"/>
                  </a:lnTo>
                  <a:lnTo>
                    <a:pt x="11" y="414"/>
                  </a:lnTo>
                  <a:lnTo>
                    <a:pt x="16" y="430"/>
                  </a:lnTo>
                  <a:lnTo>
                    <a:pt x="20" y="444"/>
                  </a:lnTo>
                  <a:lnTo>
                    <a:pt x="25" y="460"/>
                  </a:lnTo>
                  <a:lnTo>
                    <a:pt x="32" y="474"/>
                  </a:lnTo>
                  <a:lnTo>
                    <a:pt x="41" y="490"/>
                  </a:lnTo>
                  <a:lnTo>
                    <a:pt x="48" y="504"/>
                  </a:lnTo>
                  <a:lnTo>
                    <a:pt x="57" y="518"/>
                  </a:lnTo>
                  <a:lnTo>
                    <a:pt x="66" y="529"/>
                  </a:lnTo>
                  <a:lnTo>
                    <a:pt x="76" y="543"/>
                  </a:lnTo>
                  <a:lnTo>
                    <a:pt x="87" y="555"/>
                  </a:lnTo>
                  <a:lnTo>
                    <a:pt x="96" y="566"/>
                  </a:lnTo>
                  <a:lnTo>
                    <a:pt x="108" y="578"/>
                  </a:lnTo>
                  <a:lnTo>
                    <a:pt x="122" y="587"/>
                  </a:lnTo>
                  <a:lnTo>
                    <a:pt x="133" y="599"/>
                  </a:lnTo>
                  <a:lnTo>
                    <a:pt x="147" y="608"/>
                  </a:lnTo>
                  <a:lnTo>
                    <a:pt x="161" y="615"/>
                  </a:lnTo>
                  <a:lnTo>
                    <a:pt x="175" y="624"/>
                  </a:lnTo>
                  <a:lnTo>
                    <a:pt x="188" y="631"/>
                  </a:lnTo>
                  <a:lnTo>
                    <a:pt x="202" y="638"/>
                  </a:lnTo>
                  <a:lnTo>
                    <a:pt x="218" y="645"/>
                  </a:lnTo>
                  <a:lnTo>
                    <a:pt x="235" y="649"/>
                  </a:lnTo>
                  <a:lnTo>
                    <a:pt x="248" y="654"/>
                  </a:lnTo>
                  <a:lnTo>
                    <a:pt x="264" y="656"/>
                  </a:lnTo>
                  <a:lnTo>
                    <a:pt x="281" y="661"/>
                  </a:lnTo>
                  <a:lnTo>
                    <a:pt x="299" y="663"/>
                  </a:lnTo>
                  <a:lnTo>
                    <a:pt x="315" y="663"/>
                  </a:lnTo>
                  <a:lnTo>
                    <a:pt x="331" y="663"/>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36" name="Freeform 12"/>
            <p:cNvSpPr>
              <a:spLocks/>
            </p:cNvSpPr>
            <p:nvPr/>
          </p:nvSpPr>
          <p:spPr bwMode="auto">
            <a:xfrm>
              <a:off x="2153" y="2526"/>
              <a:ext cx="1428" cy="74"/>
            </a:xfrm>
            <a:custGeom>
              <a:avLst/>
              <a:gdLst/>
              <a:ahLst/>
              <a:cxnLst>
                <a:cxn ang="0">
                  <a:pos x="1043" y="30"/>
                </a:cxn>
                <a:cxn ang="0">
                  <a:pos x="1043" y="0"/>
                </a:cxn>
                <a:cxn ang="0">
                  <a:pos x="0" y="0"/>
                </a:cxn>
                <a:cxn ang="0">
                  <a:pos x="0" y="57"/>
                </a:cxn>
                <a:cxn ang="0">
                  <a:pos x="1043" y="57"/>
                </a:cxn>
                <a:cxn ang="0">
                  <a:pos x="1043" y="30"/>
                </a:cxn>
              </a:cxnLst>
              <a:rect l="0" t="0" r="r" b="b"/>
              <a:pathLst>
                <a:path w="1043" h="57">
                  <a:moveTo>
                    <a:pt x="1043" y="30"/>
                  </a:moveTo>
                  <a:lnTo>
                    <a:pt x="1043" y="0"/>
                  </a:lnTo>
                  <a:lnTo>
                    <a:pt x="0" y="0"/>
                  </a:lnTo>
                  <a:lnTo>
                    <a:pt x="0" y="57"/>
                  </a:lnTo>
                  <a:lnTo>
                    <a:pt x="1043" y="57"/>
                  </a:lnTo>
                  <a:lnTo>
                    <a:pt x="1043" y="30"/>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7" name="Freeform 13"/>
            <p:cNvSpPr>
              <a:spLocks/>
            </p:cNvSpPr>
            <p:nvPr/>
          </p:nvSpPr>
          <p:spPr bwMode="auto">
            <a:xfrm>
              <a:off x="2104" y="1236"/>
              <a:ext cx="325" cy="1347"/>
            </a:xfrm>
            <a:custGeom>
              <a:avLst/>
              <a:gdLst/>
              <a:ahLst/>
              <a:cxnLst>
                <a:cxn ang="0">
                  <a:pos x="207" y="7"/>
                </a:cxn>
                <a:cxn ang="0">
                  <a:pos x="180" y="0"/>
                </a:cxn>
                <a:cxn ang="0">
                  <a:pos x="0" y="1027"/>
                </a:cxn>
                <a:cxn ang="0">
                  <a:pos x="55" y="1039"/>
                </a:cxn>
                <a:cxn ang="0">
                  <a:pos x="237" y="12"/>
                </a:cxn>
                <a:cxn ang="0">
                  <a:pos x="207" y="7"/>
                </a:cxn>
              </a:cxnLst>
              <a:rect l="0" t="0" r="r" b="b"/>
              <a:pathLst>
                <a:path w="237" h="1039">
                  <a:moveTo>
                    <a:pt x="207" y="7"/>
                  </a:moveTo>
                  <a:lnTo>
                    <a:pt x="180" y="0"/>
                  </a:lnTo>
                  <a:lnTo>
                    <a:pt x="0" y="1027"/>
                  </a:lnTo>
                  <a:lnTo>
                    <a:pt x="55" y="1039"/>
                  </a:lnTo>
                  <a:lnTo>
                    <a:pt x="237" y="12"/>
                  </a:lnTo>
                  <a:lnTo>
                    <a:pt x="207" y="7"/>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8" name="Freeform 14"/>
            <p:cNvSpPr>
              <a:spLocks/>
            </p:cNvSpPr>
            <p:nvPr/>
          </p:nvSpPr>
          <p:spPr bwMode="auto">
            <a:xfrm>
              <a:off x="788" y="2070"/>
              <a:ext cx="1367" cy="530"/>
            </a:xfrm>
            <a:custGeom>
              <a:avLst/>
              <a:gdLst/>
              <a:ahLst/>
              <a:cxnLst>
                <a:cxn ang="0">
                  <a:pos x="9" y="25"/>
                </a:cxn>
                <a:cxn ang="0">
                  <a:pos x="0" y="53"/>
                </a:cxn>
                <a:cxn ang="0">
                  <a:pos x="978" y="409"/>
                </a:cxn>
                <a:cxn ang="0">
                  <a:pos x="997" y="357"/>
                </a:cxn>
                <a:cxn ang="0">
                  <a:pos x="18" y="0"/>
                </a:cxn>
                <a:cxn ang="0">
                  <a:pos x="9" y="25"/>
                </a:cxn>
              </a:cxnLst>
              <a:rect l="0" t="0" r="r" b="b"/>
              <a:pathLst>
                <a:path w="997" h="409">
                  <a:moveTo>
                    <a:pt x="9" y="25"/>
                  </a:moveTo>
                  <a:lnTo>
                    <a:pt x="0" y="53"/>
                  </a:lnTo>
                  <a:lnTo>
                    <a:pt x="978" y="409"/>
                  </a:lnTo>
                  <a:lnTo>
                    <a:pt x="997" y="357"/>
                  </a:lnTo>
                  <a:lnTo>
                    <a:pt x="18" y="0"/>
                  </a:lnTo>
                  <a:lnTo>
                    <a:pt x="9" y="25"/>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39" name="Freeform 15"/>
            <p:cNvSpPr>
              <a:spLocks/>
            </p:cNvSpPr>
            <p:nvPr/>
          </p:nvSpPr>
          <p:spPr bwMode="auto">
            <a:xfrm>
              <a:off x="788" y="2537"/>
              <a:ext cx="1370" cy="532"/>
            </a:xfrm>
            <a:custGeom>
              <a:avLst/>
              <a:gdLst/>
              <a:ahLst/>
              <a:cxnLst>
                <a:cxn ang="0">
                  <a:pos x="9" y="382"/>
                </a:cxn>
                <a:cxn ang="0">
                  <a:pos x="20" y="410"/>
                </a:cxn>
                <a:cxn ang="0">
                  <a:pos x="999" y="53"/>
                </a:cxn>
                <a:cxn ang="0">
                  <a:pos x="981" y="0"/>
                </a:cxn>
                <a:cxn ang="0">
                  <a:pos x="0" y="355"/>
                </a:cxn>
                <a:cxn ang="0">
                  <a:pos x="9" y="382"/>
                </a:cxn>
              </a:cxnLst>
              <a:rect l="0" t="0" r="r" b="b"/>
              <a:pathLst>
                <a:path w="999" h="410">
                  <a:moveTo>
                    <a:pt x="9" y="382"/>
                  </a:moveTo>
                  <a:lnTo>
                    <a:pt x="20" y="410"/>
                  </a:lnTo>
                  <a:lnTo>
                    <a:pt x="999" y="53"/>
                  </a:lnTo>
                  <a:lnTo>
                    <a:pt x="981" y="0"/>
                  </a:lnTo>
                  <a:lnTo>
                    <a:pt x="0" y="355"/>
                  </a:lnTo>
                  <a:lnTo>
                    <a:pt x="9" y="382"/>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40" name="Freeform 16"/>
            <p:cNvSpPr>
              <a:spLocks/>
            </p:cNvSpPr>
            <p:nvPr/>
          </p:nvSpPr>
          <p:spPr bwMode="auto">
            <a:xfrm>
              <a:off x="1396" y="2553"/>
              <a:ext cx="781" cy="1206"/>
            </a:xfrm>
            <a:custGeom>
              <a:avLst/>
              <a:gdLst/>
              <a:ahLst/>
              <a:cxnLst>
                <a:cxn ang="0">
                  <a:pos x="23" y="916"/>
                </a:cxn>
                <a:cxn ang="0">
                  <a:pos x="49" y="930"/>
                </a:cxn>
                <a:cxn ang="0">
                  <a:pos x="569" y="27"/>
                </a:cxn>
                <a:cxn ang="0">
                  <a:pos x="521" y="0"/>
                </a:cxn>
                <a:cxn ang="0">
                  <a:pos x="0" y="900"/>
                </a:cxn>
                <a:cxn ang="0">
                  <a:pos x="23" y="916"/>
                </a:cxn>
              </a:cxnLst>
              <a:rect l="0" t="0" r="r" b="b"/>
              <a:pathLst>
                <a:path w="569" h="930">
                  <a:moveTo>
                    <a:pt x="23" y="916"/>
                  </a:moveTo>
                  <a:lnTo>
                    <a:pt x="49" y="930"/>
                  </a:lnTo>
                  <a:lnTo>
                    <a:pt x="569" y="27"/>
                  </a:lnTo>
                  <a:lnTo>
                    <a:pt x="521" y="0"/>
                  </a:lnTo>
                  <a:lnTo>
                    <a:pt x="0" y="900"/>
                  </a:lnTo>
                  <a:lnTo>
                    <a:pt x="23" y="916"/>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41" name="Freeform 17"/>
            <p:cNvSpPr>
              <a:spLocks/>
            </p:cNvSpPr>
            <p:nvPr/>
          </p:nvSpPr>
          <p:spPr bwMode="auto">
            <a:xfrm>
              <a:off x="2104" y="2565"/>
              <a:ext cx="325" cy="1341"/>
            </a:xfrm>
            <a:custGeom>
              <a:avLst/>
              <a:gdLst/>
              <a:ahLst/>
              <a:cxnLst>
                <a:cxn ang="0">
                  <a:pos x="210" y="1029"/>
                </a:cxn>
                <a:cxn ang="0">
                  <a:pos x="237" y="1024"/>
                </a:cxn>
                <a:cxn ang="0">
                  <a:pos x="58" y="0"/>
                </a:cxn>
                <a:cxn ang="0">
                  <a:pos x="0" y="9"/>
                </a:cxn>
                <a:cxn ang="0">
                  <a:pos x="182" y="1034"/>
                </a:cxn>
                <a:cxn ang="0">
                  <a:pos x="210" y="1029"/>
                </a:cxn>
              </a:cxnLst>
              <a:rect l="0" t="0" r="r" b="b"/>
              <a:pathLst>
                <a:path w="237" h="1034">
                  <a:moveTo>
                    <a:pt x="210" y="1029"/>
                  </a:moveTo>
                  <a:lnTo>
                    <a:pt x="237" y="1024"/>
                  </a:lnTo>
                  <a:lnTo>
                    <a:pt x="58" y="0"/>
                  </a:lnTo>
                  <a:lnTo>
                    <a:pt x="0" y="9"/>
                  </a:lnTo>
                  <a:lnTo>
                    <a:pt x="182" y="1034"/>
                  </a:lnTo>
                  <a:lnTo>
                    <a:pt x="210" y="1029"/>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42" name="Freeform 18"/>
            <p:cNvSpPr>
              <a:spLocks/>
            </p:cNvSpPr>
            <p:nvPr/>
          </p:nvSpPr>
          <p:spPr bwMode="auto">
            <a:xfrm>
              <a:off x="2125" y="2544"/>
              <a:ext cx="1147" cy="925"/>
            </a:xfrm>
            <a:custGeom>
              <a:avLst/>
              <a:gdLst/>
              <a:ahLst/>
              <a:cxnLst>
                <a:cxn ang="0">
                  <a:pos x="818" y="690"/>
                </a:cxn>
                <a:cxn ang="0">
                  <a:pos x="836" y="670"/>
                </a:cxn>
                <a:cxn ang="0">
                  <a:pos x="37" y="0"/>
                </a:cxn>
                <a:cxn ang="0">
                  <a:pos x="0" y="43"/>
                </a:cxn>
                <a:cxn ang="0">
                  <a:pos x="799" y="713"/>
                </a:cxn>
                <a:cxn ang="0">
                  <a:pos x="818" y="690"/>
                </a:cxn>
              </a:cxnLst>
              <a:rect l="0" t="0" r="r" b="b"/>
              <a:pathLst>
                <a:path w="836" h="713">
                  <a:moveTo>
                    <a:pt x="818" y="690"/>
                  </a:moveTo>
                  <a:lnTo>
                    <a:pt x="836" y="670"/>
                  </a:lnTo>
                  <a:lnTo>
                    <a:pt x="37" y="0"/>
                  </a:lnTo>
                  <a:lnTo>
                    <a:pt x="0" y="43"/>
                  </a:lnTo>
                  <a:lnTo>
                    <a:pt x="799" y="713"/>
                  </a:lnTo>
                  <a:lnTo>
                    <a:pt x="818" y="690"/>
                  </a:lnTo>
                  <a:close/>
                </a:path>
              </a:pathLst>
            </a:custGeom>
            <a:solidFill>
              <a:srgbClr val="997F66"/>
            </a:solidFill>
            <a:ln w="9525">
              <a:noFill/>
              <a:round/>
              <a:headEnd/>
              <a:tailEnd/>
            </a:ln>
          </p:spPr>
          <p:txBody>
            <a:bodyPr/>
            <a:lstStyle/>
            <a:p>
              <a:endParaRPr lang="ar-EG" sz="1800" u="none">
                <a:solidFill>
                  <a:srgbClr val="000000"/>
                </a:solidFill>
              </a:endParaRPr>
            </a:p>
          </p:txBody>
        </p:sp>
        <p:sp>
          <p:nvSpPr>
            <p:cNvPr id="129043" name="Freeform 19"/>
            <p:cNvSpPr>
              <a:spLocks/>
            </p:cNvSpPr>
            <p:nvPr/>
          </p:nvSpPr>
          <p:spPr bwMode="auto">
            <a:xfrm>
              <a:off x="980" y="3661"/>
              <a:ext cx="906" cy="11"/>
            </a:xfrm>
            <a:custGeom>
              <a:avLst/>
              <a:gdLst/>
              <a:ahLst/>
              <a:cxnLst>
                <a:cxn ang="0">
                  <a:pos x="9" y="7"/>
                </a:cxn>
                <a:cxn ang="0">
                  <a:pos x="5" y="9"/>
                </a:cxn>
                <a:cxn ang="0">
                  <a:pos x="661" y="9"/>
                </a:cxn>
                <a:cxn ang="0">
                  <a:pos x="661" y="0"/>
                </a:cxn>
                <a:cxn ang="0">
                  <a:pos x="5" y="0"/>
                </a:cxn>
                <a:cxn ang="0">
                  <a:pos x="0" y="4"/>
                </a:cxn>
                <a:cxn ang="0">
                  <a:pos x="5" y="0"/>
                </a:cxn>
                <a:cxn ang="0">
                  <a:pos x="3" y="0"/>
                </a:cxn>
                <a:cxn ang="0">
                  <a:pos x="0" y="4"/>
                </a:cxn>
                <a:cxn ang="0">
                  <a:pos x="9" y="7"/>
                </a:cxn>
              </a:cxnLst>
              <a:rect l="0" t="0" r="r" b="b"/>
              <a:pathLst>
                <a:path w="661" h="9">
                  <a:moveTo>
                    <a:pt x="9" y="7"/>
                  </a:moveTo>
                  <a:lnTo>
                    <a:pt x="5" y="9"/>
                  </a:lnTo>
                  <a:lnTo>
                    <a:pt x="661" y="9"/>
                  </a:lnTo>
                  <a:lnTo>
                    <a:pt x="661" y="0"/>
                  </a:lnTo>
                  <a:lnTo>
                    <a:pt x="5" y="0"/>
                  </a:lnTo>
                  <a:lnTo>
                    <a:pt x="0" y="4"/>
                  </a:lnTo>
                  <a:lnTo>
                    <a:pt x="5" y="0"/>
                  </a:lnTo>
                  <a:lnTo>
                    <a:pt x="3" y="0"/>
                  </a:lnTo>
                  <a:lnTo>
                    <a:pt x="0" y="4"/>
                  </a:lnTo>
                  <a:lnTo>
                    <a:pt x="9" y="7"/>
                  </a:lnTo>
                  <a:close/>
                </a:path>
              </a:pathLst>
            </a:custGeom>
            <a:solidFill>
              <a:srgbClr val="7F7F7F"/>
            </a:solidFill>
            <a:ln w="9525">
              <a:noFill/>
              <a:round/>
              <a:headEnd/>
              <a:tailEnd/>
            </a:ln>
          </p:spPr>
          <p:txBody>
            <a:bodyPr/>
            <a:lstStyle/>
            <a:p>
              <a:endParaRPr lang="ar-EG" sz="1800" u="none">
                <a:solidFill>
                  <a:srgbClr val="000000"/>
                </a:solidFill>
              </a:endParaRPr>
            </a:p>
          </p:txBody>
        </p:sp>
        <p:sp>
          <p:nvSpPr>
            <p:cNvPr id="129044" name="Freeform 20"/>
            <p:cNvSpPr>
              <a:spLocks/>
            </p:cNvSpPr>
            <p:nvPr/>
          </p:nvSpPr>
          <p:spPr bwMode="auto">
            <a:xfrm>
              <a:off x="2153" y="2567"/>
              <a:ext cx="1455" cy="1383"/>
            </a:xfrm>
            <a:custGeom>
              <a:avLst/>
              <a:gdLst/>
              <a:ahLst/>
              <a:cxnLst>
                <a:cxn ang="0">
                  <a:pos x="1006" y="53"/>
                </a:cxn>
                <a:cxn ang="0">
                  <a:pos x="997" y="154"/>
                </a:cxn>
                <a:cxn ang="0">
                  <a:pos x="976" y="253"/>
                </a:cxn>
                <a:cxn ang="0">
                  <a:pos x="946" y="348"/>
                </a:cxn>
                <a:cxn ang="0">
                  <a:pos x="907" y="438"/>
                </a:cxn>
                <a:cxn ang="0">
                  <a:pos x="861" y="523"/>
                </a:cxn>
                <a:cxn ang="0">
                  <a:pos x="808" y="603"/>
                </a:cxn>
                <a:cxn ang="0">
                  <a:pos x="746" y="677"/>
                </a:cxn>
                <a:cxn ang="0">
                  <a:pos x="677" y="746"/>
                </a:cxn>
                <a:cxn ang="0">
                  <a:pos x="603" y="808"/>
                </a:cxn>
                <a:cxn ang="0">
                  <a:pos x="522" y="861"/>
                </a:cxn>
                <a:cxn ang="0">
                  <a:pos x="435" y="910"/>
                </a:cxn>
                <a:cxn ang="0">
                  <a:pos x="345" y="946"/>
                </a:cxn>
                <a:cxn ang="0">
                  <a:pos x="251" y="976"/>
                </a:cxn>
                <a:cxn ang="0">
                  <a:pos x="151" y="997"/>
                </a:cxn>
                <a:cxn ang="0">
                  <a:pos x="50" y="1006"/>
                </a:cxn>
                <a:cxn ang="0">
                  <a:pos x="0" y="1066"/>
                </a:cxn>
                <a:cxn ang="0">
                  <a:pos x="108" y="1059"/>
                </a:cxn>
                <a:cxn ang="0">
                  <a:pos x="214" y="1043"/>
                </a:cxn>
                <a:cxn ang="0">
                  <a:pos x="315" y="1018"/>
                </a:cxn>
                <a:cxn ang="0">
                  <a:pos x="414" y="981"/>
                </a:cxn>
                <a:cxn ang="0">
                  <a:pos x="506" y="937"/>
                </a:cxn>
                <a:cxn ang="0">
                  <a:pos x="594" y="884"/>
                </a:cxn>
                <a:cxn ang="0">
                  <a:pos x="677" y="822"/>
                </a:cxn>
                <a:cxn ang="0">
                  <a:pos x="752" y="753"/>
                </a:cxn>
                <a:cxn ang="0">
                  <a:pos x="822" y="677"/>
                </a:cxn>
                <a:cxn ang="0">
                  <a:pos x="881" y="596"/>
                </a:cxn>
                <a:cxn ang="0">
                  <a:pos x="937" y="509"/>
                </a:cxn>
                <a:cxn ang="0">
                  <a:pos x="980" y="415"/>
                </a:cxn>
                <a:cxn ang="0">
                  <a:pos x="1017" y="318"/>
                </a:cxn>
                <a:cxn ang="0">
                  <a:pos x="1043" y="214"/>
                </a:cxn>
                <a:cxn ang="0">
                  <a:pos x="1059" y="111"/>
                </a:cxn>
                <a:cxn ang="0">
                  <a:pos x="1063" y="0"/>
                </a:cxn>
              </a:cxnLst>
              <a:rect l="0" t="0" r="r" b="b"/>
              <a:pathLst>
                <a:path w="1063" h="1066">
                  <a:moveTo>
                    <a:pt x="1008" y="0"/>
                  </a:moveTo>
                  <a:lnTo>
                    <a:pt x="1006" y="53"/>
                  </a:lnTo>
                  <a:lnTo>
                    <a:pt x="1001" y="104"/>
                  </a:lnTo>
                  <a:lnTo>
                    <a:pt x="997" y="154"/>
                  </a:lnTo>
                  <a:lnTo>
                    <a:pt x="987" y="203"/>
                  </a:lnTo>
                  <a:lnTo>
                    <a:pt x="976" y="253"/>
                  </a:lnTo>
                  <a:lnTo>
                    <a:pt x="962" y="299"/>
                  </a:lnTo>
                  <a:lnTo>
                    <a:pt x="946" y="348"/>
                  </a:lnTo>
                  <a:lnTo>
                    <a:pt x="927" y="394"/>
                  </a:lnTo>
                  <a:lnTo>
                    <a:pt x="907" y="438"/>
                  </a:lnTo>
                  <a:lnTo>
                    <a:pt x="886" y="481"/>
                  </a:lnTo>
                  <a:lnTo>
                    <a:pt x="861" y="523"/>
                  </a:lnTo>
                  <a:lnTo>
                    <a:pt x="835" y="564"/>
                  </a:lnTo>
                  <a:lnTo>
                    <a:pt x="808" y="603"/>
                  </a:lnTo>
                  <a:lnTo>
                    <a:pt x="778" y="640"/>
                  </a:lnTo>
                  <a:lnTo>
                    <a:pt x="746" y="677"/>
                  </a:lnTo>
                  <a:lnTo>
                    <a:pt x="711" y="714"/>
                  </a:lnTo>
                  <a:lnTo>
                    <a:pt x="677" y="746"/>
                  </a:lnTo>
                  <a:lnTo>
                    <a:pt x="640" y="778"/>
                  </a:lnTo>
                  <a:lnTo>
                    <a:pt x="603" y="808"/>
                  </a:lnTo>
                  <a:lnTo>
                    <a:pt x="561" y="836"/>
                  </a:lnTo>
                  <a:lnTo>
                    <a:pt x="522" y="861"/>
                  </a:lnTo>
                  <a:lnTo>
                    <a:pt x="478" y="887"/>
                  </a:lnTo>
                  <a:lnTo>
                    <a:pt x="435" y="910"/>
                  </a:lnTo>
                  <a:lnTo>
                    <a:pt x="391" y="928"/>
                  </a:lnTo>
                  <a:lnTo>
                    <a:pt x="345" y="946"/>
                  </a:lnTo>
                  <a:lnTo>
                    <a:pt x="299" y="963"/>
                  </a:lnTo>
                  <a:lnTo>
                    <a:pt x="251" y="976"/>
                  </a:lnTo>
                  <a:lnTo>
                    <a:pt x="202" y="988"/>
                  </a:lnTo>
                  <a:lnTo>
                    <a:pt x="151" y="997"/>
                  </a:lnTo>
                  <a:lnTo>
                    <a:pt x="101" y="1002"/>
                  </a:lnTo>
                  <a:lnTo>
                    <a:pt x="50" y="1006"/>
                  </a:lnTo>
                  <a:lnTo>
                    <a:pt x="0" y="1009"/>
                  </a:lnTo>
                  <a:lnTo>
                    <a:pt x="0" y="1066"/>
                  </a:lnTo>
                  <a:lnTo>
                    <a:pt x="52" y="1064"/>
                  </a:lnTo>
                  <a:lnTo>
                    <a:pt x="108" y="1059"/>
                  </a:lnTo>
                  <a:lnTo>
                    <a:pt x="161" y="1052"/>
                  </a:lnTo>
                  <a:lnTo>
                    <a:pt x="214" y="1043"/>
                  </a:lnTo>
                  <a:lnTo>
                    <a:pt x="264" y="1032"/>
                  </a:lnTo>
                  <a:lnTo>
                    <a:pt x="315" y="1018"/>
                  </a:lnTo>
                  <a:lnTo>
                    <a:pt x="366" y="1002"/>
                  </a:lnTo>
                  <a:lnTo>
                    <a:pt x="414" y="981"/>
                  </a:lnTo>
                  <a:lnTo>
                    <a:pt x="460" y="960"/>
                  </a:lnTo>
                  <a:lnTo>
                    <a:pt x="506" y="937"/>
                  </a:lnTo>
                  <a:lnTo>
                    <a:pt x="552" y="912"/>
                  </a:lnTo>
                  <a:lnTo>
                    <a:pt x="594" y="884"/>
                  </a:lnTo>
                  <a:lnTo>
                    <a:pt x="637" y="854"/>
                  </a:lnTo>
                  <a:lnTo>
                    <a:pt x="677" y="822"/>
                  </a:lnTo>
                  <a:lnTo>
                    <a:pt x="716" y="788"/>
                  </a:lnTo>
                  <a:lnTo>
                    <a:pt x="752" y="753"/>
                  </a:lnTo>
                  <a:lnTo>
                    <a:pt x="787" y="716"/>
                  </a:lnTo>
                  <a:lnTo>
                    <a:pt x="822" y="677"/>
                  </a:lnTo>
                  <a:lnTo>
                    <a:pt x="852" y="638"/>
                  </a:lnTo>
                  <a:lnTo>
                    <a:pt x="881" y="596"/>
                  </a:lnTo>
                  <a:lnTo>
                    <a:pt x="909" y="553"/>
                  </a:lnTo>
                  <a:lnTo>
                    <a:pt x="937" y="509"/>
                  </a:lnTo>
                  <a:lnTo>
                    <a:pt x="960" y="463"/>
                  </a:lnTo>
                  <a:lnTo>
                    <a:pt x="980" y="415"/>
                  </a:lnTo>
                  <a:lnTo>
                    <a:pt x="999" y="366"/>
                  </a:lnTo>
                  <a:lnTo>
                    <a:pt x="1017" y="318"/>
                  </a:lnTo>
                  <a:lnTo>
                    <a:pt x="1031" y="267"/>
                  </a:lnTo>
                  <a:lnTo>
                    <a:pt x="1043" y="214"/>
                  </a:lnTo>
                  <a:lnTo>
                    <a:pt x="1052" y="164"/>
                  </a:lnTo>
                  <a:lnTo>
                    <a:pt x="1059" y="111"/>
                  </a:lnTo>
                  <a:lnTo>
                    <a:pt x="1063" y="55"/>
                  </a:lnTo>
                  <a:lnTo>
                    <a:pt x="1063" y="0"/>
                  </a:lnTo>
                  <a:lnTo>
                    <a:pt x="1008" y="0"/>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45" name="Freeform 21"/>
            <p:cNvSpPr>
              <a:spLocks/>
            </p:cNvSpPr>
            <p:nvPr/>
          </p:nvSpPr>
          <p:spPr bwMode="auto">
            <a:xfrm>
              <a:off x="2153" y="1185"/>
              <a:ext cx="1455" cy="1382"/>
            </a:xfrm>
            <a:custGeom>
              <a:avLst/>
              <a:gdLst/>
              <a:ahLst/>
              <a:cxnLst>
                <a:cxn ang="0">
                  <a:pos x="50" y="60"/>
                </a:cxn>
                <a:cxn ang="0">
                  <a:pos x="151" y="69"/>
                </a:cxn>
                <a:cxn ang="0">
                  <a:pos x="251" y="90"/>
                </a:cxn>
                <a:cxn ang="0">
                  <a:pos x="345" y="120"/>
                </a:cxn>
                <a:cxn ang="0">
                  <a:pos x="435" y="159"/>
                </a:cxn>
                <a:cxn ang="0">
                  <a:pos x="522" y="205"/>
                </a:cxn>
                <a:cxn ang="0">
                  <a:pos x="603" y="258"/>
                </a:cxn>
                <a:cxn ang="0">
                  <a:pos x="677" y="320"/>
                </a:cxn>
                <a:cxn ang="0">
                  <a:pos x="746" y="389"/>
                </a:cxn>
                <a:cxn ang="0">
                  <a:pos x="808" y="463"/>
                </a:cxn>
                <a:cxn ang="0">
                  <a:pos x="861" y="543"/>
                </a:cxn>
                <a:cxn ang="0">
                  <a:pos x="907" y="629"/>
                </a:cxn>
                <a:cxn ang="0">
                  <a:pos x="946" y="721"/>
                </a:cxn>
                <a:cxn ang="0">
                  <a:pos x="976" y="815"/>
                </a:cxn>
                <a:cxn ang="0">
                  <a:pos x="997" y="914"/>
                </a:cxn>
                <a:cxn ang="0">
                  <a:pos x="1006" y="1015"/>
                </a:cxn>
                <a:cxn ang="0">
                  <a:pos x="1063" y="1066"/>
                </a:cxn>
                <a:cxn ang="0">
                  <a:pos x="1059" y="958"/>
                </a:cxn>
                <a:cxn ang="0">
                  <a:pos x="1043" y="852"/>
                </a:cxn>
                <a:cxn ang="0">
                  <a:pos x="1017" y="751"/>
                </a:cxn>
                <a:cxn ang="0">
                  <a:pos x="980" y="652"/>
                </a:cxn>
                <a:cxn ang="0">
                  <a:pos x="937" y="560"/>
                </a:cxn>
                <a:cxn ang="0">
                  <a:pos x="881" y="472"/>
                </a:cxn>
                <a:cxn ang="0">
                  <a:pos x="822" y="389"/>
                </a:cxn>
                <a:cxn ang="0">
                  <a:pos x="752" y="313"/>
                </a:cxn>
                <a:cxn ang="0">
                  <a:pos x="677" y="244"/>
                </a:cxn>
                <a:cxn ang="0">
                  <a:pos x="594" y="184"/>
                </a:cxn>
                <a:cxn ang="0">
                  <a:pos x="506" y="129"/>
                </a:cxn>
                <a:cxn ang="0">
                  <a:pos x="414" y="85"/>
                </a:cxn>
                <a:cxn ang="0">
                  <a:pos x="315" y="48"/>
                </a:cxn>
                <a:cxn ang="0">
                  <a:pos x="214" y="23"/>
                </a:cxn>
                <a:cxn ang="0">
                  <a:pos x="108" y="7"/>
                </a:cxn>
                <a:cxn ang="0">
                  <a:pos x="0" y="0"/>
                </a:cxn>
              </a:cxnLst>
              <a:rect l="0" t="0" r="r" b="b"/>
              <a:pathLst>
                <a:path w="1063" h="1066">
                  <a:moveTo>
                    <a:pt x="0" y="58"/>
                  </a:moveTo>
                  <a:lnTo>
                    <a:pt x="50" y="60"/>
                  </a:lnTo>
                  <a:lnTo>
                    <a:pt x="101" y="65"/>
                  </a:lnTo>
                  <a:lnTo>
                    <a:pt x="151" y="69"/>
                  </a:lnTo>
                  <a:lnTo>
                    <a:pt x="202" y="78"/>
                  </a:lnTo>
                  <a:lnTo>
                    <a:pt x="251" y="90"/>
                  </a:lnTo>
                  <a:lnTo>
                    <a:pt x="299" y="104"/>
                  </a:lnTo>
                  <a:lnTo>
                    <a:pt x="345" y="120"/>
                  </a:lnTo>
                  <a:lnTo>
                    <a:pt x="391" y="138"/>
                  </a:lnTo>
                  <a:lnTo>
                    <a:pt x="435" y="159"/>
                  </a:lnTo>
                  <a:lnTo>
                    <a:pt x="478" y="180"/>
                  </a:lnTo>
                  <a:lnTo>
                    <a:pt x="522" y="205"/>
                  </a:lnTo>
                  <a:lnTo>
                    <a:pt x="561" y="230"/>
                  </a:lnTo>
                  <a:lnTo>
                    <a:pt x="603" y="258"/>
                  </a:lnTo>
                  <a:lnTo>
                    <a:pt x="640" y="288"/>
                  </a:lnTo>
                  <a:lnTo>
                    <a:pt x="677" y="320"/>
                  </a:lnTo>
                  <a:lnTo>
                    <a:pt x="711" y="355"/>
                  </a:lnTo>
                  <a:lnTo>
                    <a:pt x="746" y="389"/>
                  </a:lnTo>
                  <a:lnTo>
                    <a:pt x="778" y="426"/>
                  </a:lnTo>
                  <a:lnTo>
                    <a:pt x="808" y="463"/>
                  </a:lnTo>
                  <a:lnTo>
                    <a:pt x="835" y="502"/>
                  </a:lnTo>
                  <a:lnTo>
                    <a:pt x="861" y="543"/>
                  </a:lnTo>
                  <a:lnTo>
                    <a:pt x="886" y="587"/>
                  </a:lnTo>
                  <a:lnTo>
                    <a:pt x="907" y="629"/>
                  </a:lnTo>
                  <a:lnTo>
                    <a:pt x="927" y="675"/>
                  </a:lnTo>
                  <a:lnTo>
                    <a:pt x="946" y="721"/>
                  </a:lnTo>
                  <a:lnTo>
                    <a:pt x="962" y="767"/>
                  </a:lnTo>
                  <a:lnTo>
                    <a:pt x="976" y="815"/>
                  </a:lnTo>
                  <a:lnTo>
                    <a:pt x="987" y="864"/>
                  </a:lnTo>
                  <a:lnTo>
                    <a:pt x="997" y="914"/>
                  </a:lnTo>
                  <a:lnTo>
                    <a:pt x="1001" y="965"/>
                  </a:lnTo>
                  <a:lnTo>
                    <a:pt x="1006" y="1015"/>
                  </a:lnTo>
                  <a:lnTo>
                    <a:pt x="1008" y="1066"/>
                  </a:lnTo>
                  <a:lnTo>
                    <a:pt x="1063" y="1066"/>
                  </a:lnTo>
                  <a:lnTo>
                    <a:pt x="1063" y="1013"/>
                  </a:lnTo>
                  <a:lnTo>
                    <a:pt x="1059" y="958"/>
                  </a:lnTo>
                  <a:lnTo>
                    <a:pt x="1052" y="905"/>
                  </a:lnTo>
                  <a:lnTo>
                    <a:pt x="1043" y="852"/>
                  </a:lnTo>
                  <a:lnTo>
                    <a:pt x="1031" y="801"/>
                  </a:lnTo>
                  <a:lnTo>
                    <a:pt x="1017" y="751"/>
                  </a:lnTo>
                  <a:lnTo>
                    <a:pt x="999" y="700"/>
                  </a:lnTo>
                  <a:lnTo>
                    <a:pt x="980" y="652"/>
                  </a:lnTo>
                  <a:lnTo>
                    <a:pt x="960" y="606"/>
                  </a:lnTo>
                  <a:lnTo>
                    <a:pt x="937" y="560"/>
                  </a:lnTo>
                  <a:lnTo>
                    <a:pt x="909" y="514"/>
                  </a:lnTo>
                  <a:lnTo>
                    <a:pt x="881" y="472"/>
                  </a:lnTo>
                  <a:lnTo>
                    <a:pt x="854" y="428"/>
                  </a:lnTo>
                  <a:lnTo>
                    <a:pt x="822" y="389"/>
                  </a:lnTo>
                  <a:lnTo>
                    <a:pt x="787" y="350"/>
                  </a:lnTo>
                  <a:lnTo>
                    <a:pt x="752" y="313"/>
                  </a:lnTo>
                  <a:lnTo>
                    <a:pt x="716" y="279"/>
                  </a:lnTo>
                  <a:lnTo>
                    <a:pt x="677" y="244"/>
                  </a:lnTo>
                  <a:lnTo>
                    <a:pt x="637" y="212"/>
                  </a:lnTo>
                  <a:lnTo>
                    <a:pt x="594" y="184"/>
                  </a:lnTo>
                  <a:lnTo>
                    <a:pt x="552" y="157"/>
                  </a:lnTo>
                  <a:lnTo>
                    <a:pt x="506" y="129"/>
                  </a:lnTo>
                  <a:lnTo>
                    <a:pt x="460" y="106"/>
                  </a:lnTo>
                  <a:lnTo>
                    <a:pt x="414" y="85"/>
                  </a:lnTo>
                  <a:lnTo>
                    <a:pt x="366" y="67"/>
                  </a:lnTo>
                  <a:lnTo>
                    <a:pt x="315" y="48"/>
                  </a:lnTo>
                  <a:lnTo>
                    <a:pt x="264" y="35"/>
                  </a:lnTo>
                  <a:lnTo>
                    <a:pt x="214" y="23"/>
                  </a:lnTo>
                  <a:lnTo>
                    <a:pt x="161" y="14"/>
                  </a:lnTo>
                  <a:lnTo>
                    <a:pt x="108" y="7"/>
                  </a:lnTo>
                  <a:lnTo>
                    <a:pt x="52" y="2"/>
                  </a:lnTo>
                  <a:lnTo>
                    <a:pt x="0" y="0"/>
                  </a:lnTo>
                  <a:lnTo>
                    <a:pt x="0" y="58"/>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46" name="Freeform 22"/>
            <p:cNvSpPr>
              <a:spLocks/>
            </p:cNvSpPr>
            <p:nvPr/>
          </p:nvSpPr>
          <p:spPr bwMode="auto">
            <a:xfrm>
              <a:off x="690" y="1185"/>
              <a:ext cx="1463" cy="1382"/>
            </a:xfrm>
            <a:custGeom>
              <a:avLst/>
              <a:gdLst/>
              <a:ahLst/>
              <a:cxnLst>
                <a:cxn ang="0">
                  <a:pos x="60" y="1015"/>
                </a:cxn>
                <a:cxn ang="0">
                  <a:pos x="69" y="914"/>
                </a:cxn>
                <a:cxn ang="0">
                  <a:pos x="90" y="815"/>
                </a:cxn>
                <a:cxn ang="0">
                  <a:pos x="120" y="721"/>
                </a:cxn>
                <a:cxn ang="0">
                  <a:pos x="157" y="629"/>
                </a:cxn>
                <a:cxn ang="0">
                  <a:pos x="203" y="543"/>
                </a:cxn>
                <a:cxn ang="0">
                  <a:pos x="258" y="463"/>
                </a:cxn>
                <a:cxn ang="0">
                  <a:pos x="320" y="389"/>
                </a:cxn>
                <a:cxn ang="0">
                  <a:pos x="387" y="320"/>
                </a:cxn>
                <a:cxn ang="0">
                  <a:pos x="463" y="258"/>
                </a:cxn>
                <a:cxn ang="0">
                  <a:pos x="544" y="205"/>
                </a:cxn>
                <a:cxn ang="0">
                  <a:pos x="629" y="159"/>
                </a:cxn>
                <a:cxn ang="0">
                  <a:pos x="719" y="120"/>
                </a:cxn>
                <a:cxn ang="0">
                  <a:pos x="813" y="90"/>
                </a:cxn>
                <a:cxn ang="0">
                  <a:pos x="912" y="69"/>
                </a:cxn>
                <a:cxn ang="0">
                  <a:pos x="1014" y="60"/>
                </a:cxn>
                <a:cxn ang="0">
                  <a:pos x="1067" y="0"/>
                </a:cxn>
                <a:cxn ang="0">
                  <a:pos x="956" y="7"/>
                </a:cxn>
                <a:cxn ang="0">
                  <a:pos x="850" y="23"/>
                </a:cxn>
                <a:cxn ang="0">
                  <a:pos x="749" y="48"/>
                </a:cxn>
                <a:cxn ang="0">
                  <a:pos x="652" y="85"/>
                </a:cxn>
                <a:cxn ang="0">
                  <a:pos x="558" y="129"/>
                </a:cxn>
                <a:cxn ang="0">
                  <a:pos x="470" y="184"/>
                </a:cxn>
                <a:cxn ang="0">
                  <a:pos x="387" y="244"/>
                </a:cxn>
                <a:cxn ang="0">
                  <a:pos x="314" y="313"/>
                </a:cxn>
                <a:cxn ang="0">
                  <a:pos x="244" y="389"/>
                </a:cxn>
                <a:cxn ang="0">
                  <a:pos x="182" y="472"/>
                </a:cxn>
                <a:cxn ang="0">
                  <a:pos x="129" y="560"/>
                </a:cxn>
                <a:cxn ang="0">
                  <a:pos x="86" y="652"/>
                </a:cxn>
                <a:cxn ang="0">
                  <a:pos x="49" y="751"/>
                </a:cxn>
                <a:cxn ang="0">
                  <a:pos x="23" y="852"/>
                </a:cxn>
                <a:cxn ang="0">
                  <a:pos x="7" y="958"/>
                </a:cxn>
                <a:cxn ang="0">
                  <a:pos x="0" y="1066"/>
                </a:cxn>
              </a:cxnLst>
              <a:rect l="0" t="0" r="r" b="b"/>
              <a:pathLst>
                <a:path w="1067" h="1066">
                  <a:moveTo>
                    <a:pt x="58" y="1066"/>
                  </a:moveTo>
                  <a:lnTo>
                    <a:pt x="60" y="1015"/>
                  </a:lnTo>
                  <a:lnTo>
                    <a:pt x="63" y="965"/>
                  </a:lnTo>
                  <a:lnTo>
                    <a:pt x="69" y="914"/>
                  </a:lnTo>
                  <a:lnTo>
                    <a:pt x="79" y="864"/>
                  </a:lnTo>
                  <a:lnTo>
                    <a:pt x="90" y="815"/>
                  </a:lnTo>
                  <a:lnTo>
                    <a:pt x="104" y="767"/>
                  </a:lnTo>
                  <a:lnTo>
                    <a:pt x="120" y="721"/>
                  </a:lnTo>
                  <a:lnTo>
                    <a:pt x="136" y="675"/>
                  </a:lnTo>
                  <a:lnTo>
                    <a:pt x="157" y="629"/>
                  </a:lnTo>
                  <a:lnTo>
                    <a:pt x="180" y="587"/>
                  </a:lnTo>
                  <a:lnTo>
                    <a:pt x="203" y="543"/>
                  </a:lnTo>
                  <a:lnTo>
                    <a:pt x="231" y="502"/>
                  </a:lnTo>
                  <a:lnTo>
                    <a:pt x="258" y="463"/>
                  </a:lnTo>
                  <a:lnTo>
                    <a:pt x="288" y="426"/>
                  </a:lnTo>
                  <a:lnTo>
                    <a:pt x="320" y="389"/>
                  </a:lnTo>
                  <a:lnTo>
                    <a:pt x="353" y="355"/>
                  </a:lnTo>
                  <a:lnTo>
                    <a:pt x="387" y="320"/>
                  </a:lnTo>
                  <a:lnTo>
                    <a:pt x="424" y="288"/>
                  </a:lnTo>
                  <a:lnTo>
                    <a:pt x="463" y="258"/>
                  </a:lnTo>
                  <a:lnTo>
                    <a:pt x="502" y="230"/>
                  </a:lnTo>
                  <a:lnTo>
                    <a:pt x="544" y="205"/>
                  </a:lnTo>
                  <a:lnTo>
                    <a:pt x="585" y="180"/>
                  </a:lnTo>
                  <a:lnTo>
                    <a:pt x="629" y="159"/>
                  </a:lnTo>
                  <a:lnTo>
                    <a:pt x="673" y="138"/>
                  </a:lnTo>
                  <a:lnTo>
                    <a:pt x="719" y="120"/>
                  </a:lnTo>
                  <a:lnTo>
                    <a:pt x="765" y="104"/>
                  </a:lnTo>
                  <a:lnTo>
                    <a:pt x="813" y="90"/>
                  </a:lnTo>
                  <a:lnTo>
                    <a:pt x="862" y="78"/>
                  </a:lnTo>
                  <a:lnTo>
                    <a:pt x="912" y="69"/>
                  </a:lnTo>
                  <a:lnTo>
                    <a:pt x="963" y="65"/>
                  </a:lnTo>
                  <a:lnTo>
                    <a:pt x="1014" y="60"/>
                  </a:lnTo>
                  <a:lnTo>
                    <a:pt x="1067" y="58"/>
                  </a:lnTo>
                  <a:lnTo>
                    <a:pt x="1067" y="0"/>
                  </a:lnTo>
                  <a:lnTo>
                    <a:pt x="1011" y="2"/>
                  </a:lnTo>
                  <a:lnTo>
                    <a:pt x="956" y="7"/>
                  </a:lnTo>
                  <a:lnTo>
                    <a:pt x="903" y="14"/>
                  </a:lnTo>
                  <a:lnTo>
                    <a:pt x="850" y="23"/>
                  </a:lnTo>
                  <a:lnTo>
                    <a:pt x="799" y="35"/>
                  </a:lnTo>
                  <a:lnTo>
                    <a:pt x="749" y="48"/>
                  </a:lnTo>
                  <a:lnTo>
                    <a:pt x="700" y="67"/>
                  </a:lnTo>
                  <a:lnTo>
                    <a:pt x="652" y="85"/>
                  </a:lnTo>
                  <a:lnTo>
                    <a:pt x="604" y="106"/>
                  </a:lnTo>
                  <a:lnTo>
                    <a:pt x="558" y="129"/>
                  </a:lnTo>
                  <a:lnTo>
                    <a:pt x="514" y="157"/>
                  </a:lnTo>
                  <a:lnTo>
                    <a:pt x="470" y="184"/>
                  </a:lnTo>
                  <a:lnTo>
                    <a:pt x="429" y="212"/>
                  </a:lnTo>
                  <a:lnTo>
                    <a:pt x="387" y="244"/>
                  </a:lnTo>
                  <a:lnTo>
                    <a:pt x="350" y="279"/>
                  </a:lnTo>
                  <a:lnTo>
                    <a:pt x="314" y="313"/>
                  </a:lnTo>
                  <a:lnTo>
                    <a:pt x="277" y="350"/>
                  </a:lnTo>
                  <a:lnTo>
                    <a:pt x="244" y="389"/>
                  </a:lnTo>
                  <a:lnTo>
                    <a:pt x="212" y="428"/>
                  </a:lnTo>
                  <a:lnTo>
                    <a:pt x="182" y="472"/>
                  </a:lnTo>
                  <a:lnTo>
                    <a:pt x="155" y="514"/>
                  </a:lnTo>
                  <a:lnTo>
                    <a:pt x="129" y="560"/>
                  </a:lnTo>
                  <a:lnTo>
                    <a:pt x="106" y="606"/>
                  </a:lnTo>
                  <a:lnTo>
                    <a:pt x="86" y="652"/>
                  </a:lnTo>
                  <a:lnTo>
                    <a:pt x="65" y="700"/>
                  </a:lnTo>
                  <a:lnTo>
                    <a:pt x="49" y="751"/>
                  </a:lnTo>
                  <a:lnTo>
                    <a:pt x="35" y="801"/>
                  </a:lnTo>
                  <a:lnTo>
                    <a:pt x="23" y="852"/>
                  </a:lnTo>
                  <a:lnTo>
                    <a:pt x="14" y="905"/>
                  </a:lnTo>
                  <a:lnTo>
                    <a:pt x="7" y="958"/>
                  </a:lnTo>
                  <a:lnTo>
                    <a:pt x="3" y="1013"/>
                  </a:lnTo>
                  <a:lnTo>
                    <a:pt x="0" y="1066"/>
                  </a:lnTo>
                  <a:lnTo>
                    <a:pt x="58" y="1066"/>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47" name="Freeform 23"/>
            <p:cNvSpPr>
              <a:spLocks/>
            </p:cNvSpPr>
            <p:nvPr/>
          </p:nvSpPr>
          <p:spPr bwMode="auto">
            <a:xfrm>
              <a:off x="690" y="2567"/>
              <a:ext cx="1463" cy="1383"/>
            </a:xfrm>
            <a:custGeom>
              <a:avLst/>
              <a:gdLst/>
              <a:ahLst/>
              <a:cxnLst>
                <a:cxn ang="0">
                  <a:pos x="1014" y="1006"/>
                </a:cxn>
                <a:cxn ang="0">
                  <a:pos x="912" y="997"/>
                </a:cxn>
                <a:cxn ang="0">
                  <a:pos x="813" y="976"/>
                </a:cxn>
                <a:cxn ang="0">
                  <a:pos x="719" y="946"/>
                </a:cxn>
                <a:cxn ang="0">
                  <a:pos x="629" y="910"/>
                </a:cxn>
                <a:cxn ang="0">
                  <a:pos x="544" y="861"/>
                </a:cxn>
                <a:cxn ang="0">
                  <a:pos x="463" y="808"/>
                </a:cxn>
                <a:cxn ang="0">
                  <a:pos x="387" y="746"/>
                </a:cxn>
                <a:cxn ang="0">
                  <a:pos x="320" y="677"/>
                </a:cxn>
                <a:cxn ang="0">
                  <a:pos x="258" y="603"/>
                </a:cxn>
                <a:cxn ang="0">
                  <a:pos x="203" y="523"/>
                </a:cxn>
                <a:cxn ang="0">
                  <a:pos x="157" y="438"/>
                </a:cxn>
                <a:cxn ang="0">
                  <a:pos x="120" y="348"/>
                </a:cxn>
                <a:cxn ang="0">
                  <a:pos x="90" y="253"/>
                </a:cxn>
                <a:cxn ang="0">
                  <a:pos x="69" y="154"/>
                </a:cxn>
                <a:cxn ang="0">
                  <a:pos x="60" y="53"/>
                </a:cxn>
                <a:cxn ang="0">
                  <a:pos x="0" y="0"/>
                </a:cxn>
                <a:cxn ang="0">
                  <a:pos x="7" y="111"/>
                </a:cxn>
                <a:cxn ang="0">
                  <a:pos x="23" y="214"/>
                </a:cxn>
                <a:cxn ang="0">
                  <a:pos x="49" y="318"/>
                </a:cxn>
                <a:cxn ang="0">
                  <a:pos x="86" y="415"/>
                </a:cxn>
                <a:cxn ang="0">
                  <a:pos x="129" y="509"/>
                </a:cxn>
                <a:cxn ang="0">
                  <a:pos x="182" y="596"/>
                </a:cxn>
                <a:cxn ang="0">
                  <a:pos x="244" y="677"/>
                </a:cxn>
                <a:cxn ang="0">
                  <a:pos x="314" y="753"/>
                </a:cxn>
                <a:cxn ang="0">
                  <a:pos x="387" y="822"/>
                </a:cxn>
                <a:cxn ang="0">
                  <a:pos x="470" y="884"/>
                </a:cxn>
                <a:cxn ang="0">
                  <a:pos x="558" y="937"/>
                </a:cxn>
                <a:cxn ang="0">
                  <a:pos x="652" y="981"/>
                </a:cxn>
                <a:cxn ang="0">
                  <a:pos x="749" y="1018"/>
                </a:cxn>
                <a:cxn ang="0">
                  <a:pos x="850" y="1043"/>
                </a:cxn>
                <a:cxn ang="0">
                  <a:pos x="956" y="1059"/>
                </a:cxn>
                <a:cxn ang="0">
                  <a:pos x="1067" y="1066"/>
                </a:cxn>
              </a:cxnLst>
              <a:rect l="0" t="0" r="r" b="b"/>
              <a:pathLst>
                <a:path w="1067" h="1066">
                  <a:moveTo>
                    <a:pt x="1067" y="1009"/>
                  </a:moveTo>
                  <a:lnTo>
                    <a:pt x="1014" y="1006"/>
                  </a:lnTo>
                  <a:lnTo>
                    <a:pt x="963" y="1002"/>
                  </a:lnTo>
                  <a:lnTo>
                    <a:pt x="912" y="997"/>
                  </a:lnTo>
                  <a:lnTo>
                    <a:pt x="862" y="988"/>
                  </a:lnTo>
                  <a:lnTo>
                    <a:pt x="813" y="976"/>
                  </a:lnTo>
                  <a:lnTo>
                    <a:pt x="765" y="963"/>
                  </a:lnTo>
                  <a:lnTo>
                    <a:pt x="719" y="946"/>
                  </a:lnTo>
                  <a:lnTo>
                    <a:pt x="673" y="928"/>
                  </a:lnTo>
                  <a:lnTo>
                    <a:pt x="629" y="910"/>
                  </a:lnTo>
                  <a:lnTo>
                    <a:pt x="585" y="887"/>
                  </a:lnTo>
                  <a:lnTo>
                    <a:pt x="544" y="861"/>
                  </a:lnTo>
                  <a:lnTo>
                    <a:pt x="502" y="836"/>
                  </a:lnTo>
                  <a:lnTo>
                    <a:pt x="463" y="808"/>
                  </a:lnTo>
                  <a:lnTo>
                    <a:pt x="424" y="778"/>
                  </a:lnTo>
                  <a:lnTo>
                    <a:pt x="387" y="746"/>
                  </a:lnTo>
                  <a:lnTo>
                    <a:pt x="353" y="714"/>
                  </a:lnTo>
                  <a:lnTo>
                    <a:pt x="320" y="677"/>
                  </a:lnTo>
                  <a:lnTo>
                    <a:pt x="288" y="640"/>
                  </a:lnTo>
                  <a:lnTo>
                    <a:pt x="258" y="603"/>
                  </a:lnTo>
                  <a:lnTo>
                    <a:pt x="231" y="564"/>
                  </a:lnTo>
                  <a:lnTo>
                    <a:pt x="203" y="523"/>
                  </a:lnTo>
                  <a:lnTo>
                    <a:pt x="180" y="481"/>
                  </a:lnTo>
                  <a:lnTo>
                    <a:pt x="157" y="438"/>
                  </a:lnTo>
                  <a:lnTo>
                    <a:pt x="136" y="394"/>
                  </a:lnTo>
                  <a:lnTo>
                    <a:pt x="120" y="348"/>
                  </a:lnTo>
                  <a:lnTo>
                    <a:pt x="104" y="299"/>
                  </a:lnTo>
                  <a:lnTo>
                    <a:pt x="90" y="253"/>
                  </a:lnTo>
                  <a:lnTo>
                    <a:pt x="79" y="203"/>
                  </a:lnTo>
                  <a:lnTo>
                    <a:pt x="69" y="154"/>
                  </a:lnTo>
                  <a:lnTo>
                    <a:pt x="63" y="104"/>
                  </a:lnTo>
                  <a:lnTo>
                    <a:pt x="60" y="53"/>
                  </a:lnTo>
                  <a:lnTo>
                    <a:pt x="58" y="0"/>
                  </a:lnTo>
                  <a:lnTo>
                    <a:pt x="0" y="0"/>
                  </a:lnTo>
                  <a:lnTo>
                    <a:pt x="3" y="55"/>
                  </a:lnTo>
                  <a:lnTo>
                    <a:pt x="7" y="111"/>
                  </a:lnTo>
                  <a:lnTo>
                    <a:pt x="14" y="164"/>
                  </a:lnTo>
                  <a:lnTo>
                    <a:pt x="23" y="214"/>
                  </a:lnTo>
                  <a:lnTo>
                    <a:pt x="35" y="267"/>
                  </a:lnTo>
                  <a:lnTo>
                    <a:pt x="49" y="318"/>
                  </a:lnTo>
                  <a:lnTo>
                    <a:pt x="65" y="366"/>
                  </a:lnTo>
                  <a:lnTo>
                    <a:pt x="86" y="415"/>
                  </a:lnTo>
                  <a:lnTo>
                    <a:pt x="106" y="463"/>
                  </a:lnTo>
                  <a:lnTo>
                    <a:pt x="129" y="509"/>
                  </a:lnTo>
                  <a:lnTo>
                    <a:pt x="155" y="553"/>
                  </a:lnTo>
                  <a:lnTo>
                    <a:pt x="182" y="596"/>
                  </a:lnTo>
                  <a:lnTo>
                    <a:pt x="212" y="638"/>
                  </a:lnTo>
                  <a:lnTo>
                    <a:pt x="244" y="677"/>
                  </a:lnTo>
                  <a:lnTo>
                    <a:pt x="277" y="716"/>
                  </a:lnTo>
                  <a:lnTo>
                    <a:pt x="314" y="753"/>
                  </a:lnTo>
                  <a:lnTo>
                    <a:pt x="350" y="788"/>
                  </a:lnTo>
                  <a:lnTo>
                    <a:pt x="387" y="822"/>
                  </a:lnTo>
                  <a:lnTo>
                    <a:pt x="429" y="854"/>
                  </a:lnTo>
                  <a:lnTo>
                    <a:pt x="470" y="884"/>
                  </a:lnTo>
                  <a:lnTo>
                    <a:pt x="514" y="912"/>
                  </a:lnTo>
                  <a:lnTo>
                    <a:pt x="558" y="937"/>
                  </a:lnTo>
                  <a:lnTo>
                    <a:pt x="604" y="960"/>
                  </a:lnTo>
                  <a:lnTo>
                    <a:pt x="652" y="981"/>
                  </a:lnTo>
                  <a:lnTo>
                    <a:pt x="700" y="1002"/>
                  </a:lnTo>
                  <a:lnTo>
                    <a:pt x="749" y="1018"/>
                  </a:lnTo>
                  <a:lnTo>
                    <a:pt x="799" y="1032"/>
                  </a:lnTo>
                  <a:lnTo>
                    <a:pt x="850" y="1043"/>
                  </a:lnTo>
                  <a:lnTo>
                    <a:pt x="903" y="1052"/>
                  </a:lnTo>
                  <a:lnTo>
                    <a:pt x="956" y="1059"/>
                  </a:lnTo>
                  <a:lnTo>
                    <a:pt x="1011" y="1064"/>
                  </a:lnTo>
                  <a:lnTo>
                    <a:pt x="1067" y="1066"/>
                  </a:lnTo>
                  <a:lnTo>
                    <a:pt x="1067" y="1009"/>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48" name="Freeform 24"/>
            <p:cNvSpPr>
              <a:spLocks/>
            </p:cNvSpPr>
            <p:nvPr/>
          </p:nvSpPr>
          <p:spPr bwMode="auto">
            <a:xfrm>
              <a:off x="352" y="1708"/>
              <a:ext cx="908" cy="859"/>
            </a:xfrm>
            <a:custGeom>
              <a:avLst/>
              <a:gdLst/>
              <a:ahLst/>
              <a:cxnLst>
                <a:cxn ang="0">
                  <a:pos x="366" y="663"/>
                </a:cxn>
                <a:cxn ang="0">
                  <a:pos x="415" y="654"/>
                </a:cxn>
                <a:cxn ang="0">
                  <a:pos x="461" y="637"/>
                </a:cxn>
                <a:cxn ang="0">
                  <a:pos x="504" y="614"/>
                </a:cxn>
                <a:cxn ang="0">
                  <a:pos x="544" y="587"/>
                </a:cxn>
                <a:cxn ang="0">
                  <a:pos x="578" y="555"/>
                </a:cxn>
                <a:cxn ang="0">
                  <a:pos x="608" y="518"/>
                </a:cxn>
                <a:cxn ang="0">
                  <a:pos x="631" y="476"/>
                </a:cxn>
                <a:cxn ang="0">
                  <a:pos x="650" y="430"/>
                </a:cxn>
                <a:cxn ang="0">
                  <a:pos x="661" y="382"/>
                </a:cxn>
                <a:cxn ang="0">
                  <a:pos x="663" y="331"/>
                </a:cxn>
                <a:cxn ang="0">
                  <a:pos x="661" y="281"/>
                </a:cxn>
                <a:cxn ang="0">
                  <a:pos x="650" y="232"/>
                </a:cxn>
                <a:cxn ang="0">
                  <a:pos x="631" y="186"/>
                </a:cxn>
                <a:cxn ang="0">
                  <a:pos x="608" y="145"/>
                </a:cxn>
                <a:cxn ang="0">
                  <a:pos x="578" y="108"/>
                </a:cxn>
                <a:cxn ang="0">
                  <a:pos x="544" y="76"/>
                </a:cxn>
                <a:cxn ang="0">
                  <a:pos x="504" y="46"/>
                </a:cxn>
                <a:cxn ang="0">
                  <a:pos x="461" y="25"/>
                </a:cxn>
                <a:cxn ang="0">
                  <a:pos x="415" y="9"/>
                </a:cxn>
                <a:cxn ang="0">
                  <a:pos x="366" y="0"/>
                </a:cxn>
                <a:cxn ang="0">
                  <a:pos x="313" y="0"/>
                </a:cxn>
                <a:cxn ang="0">
                  <a:pos x="265" y="7"/>
                </a:cxn>
                <a:cxn ang="0">
                  <a:pos x="217" y="18"/>
                </a:cxn>
                <a:cxn ang="0">
                  <a:pos x="173" y="39"/>
                </a:cxn>
                <a:cxn ang="0">
                  <a:pos x="131" y="64"/>
                </a:cxn>
                <a:cxn ang="0">
                  <a:pos x="97" y="96"/>
                </a:cxn>
                <a:cxn ang="0">
                  <a:pos x="65" y="133"/>
                </a:cxn>
                <a:cxn ang="0">
                  <a:pos x="39" y="172"/>
                </a:cxn>
                <a:cxn ang="0">
                  <a:pos x="19" y="216"/>
                </a:cxn>
                <a:cxn ang="0">
                  <a:pos x="5" y="264"/>
                </a:cxn>
                <a:cxn ang="0">
                  <a:pos x="0" y="313"/>
                </a:cxn>
                <a:cxn ang="0">
                  <a:pos x="0" y="366"/>
                </a:cxn>
                <a:cxn ang="0">
                  <a:pos x="9" y="414"/>
                </a:cxn>
                <a:cxn ang="0">
                  <a:pos x="26" y="460"/>
                </a:cxn>
                <a:cxn ang="0">
                  <a:pos x="46" y="504"/>
                </a:cxn>
                <a:cxn ang="0">
                  <a:pos x="74" y="543"/>
                </a:cxn>
                <a:cxn ang="0">
                  <a:pos x="108" y="578"/>
                </a:cxn>
                <a:cxn ang="0">
                  <a:pos x="145" y="607"/>
                </a:cxn>
                <a:cxn ang="0">
                  <a:pos x="187" y="630"/>
                </a:cxn>
                <a:cxn ang="0">
                  <a:pos x="233" y="649"/>
                </a:cxn>
                <a:cxn ang="0">
                  <a:pos x="281" y="660"/>
                </a:cxn>
                <a:cxn ang="0">
                  <a:pos x="332" y="663"/>
                </a:cxn>
              </a:cxnLst>
              <a:rect l="0" t="0" r="r" b="b"/>
              <a:pathLst>
                <a:path w="663" h="663">
                  <a:moveTo>
                    <a:pt x="332" y="663"/>
                  </a:moveTo>
                  <a:lnTo>
                    <a:pt x="348" y="663"/>
                  </a:lnTo>
                  <a:lnTo>
                    <a:pt x="366" y="663"/>
                  </a:lnTo>
                  <a:lnTo>
                    <a:pt x="382" y="660"/>
                  </a:lnTo>
                  <a:lnTo>
                    <a:pt x="399" y="656"/>
                  </a:lnTo>
                  <a:lnTo>
                    <a:pt x="415" y="654"/>
                  </a:lnTo>
                  <a:lnTo>
                    <a:pt x="431" y="649"/>
                  </a:lnTo>
                  <a:lnTo>
                    <a:pt x="447" y="644"/>
                  </a:lnTo>
                  <a:lnTo>
                    <a:pt x="461" y="637"/>
                  </a:lnTo>
                  <a:lnTo>
                    <a:pt x="475" y="630"/>
                  </a:lnTo>
                  <a:lnTo>
                    <a:pt x="491" y="624"/>
                  </a:lnTo>
                  <a:lnTo>
                    <a:pt x="504" y="614"/>
                  </a:lnTo>
                  <a:lnTo>
                    <a:pt x="518" y="607"/>
                  </a:lnTo>
                  <a:lnTo>
                    <a:pt x="530" y="598"/>
                  </a:lnTo>
                  <a:lnTo>
                    <a:pt x="544" y="587"/>
                  </a:lnTo>
                  <a:lnTo>
                    <a:pt x="555" y="578"/>
                  </a:lnTo>
                  <a:lnTo>
                    <a:pt x="567" y="566"/>
                  </a:lnTo>
                  <a:lnTo>
                    <a:pt x="578" y="555"/>
                  </a:lnTo>
                  <a:lnTo>
                    <a:pt x="587" y="543"/>
                  </a:lnTo>
                  <a:lnTo>
                    <a:pt x="599" y="529"/>
                  </a:lnTo>
                  <a:lnTo>
                    <a:pt x="608" y="518"/>
                  </a:lnTo>
                  <a:lnTo>
                    <a:pt x="615" y="504"/>
                  </a:lnTo>
                  <a:lnTo>
                    <a:pt x="624" y="490"/>
                  </a:lnTo>
                  <a:lnTo>
                    <a:pt x="631" y="476"/>
                  </a:lnTo>
                  <a:lnTo>
                    <a:pt x="638" y="460"/>
                  </a:lnTo>
                  <a:lnTo>
                    <a:pt x="643" y="446"/>
                  </a:lnTo>
                  <a:lnTo>
                    <a:pt x="650" y="430"/>
                  </a:lnTo>
                  <a:lnTo>
                    <a:pt x="654" y="414"/>
                  </a:lnTo>
                  <a:lnTo>
                    <a:pt x="656" y="398"/>
                  </a:lnTo>
                  <a:lnTo>
                    <a:pt x="661" y="382"/>
                  </a:lnTo>
                  <a:lnTo>
                    <a:pt x="661" y="366"/>
                  </a:lnTo>
                  <a:lnTo>
                    <a:pt x="663" y="347"/>
                  </a:lnTo>
                  <a:lnTo>
                    <a:pt x="663" y="331"/>
                  </a:lnTo>
                  <a:lnTo>
                    <a:pt x="663" y="313"/>
                  </a:lnTo>
                  <a:lnTo>
                    <a:pt x="661" y="297"/>
                  </a:lnTo>
                  <a:lnTo>
                    <a:pt x="661" y="281"/>
                  </a:lnTo>
                  <a:lnTo>
                    <a:pt x="656" y="264"/>
                  </a:lnTo>
                  <a:lnTo>
                    <a:pt x="654" y="248"/>
                  </a:lnTo>
                  <a:lnTo>
                    <a:pt x="650" y="232"/>
                  </a:lnTo>
                  <a:lnTo>
                    <a:pt x="643" y="216"/>
                  </a:lnTo>
                  <a:lnTo>
                    <a:pt x="638" y="202"/>
                  </a:lnTo>
                  <a:lnTo>
                    <a:pt x="631" y="186"/>
                  </a:lnTo>
                  <a:lnTo>
                    <a:pt x="624" y="172"/>
                  </a:lnTo>
                  <a:lnTo>
                    <a:pt x="615" y="158"/>
                  </a:lnTo>
                  <a:lnTo>
                    <a:pt x="608" y="145"/>
                  </a:lnTo>
                  <a:lnTo>
                    <a:pt x="599" y="133"/>
                  </a:lnTo>
                  <a:lnTo>
                    <a:pt x="587" y="119"/>
                  </a:lnTo>
                  <a:lnTo>
                    <a:pt x="578" y="108"/>
                  </a:lnTo>
                  <a:lnTo>
                    <a:pt x="567" y="96"/>
                  </a:lnTo>
                  <a:lnTo>
                    <a:pt x="555" y="85"/>
                  </a:lnTo>
                  <a:lnTo>
                    <a:pt x="544" y="76"/>
                  </a:lnTo>
                  <a:lnTo>
                    <a:pt x="530" y="64"/>
                  </a:lnTo>
                  <a:lnTo>
                    <a:pt x="518" y="55"/>
                  </a:lnTo>
                  <a:lnTo>
                    <a:pt x="504" y="46"/>
                  </a:lnTo>
                  <a:lnTo>
                    <a:pt x="491" y="39"/>
                  </a:lnTo>
                  <a:lnTo>
                    <a:pt x="475" y="32"/>
                  </a:lnTo>
                  <a:lnTo>
                    <a:pt x="461" y="25"/>
                  </a:lnTo>
                  <a:lnTo>
                    <a:pt x="447" y="18"/>
                  </a:lnTo>
                  <a:lnTo>
                    <a:pt x="431" y="13"/>
                  </a:lnTo>
                  <a:lnTo>
                    <a:pt x="415" y="9"/>
                  </a:lnTo>
                  <a:lnTo>
                    <a:pt x="399" y="7"/>
                  </a:lnTo>
                  <a:lnTo>
                    <a:pt x="382" y="2"/>
                  </a:lnTo>
                  <a:lnTo>
                    <a:pt x="366" y="0"/>
                  </a:lnTo>
                  <a:lnTo>
                    <a:pt x="348" y="0"/>
                  </a:lnTo>
                  <a:lnTo>
                    <a:pt x="332" y="0"/>
                  </a:lnTo>
                  <a:lnTo>
                    <a:pt x="313" y="0"/>
                  </a:lnTo>
                  <a:lnTo>
                    <a:pt x="297" y="0"/>
                  </a:lnTo>
                  <a:lnTo>
                    <a:pt x="281" y="2"/>
                  </a:lnTo>
                  <a:lnTo>
                    <a:pt x="265" y="7"/>
                  </a:lnTo>
                  <a:lnTo>
                    <a:pt x="249" y="9"/>
                  </a:lnTo>
                  <a:lnTo>
                    <a:pt x="233" y="13"/>
                  </a:lnTo>
                  <a:lnTo>
                    <a:pt x="217" y="18"/>
                  </a:lnTo>
                  <a:lnTo>
                    <a:pt x="203" y="25"/>
                  </a:lnTo>
                  <a:lnTo>
                    <a:pt x="187" y="32"/>
                  </a:lnTo>
                  <a:lnTo>
                    <a:pt x="173" y="39"/>
                  </a:lnTo>
                  <a:lnTo>
                    <a:pt x="159" y="46"/>
                  </a:lnTo>
                  <a:lnTo>
                    <a:pt x="145" y="55"/>
                  </a:lnTo>
                  <a:lnTo>
                    <a:pt x="131" y="64"/>
                  </a:lnTo>
                  <a:lnTo>
                    <a:pt x="120" y="76"/>
                  </a:lnTo>
                  <a:lnTo>
                    <a:pt x="108" y="85"/>
                  </a:lnTo>
                  <a:lnTo>
                    <a:pt x="97" y="96"/>
                  </a:lnTo>
                  <a:lnTo>
                    <a:pt x="85" y="108"/>
                  </a:lnTo>
                  <a:lnTo>
                    <a:pt x="74" y="119"/>
                  </a:lnTo>
                  <a:lnTo>
                    <a:pt x="65" y="133"/>
                  </a:lnTo>
                  <a:lnTo>
                    <a:pt x="55" y="145"/>
                  </a:lnTo>
                  <a:lnTo>
                    <a:pt x="46" y="158"/>
                  </a:lnTo>
                  <a:lnTo>
                    <a:pt x="39" y="172"/>
                  </a:lnTo>
                  <a:lnTo>
                    <a:pt x="32" y="186"/>
                  </a:lnTo>
                  <a:lnTo>
                    <a:pt x="26" y="202"/>
                  </a:lnTo>
                  <a:lnTo>
                    <a:pt x="19" y="216"/>
                  </a:lnTo>
                  <a:lnTo>
                    <a:pt x="14" y="232"/>
                  </a:lnTo>
                  <a:lnTo>
                    <a:pt x="9" y="248"/>
                  </a:lnTo>
                  <a:lnTo>
                    <a:pt x="5" y="264"/>
                  </a:lnTo>
                  <a:lnTo>
                    <a:pt x="3" y="281"/>
                  </a:lnTo>
                  <a:lnTo>
                    <a:pt x="0" y="297"/>
                  </a:lnTo>
                  <a:lnTo>
                    <a:pt x="0" y="313"/>
                  </a:lnTo>
                  <a:lnTo>
                    <a:pt x="0" y="331"/>
                  </a:lnTo>
                  <a:lnTo>
                    <a:pt x="0" y="347"/>
                  </a:lnTo>
                  <a:lnTo>
                    <a:pt x="0" y="366"/>
                  </a:lnTo>
                  <a:lnTo>
                    <a:pt x="3" y="382"/>
                  </a:lnTo>
                  <a:lnTo>
                    <a:pt x="5" y="398"/>
                  </a:lnTo>
                  <a:lnTo>
                    <a:pt x="9" y="414"/>
                  </a:lnTo>
                  <a:lnTo>
                    <a:pt x="14" y="430"/>
                  </a:lnTo>
                  <a:lnTo>
                    <a:pt x="19" y="446"/>
                  </a:lnTo>
                  <a:lnTo>
                    <a:pt x="26" y="460"/>
                  </a:lnTo>
                  <a:lnTo>
                    <a:pt x="32" y="476"/>
                  </a:lnTo>
                  <a:lnTo>
                    <a:pt x="39" y="490"/>
                  </a:lnTo>
                  <a:lnTo>
                    <a:pt x="46" y="504"/>
                  </a:lnTo>
                  <a:lnTo>
                    <a:pt x="55" y="518"/>
                  </a:lnTo>
                  <a:lnTo>
                    <a:pt x="65" y="529"/>
                  </a:lnTo>
                  <a:lnTo>
                    <a:pt x="74" y="543"/>
                  </a:lnTo>
                  <a:lnTo>
                    <a:pt x="85" y="555"/>
                  </a:lnTo>
                  <a:lnTo>
                    <a:pt x="97" y="566"/>
                  </a:lnTo>
                  <a:lnTo>
                    <a:pt x="108" y="578"/>
                  </a:lnTo>
                  <a:lnTo>
                    <a:pt x="120" y="587"/>
                  </a:lnTo>
                  <a:lnTo>
                    <a:pt x="131" y="598"/>
                  </a:lnTo>
                  <a:lnTo>
                    <a:pt x="145" y="607"/>
                  </a:lnTo>
                  <a:lnTo>
                    <a:pt x="159" y="614"/>
                  </a:lnTo>
                  <a:lnTo>
                    <a:pt x="173" y="624"/>
                  </a:lnTo>
                  <a:lnTo>
                    <a:pt x="187" y="630"/>
                  </a:lnTo>
                  <a:lnTo>
                    <a:pt x="203" y="637"/>
                  </a:lnTo>
                  <a:lnTo>
                    <a:pt x="217" y="644"/>
                  </a:lnTo>
                  <a:lnTo>
                    <a:pt x="233" y="649"/>
                  </a:lnTo>
                  <a:lnTo>
                    <a:pt x="249" y="654"/>
                  </a:lnTo>
                  <a:lnTo>
                    <a:pt x="265" y="656"/>
                  </a:lnTo>
                  <a:lnTo>
                    <a:pt x="281" y="660"/>
                  </a:lnTo>
                  <a:lnTo>
                    <a:pt x="297" y="663"/>
                  </a:lnTo>
                  <a:lnTo>
                    <a:pt x="313" y="663"/>
                  </a:lnTo>
                  <a:lnTo>
                    <a:pt x="332" y="663"/>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49" name="Freeform 25"/>
            <p:cNvSpPr>
              <a:spLocks/>
            </p:cNvSpPr>
            <p:nvPr/>
          </p:nvSpPr>
          <p:spPr bwMode="auto">
            <a:xfrm>
              <a:off x="2790" y="3010"/>
              <a:ext cx="910" cy="859"/>
            </a:xfrm>
            <a:custGeom>
              <a:avLst/>
              <a:gdLst/>
              <a:ahLst/>
              <a:cxnLst>
                <a:cxn ang="0">
                  <a:pos x="366" y="663"/>
                </a:cxn>
                <a:cxn ang="0">
                  <a:pos x="416" y="654"/>
                </a:cxn>
                <a:cxn ang="0">
                  <a:pos x="462" y="638"/>
                </a:cxn>
                <a:cxn ang="0">
                  <a:pos x="504" y="615"/>
                </a:cxn>
                <a:cxn ang="0">
                  <a:pos x="543" y="587"/>
                </a:cxn>
                <a:cxn ang="0">
                  <a:pos x="578" y="555"/>
                </a:cxn>
                <a:cxn ang="0">
                  <a:pos x="608" y="518"/>
                </a:cxn>
                <a:cxn ang="0">
                  <a:pos x="633" y="474"/>
                </a:cxn>
                <a:cxn ang="0">
                  <a:pos x="649" y="430"/>
                </a:cxn>
                <a:cxn ang="0">
                  <a:pos x="661" y="382"/>
                </a:cxn>
                <a:cxn ang="0">
                  <a:pos x="665" y="331"/>
                </a:cxn>
                <a:cxn ang="0">
                  <a:pos x="661" y="281"/>
                </a:cxn>
                <a:cxn ang="0">
                  <a:pos x="649" y="232"/>
                </a:cxn>
                <a:cxn ang="0">
                  <a:pos x="633" y="186"/>
                </a:cxn>
                <a:cxn ang="0">
                  <a:pos x="608" y="145"/>
                </a:cxn>
                <a:cxn ang="0">
                  <a:pos x="578" y="108"/>
                </a:cxn>
                <a:cxn ang="0">
                  <a:pos x="543" y="76"/>
                </a:cxn>
                <a:cxn ang="0">
                  <a:pos x="504" y="48"/>
                </a:cxn>
                <a:cxn ang="0">
                  <a:pos x="462" y="25"/>
                </a:cxn>
                <a:cxn ang="0">
                  <a:pos x="416" y="9"/>
                </a:cxn>
                <a:cxn ang="0">
                  <a:pos x="366" y="0"/>
                </a:cxn>
                <a:cxn ang="0">
                  <a:pos x="315" y="0"/>
                </a:cxn>
                <a:cxn ang="0">
                  <a:pos x="264" y="7"/>
                </a:cxn>
                <a:cxn ang="0">
                  <a:pos x="218" y="18"/>
                </a:cxn>
                <a:cxn ang="0">
                  <a:pos x="175" y="39"/>
                </a:cxn>
                <a:cxn ang="0">
                  <a:pos x="133" y="64"/>
                </a:cxn>
                <a:cxn ang="0">
                  <a:pos x="96" y="97"/>
                </a:cxn>
                <a:cxn ang="0">
                  <a:pos x="66" y="133"/>
                </a:cxn>
                <a:cxn ang="0">
                  <a:pos x="41" y="173"/>
                </a:cxn>
                <a:cxn ang="0">
                  <a:pos x="20" y="216"/>
                </a:cxn>
                <a:cxn ang="0">
                  <a:pos x="7" y="265"/>
                </a:cxn>
                <a:cxn ang="0">
                  <a:pos x="0" y="313"/>
                </a:cxn>
                <a:cxn ang="0">
                  <a:pos x="2" y="366"/>
                </a:cxn>
                <a:cxn ang="0">
                  <a:pos x="11" y="414"/>
                </a:cxn>
                <a:cxn ang="0">
                  <a:pos x="25" y="460"/>
                </a:cxn>
                <a:cxn ang="0">
                  <a:pos x="48" y="504"/>
                </a:cxn>
                <a:cxn ang="0">
                  <a:pos x="76" y="543"/>
                </a:cxn>
                <a:cxn ang="0">
                  <a:pos x="108" y="578"/>
                </a:cxn>
                <a:cxn ang="0">
                  <a:pos x="147" y="608"/>
                </a:cxn>
                <a:cxn ang="0">
                  <a:pos x="188" y="631"/>
                </a:cxn>
                <a:cxn ang="0">
                  <a:pos x="235" y="649"/>
                </a:cxn>
                <a:cxn ang="0">
                  <a:pos x="281" y="661"/>
                </a:cxn>
                <a:cxn ang="0">
                  <a:pos x="331" y="663"/>
                </a:cxn>
              </a:cxnLst>
              <a:rect l="0" t="0" r="r" b="b"/>
              <a:pathLst>
                <a:path w="665" h="663">
                  <a:moveTo>
                    <a:pt x="331" y="663"/>
                  </a:moveTo>
                  <a:lnTo>
                    <a:pt x="350" y="663"/>
                  </a:lnTo>
                  <a:lnTo>
                    <a:pt x="366" y="663"/>
                  </a:lnTo>
                  <a:lnTo>
                    <a:pt x="384" y="661"/>
                  </a:lnTo>
                  <a:lnTo>
                    <a:pt x="400" y="656"/>
                  </a:lnTo>
                  <a:lnTo>
                    <a:pt x="416" y="654"/>
                  </a:lnTo>
                  <a:lnTo>
                    <a:pt x="430" y="649"/>
                  </a:lnTo>
                  <a:lnTo>
                    <a:pt x="446" y="645"/>
                  </a:lnTo>
                  <a:lnTo>
                    <a:pt x="462" y="638"/>
                  </a:lnTo>
                  <a:lnTo>
                    <a:pt x="476" y="631"/>
                  </a:lnTo>
                  <a:lnTo>
                    <a:pt x="490" y="624"/>
                  </a:lnTo>
                  <a:lnTo>
                    <a:pt x="504" y="615"/>
                  </a:lnTo>
                  <a:lnTo>
                    <a:pt x="518" y="608"/>
                  </a:lnTo>
                  <a:lnTo>
                    <a:pt x="532" y="599"/>
                  </a:lnTo>
                  <a:lnTo>
                    <a:pt x="543" y="587"/>
                  </a:lnTo>
                  <a:lnTo>
                    <a:pt x="557" y="578"/>
                  </a:lnTo>
                  <a:lnTo>
                    <a:pt x="568" y="566"/>
                  </a:lnTo>
                  <a:lnTo>
                    <a:pt x="578" y="555"/>
                  </a:lnTo>
                  <a:lnTo>
                    <a:pt x="589" y="543"/>
                  </a:lnTo>
                  <a:lnTo>
                    <a:pt x="598" y="529"/>
                  </a:lnTo>
                  <a:lnTo>
                    <a:pt x="608" y="518"/>
                  </a:lnTo>
                  <a:lnTo>
                    <a:pt x="617" y="504"/>
                  </a:lnTo>
                  <a:lnTo>
                    <a:pt x="624" y="490"/>
                  </a:lnTo>
                  <a:lnTo>
                    <a:pt x="633" y="474"/>
                  </a:lnTo>
                  <a:lnTo>
                    <a:pt x="640" y="460"/>
                  </a:lnTo>
                  <a:lnTo>
                    <a:pt x="644" y="444"/>
                  </a:lnTo>
                  <a:lnTo>
                    <a:pt x="649" y="430"/>
                  </a:lnTo>
                  <a:lnTo>
                    <a:pt x="654" y="414"/>
                  </a:lnTo>
                  <a:lnTo>
                    <a:pt x="658" y="398"/>
                  </a:lnTo>
                  <a:lnTo>
                    <a:pt x="661" y="382"/>
                  </a:lnTo>
                  <a:lnTo>
                    <a:pt x="663" y="366"/>
                  </a:lnTo>
                  <a:lnTo>
                    <a:pt x="665" y="348"/>
                  </a:lnTo>
                  <a:lnTo>
                    <a:pt x="665" y="331"/>
                  </a:lnTo>
                  <a:lnTo>
                    <a:pt x="665" y="313"/>
                  </a:lnTo>
                  <a:lnTo>
                    <a:pt x="663" y="297"/>
                  </a:lnTo>
                  <a:lnTo>
                    <a:pt x="661" y="281"/>
                  </a:lnTo>
                  <a:lnTo>
                    <a:pt x="658" y="265"/>
                  </a:lnTo>
                  <a:lnTo>
                    <a:pt x="654" y="249"/>
                  </a:lnTo>
                  <a:lnTo>
                    <a:pt x="649" y="232"/>
                  </a:lnTo>
                  <a:lnTo>
                    <a:pt x="644" y="216"/>
                  </a:lnTo>
                  <a:lnTo>
                    <a:pt x="640" y="203"/>
                  </a:lnTo>
                  <a:lnTo>
                    <a:pt x="633" y="186"/>
                  </a:lnTo>
                  <a:lnTo>
                    <a:pt x="624" y="173"/>
                  </a:lnTo>
                  <a:lnTo>
                    <a:pt x="617" y="159"/>
                  </a:lnTo>
                  <a:lnTo>
                    <a:pt x="608" y="145"/>
                  </a:lnTo>
                  <a:lnTo>
                    <a:pt x="598" y="133"/>
                  </a:lnTo>
                  <a:lnTo>
                    <a:pt x="589" y="120"/>
                  </a:lnTo>
                  <a:lnTo>
                    <a:pt x="578" y="108"/>
                  </a:lnTo>
                  <a:lnTo>
                    <a:pt x="568" y="97"/>
                  </a:lnTo>
                  <a:lnTo>
                    <a:pt x="557" y="85"/>
                  </a:lnTo>
                  <a:lnTo>
                    <a:pt x="543" y="76"/>
                  </a:lnTo>
                  <a:lnTo>
                    <a:pt x="532" y="64"/>
                  </a:lnTo>
                  <a:lnTo>
                    <a:pt x="518" y="55"/>
                  </a:lnTo>
                  <a:lnTo>
                    <a:pt x="504" y="48"/>
                  </a:lnTo>
                  <a:lnTo>
                    <a:pt x="490" y="39"/>
                  </a:lnTo>
                  <a:lnTo>
                    <a:pt x="476" y="32"/>
                  </a:lnTo>
                  <a:lnTo>
                    <a:pt x="462" y="25"/>
                  </a:lnTo>
                  <a:lnTo>
                    <a:pt x="446" y="18"/>
                  </a:lnTo>
                  <a:lnTo>
                    <a:pt x="430" y="14"/>
                  </a:lnTo>
                  <a:lnTo>
                    <a:pt x="416" y="9"/>
                  </a:lnTo>
                  <a:lnTo>
                    <a:pt x="400" y="7"/>
                  </a:lnTo>
                  <a:lnTo>
                    <a:pt x="384" y="2"/>
                  </a:lnTo>
                  <a:lnTo>
                    <a:pt x="366" y="0"/>
                  </a:lnTo>
                  <a:lnTo>
                    <a:pt x="350" y="0"/>
                  </a:lnTo>
                  <a:lnTo>
                    <a:pt x="331" y="0"/>
                  </a:lnTo>
                  <a:lnTo>
                    <a:pt x="315" y="0"/>
                  </a:lnTo>
                  <a:lnTo>
                    <a:pt x="299" y="0"/>
                  </a:lnTo>
                  <a:lnTo>
                    <a:pt x="281" y="2"/>
                  </a:lnTo>
                  <a:lnTo>
                    <a:pt x="264" y="7"/>
                  </a:lnTo>
                  <a:lnTo>
                    <a:pt x="248" y="9"/>
                  </a:lnTo>
                  <a:lnTo>
                    <a:pt x="235" y="14"/>
                  </a:lnTo>
                  <a:lnTo>
                    <a:pt x="218" y="18"/>
                  </a:lnTo>
                  <a:lnTo>
                    <a:pt x="202" y="25"/>
                  </a:lnTo>
                  <a:lnTo>
                    <a:pt x="188" y="32"/>
                  </a:lnTo>
                  <a:lnTo>
                    <a:pt x="175" y="39"/>
                  </a:lnTo>
                  <a:lnTo>
                    <a:pt x="161" y="48"/>
                  </a:lnTo>
                  <a:lnTo>
                    <a:pt x="147" y="55"/>
                  </a:lnTo>
                  <a:lnTo>
                    <a:pt x="133" y="64"/>
                  </a:lnTo>
                  <a:lnTo>
                    <a:pt x="122" y="76"/>
                  </a:lnTo>
                  <a:lnTo>
                    <a:pt x="108" y="85"/>
                  </a:lnTo>
                  <a:lnTo>
                    <a:pt x="96" y="97"/>
                  </a:lnTo>
                  <a:lnTo>
                    <a:pt x="87" y="108"/>
                  </a:lnTo>
                  <a:lnTo>
                    <a:pt x="76" y="120"/>
                  </a:lnTo>
                  <a:lnTo>
                    <a:pt x="66" y="133"/>
                  </a:lnTo>
                  <a:lnTo>
                    <a:pt x="57" y="145"/>
                  </a:lnTo>
                  <a:lnTo>
                    <a:pt x="48" y="159"/>
                  </a:lnTo>
                  <a:lnTo>
                    <a:pt x="41" y="173"/>
                  </a:lnTo>
                  <a:lnTo>
                    <a:pt x="32" y="186"/>
                  </a:lnTo>
                  <a:lnTo>
                    <a:pt x="25" y="203"/>
                  </a:lnTo>
                  <a:lnTo>
                    <a:pt x="20" y="216"/>
                  </a:lnTo>
                  <a:lnTo>
                    <a:pt x="16" y="232"/>
                  </a:lnTo>
                  <a:lnTo>
                    <a:pt x="11" y="249"/>
                  </a:lnTo>
                  <a:lnTo>
                    <a:pt x="7" y="265"/>
                  </a:lnTo>
                  <a:lnTo>
                    <a:pt x="4" y="281"/>
                  </a:lnTo>
                  <a:lnTo>
                    <a:pt x="2" y="297"/>
                  </a:lnTo>
                  <a:lnTo>
                    <a:pt x="0" y="313"/>
                  </a:lnTo>
                  <a:lnTo>
                    <a:pt x="0" y="331"/>
                  </a:lnTo>
                  <a:lnTo>
                    <a:pt x="0" y="348"/>
                  </a:lnTo>
                  <a:lnTo>
                    <a:pt x="2" y="366"/>
                  </a:lnTo>
                  <a:lnTo>
                    <a:pt x="4" y="382"/>
                  </a:lnTo>
                  <a:lnTo>
                    <a:pt x="7" y="398"/>
                  </a:lnTo>
                  <a:lnTo>
                    <a:pt x="11" y="414"/>
                  </a:lnTo>
                  <a:lnTo>
                    <a:pt x="16" y="430"/>
                  </a:lnTo>
                  <a:lnTo>
                    <a:pt x="20" y="444"/>
                  </a:lnTo>
                  <a:lnTo>
                    <a:pt x="25" y="460"/>
                  </a:lnTo>
                  <a:lnTo>
                    <a:pt x="32" y="474"/>
                  </a:lnTo>
                  <a:lnTo>
                    <a:pt x="41" y="490"/>
                  </a:lnTo>
                  <a:lnTo>
                    <a:pt x="48" y="504"/>
                  </a:lnTo>
                  <a:lnTo>
                    <a:pt x="57" y="518"/>
                  </a:lnTo>
                  <a:lnTo>
                    <a:pt x="66" y="529"/>
                  </a:lnTo>
                  <a:lnTo>
                    <a:pt x="76" y="543"/>
                  </a:lnTo>
                  <a:lnTo>
                    <a:pt x="87" y="555"/>
                  </a:lnTo>
                  <a:lnTo>
                    <a:pt x="96" y="566"/>
                  </a:lnTo>
                  <a:lnTo>
                    <a:pt x="108" y="578"/>
                  </a:lnTo>
                  <a:lnTo>
                    <a:pt x="122" y="587"/>
                  </a:lnTo>
                  <a:lnTo>
                    <a:pt x="133" y="599"/>
                  </a:lnTo>
                  <a:lnTo>
                    <a:pt x="147" y="608"/>
                  </a:lnTo>
                  <a:lnTo>
                    <a:pt x="161" y="615"/>
                  </a:lnTo>
                  <a:lnTo>
                    <a:pt x="175" y="624"/>
                  </a:lnTo>
                  <a:lnTo>
                    <a:pt x="188" y="631"/>
                  </a:lnTo>
                  <a:lnTo>
                    <a:pt x="202" y="638"/>
                  </a:lnTo>
                  <a:lnTo>
                    <a:pt x="218" y="645"/>
                  </a:lnTo>
                  <a:lnTo>
                    <a:pt x="235" y="649"/>
                  </a:lnTo>
                  <a:lnTo>
                    <a:pt x="248" y="654"/>
                  </a:lnTo>
                  <a:lnTo>
                    <a:pt x="264" y="656"/>
                  </a:lnTo>
                  <a:lnTo>
                    <a:pt x="281" y="661"/>
                  </a:lnTo>
                  <a:lnTo>
                    <a:pt x="299" y="663"/>
                  </a:lnTo>
                  <a:lnTo>
                    <a:pt x="315" y="663"/>
                  </a:lnTo>
                  <a:lnTo>
                    <a:pt x="331" y="663"/>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0" name="Freeform 26"/>
            <p:cNvSpPr>
              <a:spLocks/>
            </p:cNvSpPr>
            <p:nvPr/>
          </p:nvSpPr>
          <p:spPr bwMode="auto">
            <a:xfrm>
              <a:off x="1930" y="3457"/>
              <a:ext cx="910" cy="863"/>
            </a:xfrm>
            <a:custGeom>
              <a:avLst/>
              <a:gdLst/>
              <a:ahLst/>
              <a:cxnLst>
                <a:cxn ang="0">
                  <a:pos x="366" y="666"/>
                </a:cxn>
                <a:cxn ang="0">
                  <a:pos x="415" y="656"/>
                </a:cxn>
                <a:cxn ang="0">
                  <a:pos x="461" y="640"/>
                </a:cxn>
                <a:cxn ang="0">
                  <a:pos x="505" y="617"/>
                </a:cxn>
                <a:cxn ang="0">
                  <a:pos x="544" y="590"/>
                </a:cxn>
                <a:cxn ang="0">
                  <a:pos x="578" y="557"/>
                </a:cxn>
                <a:cxn ang="0">
                  <a:pos x="608" y="521"/>
                </a:cxn>
                <a:cxn ang="0">
                  <a:pos x="631" y="477"/>
                </a:cxn>
                <a:cxn ang="0">
                  <a:pos x="650" y="433"/>
                </a:cxn>
                <a:cxn ang="0">
                  <a:pos x="661" y="385"/>
                </a:cxn>
                <a:cxn ang="0">
                  <a:pos x="664" y="334"/>
                </a:cxn>
                <a:cxn ang="0">
                  <a:pos x="661" y="283"/>
                </a:cxn>
                <a:cxn ang="0">
                  <a:pos x="650" y="235"/>
                </a:cxn>
                <a:cxn ang="0">
                  <a:pos x="631" y="189"/>
                </a:cxn>
                <a:cxn ang="0">
                  <a:pos x="608" y="148"/>
                </a:cxn>
                <a:cxn ang="0">
                  <a:pos x="578" y="111"/>
                </a:cxn>
                <a:cxn ang="0">
                  <a:pos x="544" y="76"/>
                </a:cxn>
                <a:cxn ang="0">
                  <a:pos x="505" y="49"/>
                </a:cxn>
                <a:cxn ang="0">
                  <a:pos x="461" y="28"/>
                </a:cxn>
                <a:cxn ang="0">
                  <a:pos x="415" y="12"/>
                </a:cxn>
                <a:cxn ang="0">
                  <a:pos x="366" y="3"/>
                </a:cxn>
                <a:cxn ang="0">
                  <a:pos x="316" y="3"/>
                </a:cxn>
                <a:cxn ang="0">
                  <a:pos x="265" y="7"/>
                </a:cxn>
                <a:cxn ang="0">
                  <a:pos x="217" y="21"/>
                </a:cxn>
                <a:cxn ang="0">
                  <a:pos x="173" y="42"/>
                </a:cxn>
                <a:cxn ang="0">
                  <a:pos x="134" y="67"/>
                </a:cxn>
                <a:cxn ang="0">
                  <a:pos x="97" y="99"/>
                </a:cxn>
                <a:cxn ang="0">
                  <a:pos x="65" y="134"/>
                </a:cxn>
                <a:cxn ang="0">
                  <a:pos x="39" y="175"/>
                </a:cxn>
                <a:cxn ang="0">
                  <a:pos x="19" y="219"/>
                </a:cxn>
                <a:cxn ang="0">
                  <a:pos x="7" y="267"/>
                </a:cxn>
                <a:cxn ang="0">
                  <a:pos x="0" y="316"/>
                </a:cxn>
                <a:cxn ang="0">
                  <a:pos x="0" y="366"/>
                </a:cxn>
                <a:cxn ang="0">
                  <a:pos x="10" y="417"/>
                </a:cxn>
                <a:cxn ang="0">
                  <a:pos x="26" y="463"/>
                </a:cxn>
                <a:cxn ang="0">
                  <a:pos x="46" y="507"/>
                </a:cxn>
                <a:cxn ang="0">
                  <a:pos x="76" y="546"/>
                </a:cxn>
                <a:cxn ang="0">
                  <a:pos x="109" y="580"/>
                </a:cxn>
                <a:cxn ang="0">
                  <a:pos x="145" y="610"/>
                </a:cxn>
                <a:cxn ang="0">
                  <a:pos x="187" y="633"/>
                </a:cxn>
                <a:cxn ang="0">
                  <a:pos x="233" y="652"/>
                </a:cxn>
                <a:cxn ang="0">
                  <a:pos x="281" y="663"/>
                </a:cxn>
                <a:cxn ang="0">
                  <a:pos x="332" y="666"/>
                </a:cxn>
              </a:cxnLst>
              <a:rect l="0" t="0" r="r" b="b"/>
              <a:pathLst>
                <a:path w="664" h="666">
                  <a:moveTo>
                    <a:pt x="332" y="666"/>
                  </a:moveTo>
                  <a:lnTo>
                    <a:pt x="348" y="666"/>
                  </a:lnTo>
                  <a:lnTo>
                    <a:pt x="366" y="666"/>
                  </a:lnTo>
                  <a:lnTo>
                    <a:pt x="383" y="663"/>
                  </a:lnTo>
                  <a:lnTo>
                    <a:pt x="399" y="659"/>
                  </a:lnTo>
                  <a:lnTo>
                    <a:pt x="415" y="656"/>
                  </a:lnTo>
                  <a:lnTo>
                    <a:pt x="431" y="652"/>
                  </a:lnTo>
                  <a:lnTo>
                    <a:pt x="447" y="647"/>
                  </a:lnTo>
                  <a:lnTo>
                    <a:pt x="461" y="640"/>
                  </a:lnTo>
                  <a:lnTo>
                    <a:pt x="477" y="633"/>
                  </a:lnTo>
                  <a:lnTo>
                    <a:pt x="491" y="627"/>
                  </a:lnTo>
                  <a:lnTo>
                    <a:pt x="505" y="617"/>
                  </a:lnTo>
                  <a:lnTo>
                    <a:pt x="518" y="610"/>
                  </a:lnTo>
                  <a:lnTo>
                    <a:pt x="530" y="601"/>
                  </a:lnTo>
                  <a:lnTo>
                    <a:pt x="544" y="590"/>
                  </a:lnTo>
                  <a:lnTo>
                    <a:pt x="555" y="580"/>
                  </a:lnTo>
                  <a:lnTo>
                    <a:pt x="567" y="569"/>
                  </a:lnTo>
                  <a:lnTo>
                    <a:pt x="578" y="557"/>
                  </a:lnTo>
                  <a:lnTo>
                    <a:pt x="588" y="546"/>
                  </a:lnTo>
                  <a:lnTo>
                    <a:pt x="599" y="532"/>
                  </a:lnTo>
                  <a:lnTo>
                    <a:pt x="608" y="521"/>
                  </a:lnTo>
                  <a:lnTo>
                    <a:pt x="615" y="507"/>
                  </a:lnTo>
                  <a:lnTo>
                    <a:pt x="624" y="493"/>
                  </a:lnTo>
                  <a:lnTo>
                    <a:pt x="631" y="477"/>
                  </a:lnTo>
                  <a:lnTo>
                    <a:pt x="638" y="463"/>
                  </a:lnTo>
                  <a:lnTo>
                    <a:pt x="645" y="447"/>
                  </a:lnTo>
                  <a:lnTo>
                    <a:pt x="650" y="433"/>
                  </a:lnTo>
                  <a:lnTo>
                    <a:pt x="654" y="417"/>
                  </a:lnTo>
                  <a:lnTo>
                    <a:pt x="657" y="401"/>
                  </a:lnTo>
                  <a:lnTo>
                    <a:pt x="661" y="385"/>
                  </a:lnTo>
                  <a:lnTo>
                    <a:pt x="664" y="366"/>
                  </a:lnTo>
                  <a:lnTo>
                    <a:pt x="664" y="350"/>
                  </a:lnTo>
                  <a:lnTo>
                    <a:pt x="664" y="334"/>
                  </a:lnTo>
                  <a:lnTo>
                    <a:pt x="664" y="316"/>
                  </a:lnTo>
                  <a:lnTo>
                    <a:pt x="664" y="300"/>
                  </a:lnTo>
                  <a:lnTo>
                    <a:pt x="661" y="283"/>
                  </a:lnTo>
                  <a:lnTo>
                    <a:pt x="657" y="267"/>
                  </a:lnTo>
                  <a:lnTo>
                    <a:pt x="654" y="251"/>
                  </a:lnTo>
                  <a:lnTo>
                    <a:pt x="650" y="235"/>
                  </a:lnTo>
                  <a:lnTo>
                    <a:pt x="645" y="219"/>
                  </a:lnTo>
                  <a:lnTo>
                    <a:pt x="638" y="205"/>
                  </a:lnTo>
                  <a:lnTo>
                    <a:pt x="631" y="189"/>
                  </a:lnTo>
                  <a:lnTo>
                    <a:pt x="624" y="175"/>
                  </a:lnTo>
                  <a:lnTo>
                    <a:pt x="615" y="161"/>
                  </a:lnTo>
                  <a:lnTo>
                    <a:pt x="608" y="148"/>
                  </a:lnTo>
                  <a:lnTo>
                    <a:pt x="599" y="134"/>
                  </a:lnTo>
                  <a:lnTo>
                    <a:pt x="588" y="122"/>
                  </a:lnTo>
                  <a:lnTo>
                    <a:pt x="578" y="111"/>
                  </a:lnTo>
                  <a:lnTo>
                    <a:pt x="567" y="99"/>
                  </a:lnTo>
                  <a:lnTo>
                    <a:pt x="555" y="88"/>
                  </a:lnTo>
                  <a:lnTo>
                    <a:pt x="544" y="76"/>
                  </a:lnTo>
                  <a:lnTo>
                    <a:pt x="530" y="67"/>
                  </a:lnTo>
                  <a:lnTo>
                    <a:pt x="518" y="58"/>
                  </a:lnTo>
                  <a:lnTo>
                    <a:pt x="505" y="49"/>
                  </a:lnTo>
                  <a:lnTo>
                    <a:pt x="491" y="42"/>
                  </a:lnTo>
                  <a:lnTo>
                    <a:pt x="477" y="35"/>
                  </a:lnTo>
                  <a:lnTo>
                    <a:pt x="461" y="28"/>
                  </a:lnTo>
                  <a:lnTo>
                    <a:pt x="447" y="21"/>
                  </a:lnTo>
                  <a:lnTo>
                    <a:pt x="431" y="16"/>
                  </a:lnTo>
                  <a:lnTo>
                    <a:pt x="415" y="12"/>
                  </a:lnTo>
                  <a:lnTo>
                    <a:pt x="399" y="7"/>
                  </a:lnTo>
                  <a:lnTo>
                    <a:pt x="383" y="5"/>
                  </a:lnTo>
                  <a:lnTo>
                    <a:pt x="366" y="3"/>
                  </a:lnTo>
                  <a:lnTo>
                    <a:pt x="348" y="3"/>
                  </a:lnTo>
                  <a:lnTo>
                    <a:pt x="332" y="0"/>
                  </a:lnTo>
                  <a:lnTo>
                    <a:pt x="316" y="3"/>
                  </a:lnTo>
                  <a:lnTo>
                    <a:pt x="297" y="3"/>
                  </a:lnTo>
                  <a:lnTo>
                    <a:pt x="281" y="5"/>
                  </a:lnTo>
                  <a:lnTo>
                    <a:pt x="265" y="7"/>
                  </a:lnTo>
                  <a:lnTo>
                    <a:pt x="249" y="12"/>
                  </a:lnTo>
                  <a:lnTo>
                    <a:pt x="233" y="16"/>
                  </a:lnTo>
                  <a:lnTo>
                    <a:pt x="217" y="21"/>
                  </a:lnTo>
                  <a:lnTo>
                    <a:pt x="203" y="28"/>
                  </a:lnTo>
                  <a:lnTo>
                    <a:pt x="187" y="35"/>
                  </a:lnTo>
                  <a:lnTo>
                    <a:pt x="173" y="42"/>
                  </a:lnTo>
                  <a:lnTo>
                    <a:pt x="159" y="49"/>
                  </a:lnTo>
                  <a:lnTo>
                    <a:pt x="145" y="58"/>
                  </a:lnTo>
                  <a:lnTo>
                    <a:pt x="134" y="67"/>
                  </a:lnTo>
                  <a:lnTo>
                    <a:pt x="120" y="76"/>
                  </a:lnTo>
                  <a:lnTo>
                    <a:pt x="109" y="88"/>
                  </a:lnTo>
                  <a:lnTo>
                    <a:pt x="97" y="99"/>
                  </a:lnTo>
                  <a:lnTo>
                    <a:pt x="86" y="111"/>
                  </a:lnTo>
                  <a:lnTo>
                    <a:pt x="76" y="122"/>
                  </a:lnTo>
                  <a:lnTo>
                    <a:pt x="65" y="134"/>
                  </a:lnTo>
                  <a:lnTo>
                    <a:pt x="56" y="148"/>
                  </a:lnTo>
                  <a:lnTo>
                    <a:pt x="46" y="161"/>
                  </a:lnTo>
                  <a:lnTo>
                    <a:pt x="39" y="175"/>
                  </a:lnTo>
                  <a:lnTo>
                    <a:pt x="33" y="189"/>
                  </a:lnTo>
                  <a:lnTo>
                    <a:pt x="26" y="205"/>
                  </a:lnTo>
                  <a:lnTo>
                    <a:pt x="19" y="219"/>
                  </a:lnTo>
                  <a:lnTo>
                    <a:pt x="14" y="235"/>
                  </a:lnTo>
                  <a:lnTo>
                    <a:pt x="10" y="251"/>
                  </a:lnTo>
                  <a:lnTo>
                    <a:pt x="7" y="267"/>
                  </a:lnTo>
                  <a:lnTo>
                    <a:pt x="3" y="283"/>
                  </a:lnTo>
                  <a:lnTo>
                    <a:pt x="0" y="300"/>
                  </a:lnTo>
                  <a:lnTo>
                    <a:pt x="0" y="316"/>
                  </a:lnTo>
                  <a:lnTo>
                    <a:pt x="0" y="334"/>
                  </a:lnTo>
                  <a:lnTo>
                    <a:pt x="0" y="350"/>
                  </a:lnTo>
                  <a:lnTo>
                    <a:pt x="0" y="366"/>
                  </a:lnTo>
                  <a:lnTo>
                    <a:pt x="3" y="385"/>
                  </a:lnTo>
                  <a:lnTo>
                    <a:pt x="7" y="401"/>
                  </a:lnTo>
                  <a:lnTo>
                    <a:pt x="10" y="417"/>
                  </a:lnTo>
                  <a:lnTo>
                    <a:pt x="14" y="433"/>
                  </a:lnTo>
                  <a:lnTo>
                    <a:pt x="19" y="447"/>
                  </a:lnTo>
                  <a:lnTo>
                    <a:pt x="26" y="463"/>
                  </a:lnTo>
                  <a:lnTo>
                    <a:pt x="33" y="477"/>
                  </a:lnTo>
                  <a:lnTo>
                    <a:pt x="39" y="493"/>
                  </a:lnTo>
                  <a:lnTo>
                    <a:pt x="46" y="507"/>
                  </a:lnTo>
                  <a:lnTo>
                    <a:pt x="56" y="521"/>
                  </a:lnTo>
                  <a:lnTo>
                    <a:pt x="65" y="532"/>
                  </a:lnTo>
                  <a:lnTo>
                    <a:pt x="76" y="546"/>
                  </a:lnTo>
                  <a:lnTo>
                    <a:pt x="86" y="557"/>
                  </a:lnTo>
                  <a:lnTo>
                    <a:pt x="97" y="569"/>
                  </a:lnTo>
                  <a:lnTo>
                    <a:pt x="109" y="580"/>
                  </a:lnTo>
                  <a:lnTo>
                    <a:pt x="120" y="590"/>
                  </a:lnTo>
                  <a:lnTo>
                    <a:pt x="134" y="601"/>
                  </a:lnTo>
                  <a:lnTo>
                    <a:pt x="145" y="610"/>
                  </a:lnTo>
                  <a:lnTo>
                    <a:pt x="159" y="617"/>
                  </a:lnTo>
                  <a:lnTo>
                    <a:pt x="173" y="627"/>
                  </a:lnTo>
                  <a:lnTo>
                    <a:pt x="187" y="633"/>
                  </a:lnTo>
                  <a:lnTo>
                    <a:pt x="203" y="640"/>
                  </a:lnTo>
                  <a:lnTo>
                    <a:pt x="217" y="647"/>
                  </a:lnTo>
                  <a:lnTo>
                    <a:pt x="233" y="652"/>
                  </a:lnTo>
                  <a:lnTo>
                    <a:pt x="249" y="656"/>
                  </a:lnTo>
                  <a:lnTo>
                    <a:pt x="265" y="659"/>
                  </a:lnTo>
                  <a:lnTo>
                    <a:pt x="281" y="663"/>
                  </a:lnTo>
                  <a:lnTo>
                    <a:pt x="297" y="666"/>
                  </a:lnTo>
                  <a:lnTo>
                    <a:pt x="316" y="666"/>
                  </a:lnTo>
                  <a:lnTo>
                    <a:pt x="332" y="666"/>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1" name="Freeform 27"/>
            <p:cNvSpPr>
              <a:spLocks/>
            </p:cNvSpPr>
            <p:nvPr/>
          </p:nvSpPr>
          <p:spPr bwMode="auto">
            <a:xfrm>
              <a:off x="365" y="2592"/>
              <a:ext cx="908" cy="816"/>
            </a:xfrm>
            <a:custGeom>
              <a:avLst/>
              <a:gdLst/>
              <a:ahLst/>
              <a:cxnLst>
                <a:cxn ang="0">
                  <a:pos x="661" y="299"/>
                </a:cxn>
                <a:cxn ang="0">
                  <a:pos x="654" y="248"/>
                </a:cxn>
                <a:cxn ang="0">
                  <a:pos x="638" y="202"/>
                </a:cxn>
                <a:cxn ang="0">
                  <a:pos x="615" y="161"/>
                </a:cxn>
                <a:cxn ang="0">
                  <a:pos x="587" y="122"/>
                </a:cxn>
                <a:cxn ang="0">
                  <a:pos x="555" y="87"/>
                </a:cxn>
                <a:cxn ang="0">
                  <a:pos x="518" y="57"/>
                </a:cxn>
                <a:cxn ang="0">
                  <a:pos x="475" y="32"/>
                </a:cxn>
                <a:cxn ang="0">
                  <a:pos x="431" y="16"/>
                </a:cxn>
                <a:cxn ang="0">
                  <a:pos x="382" y="4"/>
                </a:cxn>
                <a:cxn ang="0">
                  <a:pos x="332" y="0"/>
                </a:cxn>
                <a:cxn ang="0">
                  <a:pos x="281" y="4"/>
                </a:cxn>
                <a:cxn ang="0">
                  <a:pos x="233" y="16"/>
                </a:cxn>
                <a:cxn ang="0">
                  <a:pos x="187" y="32"/>
                </a:cxn>
                <a:cxn ang="0">
                  <a:pos x="145" y="57"/>
                </a:cxn>
                <a:cxn ang="0">
                  <a:pos x="108" y="87"/>
                </a:cxn>
                <a:cxn ang="0">
                  <a:pos x="74" y="122"/>
                </a:cxn>
                <a:cxn ang="0">
                  <a:pos x="46" y="161"/>
                </a:cxn>
                <a:cxn ang="0">
                  <a:pos x="26" y="202"/>
                </a:cxn>
                <a:cxn ang="0">
                  <a:pos x="9" y="248"/>
                </a:cxn>
                <a:cxn ang="0">
                  <a:pos x="0" y="299"/>
                </a:cxn>
                <a:cxn ang="0">
                  <a:pos x="0" y="350"/>
                </a:cxn>
                <a:cxn ang="0">
                  <a:pos x="5" y="398"/>
                </a:cxn>
                <a:cxn ang="0">
                  <a:pos x="19" y="446"/>
                </a:cxn>
                <a:cxn ang="0">
                  <a:pos x="39" y="490"/>
                </a:cxn>
                <a:cxn ang="0">
                  <a:pos x="65" y="532"/>
                </a:cxn>
                <a:cxn ang="0">
                  <a:pos x="97" y="566"/>
                </a:cxn>
                <a:cxn ang="0">
                  <a:pos x="131" y="598"/>
                </a:cxn>
                <a:cxn ang="0">
                  <a:pos x="173" y="624"/>
                </a:cxn>
                <a:cxn ang="0">
                  <a:pos x="217" y="644"/>
                </a:cxn>
                <a:cxn ang="0">
                  <a:pos x="265" y="658"/>
                </a:cxn>
                <a:cxn ang="0">
                  <a:pos x="313" y="663"/>
                </a:cxn>
                <a:cxn ang="0">
                  <a:pos x="366" y="663"/>
                </a:cxn>
                <a:cxn ang="0">
                  <a:pos x="415" y="654"/>
                </a:cxn>
                <a:cxn ang="0">
                  <a:pos x="461" y="638"/>
                </a:cxn>
                <a:cxn ang="0">
                  <a:pos x="504" y="617"/>
                </a:cxn>
                <a:cxn ang="0">
                  <a:pos x="544" y="589"/>
                </a:cxn>
                <a:cxn ang="0">
                  <a:pos x="578" y="555"/>
                </a:cxn>
                <a:cxn ang="0">
                  <a:pos x="608" y="518"/>
                </a:cxn>
                <a:cxn ang="0">
                  <a:pos x="631" y="476"/>
                </a:cxn>
                <a:cxn ang="0">
                  <a:pos x="650" y="430"/>
                </a:cxn>
                <a:cxn ang="0">
                  <a:pos x="661" y="382"/>
                </a:cxn>
                <a:cxn ang="0">
                  <a:pos x="663" y="331"/>
                </a:cxn>
              </a:cxnLst>
              <a:rect l="0" t="0" r="r" b="b"/>
              <a:pathLst>
                <a:path w="663" h="663">
                  <a:moveTo>
                    <a:pt x="663" y="331"/>
                  </a:moveTo>
                  <a:lnTo>
                    <a:pt x="663" y="315"/>
                  </a:lnTo>
                  <a:lnTo>
                    <a:pt x="661" y="299"/>
                  </a:lnTo>
                  <a:lnTo>
                    <a:pt x="661" y="281"/>
                  </a:lnTo>
                  <a:lnTo>
                    <a:pt x="656" y="265"/>
                  </a:lnTo>
                  <a:lnTo>
                    <a:pt x="654" y="248"/>
                  </a:lnTo>
                  <a:lnTo>
                    <a:pt x="650" y="232"/>
                  </a:lnTo>
                  <a:lnTo>
                    <a:pt x="643" y="218"/>
                  </a:lnTo>
                  <a:lnTo>
                    <a:pt x="638" y="202"/>
                  </a:lnTo>
                  <a:lnTo>
                    <a:pt x="631" y="189"/>
                  </a:lnTo>
                  <a:lnTo>
                    <a:pt x="624" y="175"/>
                  </a:lnTo>
                  <a:lnTo>
                    <a:pt x="615" y="161"/>
                  </a:lnTo>
                  <a:lnTo>
                    <a:pt x="608" y="147"/>
                  </a:lnTo>
                  <a:lnTo>
                    <a:pt x="599" y="133"/>
                  </a:lnTo>
                  <a:lnTo>
                    <a:pt x="587" y="122"/>
                  </a:lnTo>
                  <a:lnTo>
                    <a:pt x="578" y="108"/>
                  </a:lnTo>
                  <a:lnTo>
                    <a:pt x="567" y="96"/>
                  </a:lnTo>
                  <a:lnTo>
                    <a:pt x="555" y="87"/>
                  </a:lnTo>
                  <a:lnTo>
                    <a:pt x="544" y="76"/>
                  </a:lnTo>
                  <a:lnTo>
                    <a:pt x="530" y="67"/>
                  </a:lnTo>
                  <a:lnTo>
                    <a:pt x="518" y="57"/>
                  </a:lnTo>
                  <a:lnTo>
                    <a:pt x="504" y="48"/>
                  </a:lnTo>
                  <a:lnTo>
                    <a:pt x="491" y="39"/>
                  </a:lnTo>
                  <a:lnTo>
                    <a:pt x="475" y="32"/>
                  </a:lnTo>
                  <a:lnTo>
                    <a:pt x="461" y="25"/>
                  </a:lnTo>
                  <a:lnTo>
                    <a:pt x="447" y="20"/>
                  </a:lnTo>
                  <a:lnTo>
                    <a:pt x="431" y="16"/>
                  </a:lnTo>
                  <a:lnTo>
                    <a:pt x="415" y="11"/>
                  </a:lnTo>
                  <a:lnTo>
                    <a:pt x="399" y="7"/>
                  </a:lnTo>
                  <a:lnTo>
                    <a:pt x="382" y="4"/>
                  </a:lnTo>
                  <a:lnTo>
                    <a:pt x="366" y="2"/>
                  </a:lnTo>
                  <a:lnTo>
                    <a:pt x="348" y="0"/>
                  </a:lnTo>
                  <a:lnTo>
                    <a:pt x="332" y="0"/>
                  </a:lnTo>
                  <a:lnTo>
                    <a:pt x="313" y="0"/>
                  </a:lnTo>
                  <a:lnTo>
                    <a:pt x="297" y="2"/>
                  </a:lnTo>
                  <a:lnTo>
                    <a:pt x="281" y="4"/>
                  </a:lnTo>
                  <a:lnTo>
                    <a:pt x="265" y="7"/>
                  </a:lnTo>
                  <a:lnTo>
                    <a:pt x="249" y="11"/>
                  </a:lnTo>
                  <a:lnTo>
                    <a:pt x="233" y="16"/>
                  </a:lnTo>
                  <a:lnTo>
                    <a:pt x="217" y="20"/>
                  </a:lnTo>
                  <a:lnTo>
                    <a:pt x="203" y="25"/>
                  </a:lnTo>
                  <a:lnTo>
                    <a:pt x="187" y="32"/>
                  </a:lnTo>
                  <a:lnTo>
                    <a:pt x="173" y="39"/>
                  </a:lnTo>
                  <a:lnTo>
                    <a:pt x="159" y="48"/>
                  </a:lnTo>
                  <a:lnTo>
                    <a:pt x="145" y="57"/>
                  </a:lnTo>
                  <a:lnTo>
                    <a:pt x="131" y="67"/>
                  </a:lnTo>
                  <a:lnTo>
                    <a:pt x="120" y="76"/>
                  </a:lnTo>
                  <a:lnTo>
                    <a:pt x="108" y="87"/>
                  </a:lnTo>
                  <a:lnTo>
                    <a:pt x="97" y="96"/>
                  </a:lnTo>
                  <a:lnTo>
                    <a:pt x="85" y="108"/>
                  </a:lnTo>
                  <a:lnTo>
                    <a:pt x="74" y="122"/>
                  </a:lnTo>
                  <a:lnTo>
                    <a:pt x="65" y="133"/>
                  </a:lnTo>
                  <a:lnTo>
                    <a:pt x="55" y="147"/>
                  </a:lnTo>
                  <a:lnTo>
                    <a:pt x="46" y="161"/>
                  </a:lnTo>
                  <a:lnTo>
                    <a:pt x="39" y="175"/>
                  </a:lnTo>
                  <a:lnTo>
                    <a:pt x="32" y="189"/>
                  </a:lnTo>
                  <a:lnTo>
                    <a:pt x="26" y="202"/>
                  </a:lnTo>
                  <a:lnTo>
                    <a:pt x="19" y="218"/>
                  </a:lnTo>
                  <a:lnTo>
                    <a:pt x="14" y="232"/>
                  </a:lnTo>
                  <a:lnTo>
                    <a:pt x="9" y="248"/>
                  </a:lnTo>
                  <a:lnTo>
                    <a:pt x="5" y="265"/>
                  </a:lnTo>
                  <a:lnTo>
                    <a:pt x="3" y="281"/>
                  </a:lnTo>
                  <a:lnTo>
                    <a:pt x="0" y="299"/>
                  </a:lnTo>
                  <a:lnTo>
                    <a:pt x="0" y="315"/>
                  </a:lnTo>
                  <a:lnTo>
                    <a:pt x="0" y="331"/>
                  </a:lnTo>
                  <a:lnTo>
                    <a:pt x="0" y="350"/>
                  </a:lnTo>
                  <a:lnTo>
                    <a:pt x="0" y="366"/>
                  </a:lnTo>
                  <a:lnTo>
                    <a:pt x="3" y="382"/>
                  </a:lnTo>
                  <a:lnTo>
                    <a:pt x="5" y="398"/>
                  </a:lnTo>
                  <a:lnTo>
                    <a:pt x="9" y="414"/>
                  </a:lnTo>
                  <a:lnTo>
                    <a:pt x="14" y="430"/>
                  </a:lnTo>
                  <a:lnTo>
                    <a:pt x="19" y="446"/>
                  </a:lnTo>
                  <a:lnTo>
                    <a:pt x="26" y="460"/>
                  </a:lnTo>
                  <a:lnTo>
                    <a:pt x="32" y="476"/>
                  </a:lnTo>
                  <a:lnTo>
                    <a:pt x="39" y="490"/>
                  </a:lnTo>
                  <a:lnTo>
                    <a:pt x="46" y="504"/>
                  </a:lnTo>
                  <a:lnTo>
                    <a:pt x="55" y="518"/>
                  </a:lnTo>
                  <a:lnTo>
                    <a:pt x="65" y="532"/>
                  </a:lnTo>
                  <a:lnTo>
                    <a:pt x="74" y="543"/>
                  </a:lnTo>
                  <a:lnTo>
                    <a:pt x="85" y="555"/>
                  </a:lnTo>
                  <a:lnTo>
                    <a:pt x="97" y="566"/>
                  </a:lnTo>
                  <a:lnTo>
                    <a:pt x="108" y="578"/>
                  </a:lnTo>
                  <a:lnTo>
                    <a:pt x="120" y="589"/>
                  </a:lnTo>
                  <a:lnTo>
                    <a:pt x="131" y="598"/>
                  </a:lnTo>
                  <a:lnTo>
                    <a:pt x="145" y="608"/>
                  </a:lnTo>
                  <a:lnTo>
                    <a:pt x="159" y="617"/>
                  </a:lnTo>
                  <a:lnTo>
                    <a:pt x="173" y="624"/>
                  </a:lnTo>
                  <a:lnTo>
                    <a:pt x="187" y="631"/>
                  </a:lnTo>
                  <a:lnTo>
                    <a:pt x="203" y="638"/>
                  </a:lnTo>
                  <a:lnTo>
                    <a:pt x="217" y="644"/>
                  </a:lnTo>
                  <a:lnTo>
                    <a:pt x="233" y="649"/>
                  </a:lnTo>
                  <a:lnTo>
                    <a:pt x="249" y="654"/>
                  </a:lnTo>
                  <a:lnTo>
                    <a:pt x="265" y="658"/>
                  </a:lnTo>
                  <a:lnTo>
                    <a:pt x="281" y="661"/>
                  </a:lnTo>
                  <a:lnTo>
                    <a:pt x="297" y="663"/>
                  </a:lnTo>
                  <a:lnTo>
                    <a:pt x="313" y="663"/>
                  </a:lnTo>
                  <a:lnTo>
                    <a:pt x="332" y="663"/>
                  </a:lnTo>
                  <a:lnTo>
                    <a:pt x="348" y="663"/>
                  </a:lnTo>
                  <a:lnTo>
                    <a:pt x="366" y="663"/>
                  </a:lnTo>
                  <a:lnTo>
                    <a:pt x="382" y="661"/>
                  </a:lnTo>
                  <a:lnTo>
                    <a:pt x="399" y="658"/>
                  </a:lnTo>
                  <a:lnTo>
                    <a:pt x="415" y="654"/>
                  </a:lnTo>
                  <a:lnTo>
                    <a:pt x="431" y="649"/>
                  </a:lnTo>
                  <a:lnTo>
                    <a:pt x="447" y="644"/>
                  </a:lnTo>
                  <a:lnTo>
                    <a:pt x="461" y="638"/>
                  </a:lnTo>
                  <a:lnTo>
                    <a:pt x="475" y="631"/>
                  </a:lnTo>
                  <a:lnTo>
                    <a:pt x="491" y="624"/>
                  </a:lnTo>
                  <a:lnTo>
                    <a:pt x="504" y="617"/>
                  </a:lnTo>
                  <a:lnTo>
                    <a:pt x="518" y="608"/>
                  </a:lnTo>
                  <a:lnTo>
                    <a:pt x="530" y="598"/>
                  </a:lnTo>
                  <a:lnTo>
                    <a:pt x="544" y="589"/>
                  </a:lnTo>
                  <a:lnTo>
                    <a:pt x="555" y="578"/>
                  </a:lnTo>
                  <a:lnTo>
                    <a:pt x="567" y="566"/>
                  </a:lnTo>
                  <a:lnTo>
                    <a:pt x="578" y="555"/>
                  </a:lnTo>
                  <a:lnTo>
                    <a:pt x="587" y="543"/>
                  </a:lnTo>
                  <a:lnTo>
                    <a:pt x="599" y="532"/>
                  </a:lnTo>
                  <a:lnTo>
                    <a:pt x="608" y="518"/>
                  </a:lnTo>
                  <a:lnTo>
                    <a:pt x="615" y="504"/>
                  </a:lnTo>
                  <a:lnTo>
                    <a:pt x="624" y="490"/>
                  </a:lnTo>
                  <a:lnTo>
                    <a:pt x="631" y="476"/>
                  </a:lnTo>
                  <a:lnTo>
                    <a:pt x="638" y="460"/>
                  </a:lnTo>
                  <a:lnTo>
                    <a:pt x="643" y="446"/>
                  </a:lnTo>
                  <a:lnTo>
                    <a:pt x="650" y="430"/>
                  </a:lnTo>
                  <a:lnTo>
                    <a:pt x="654" y="414"/>
                  </a:lnTo>
                  <a:lnTo>
                    <a:pt x="656" y="398"/>
                  </a:lnTo>
                  <a:lnTo>
                    <a:pt x="661" y="382"/>
                  </a:lnTo>
                  <a:lnTo>
                    <a:pt x="661" y="366"/>
                  </a:lnTo>
                  <a:lnTo>
                    <a:pt x="663" y="350"/>
                  </a:lnTo>
                  <a:lnTo>
                    <a:pt x="663" y="331"/>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2" name="Freeform 28"/>
            <p:cNvSpPr>
              <a:spLocks/>
            </p:cNvSpPr>
            <p:nvPr/>
          </p:nvSpPr>
          <p:spPr bwMode="auto">
            <a:xfrm>
              <a:off x="980" y="3303"/>
              <a:ext cx="912" cy="862"/>
            </a:xfrm>
            <a:custGeom>
              <a:avLst/>
              <a:gdLst/>
              <a:ahLst/>
              <a:cxnLst>
                <a:cxn ang="0">
                  <a:pos x="663" y="299"/>
                </a:cxn>
                <a:cxn ang="0">
                  <a:pos x="654" y="248"/>
                </a:cxn>
                <a:cxn ang="0">
                  <a:pos x="638" y="202"/>
                </a:cxn>
                <a:cxn ang="0">
                  <a:pos x="617" y="161"/>
                </a:cxn>
                <a:cxn ang="0">
                  <a:pos x="590" y="122"/>
                </a:cxn>
                <a:cxn ang="0">
                  <a:pos x="555" y="87"/>
                </a:cxn>
                <a:cxn ang="0">
                  <a:pos x="518" y="57"/>
                </a:cxn>
                <a:cxn ang="0">
                  <a:pos x="477" y="32"/>
                </a:cxn>
                <a:cxn ang="0">
                  <a:pos x="431" y="16"/>
                </a:cxn>
                <a:cxn ang="0">
                  <a:pos x="382" y="4"/>
                </a:cxn>
                <a:cxn ang="0">
                  <a:pos x="332" y="0"/>
                </a:cxn>
                <a:cxn ang="0">
                  <a:pos x="281" y="4"/>
                </a:cxn>
                <a:cxn ang="0">
                  <a:pos x="233" y="16"/>
                </a:cxn>
                <a:cxn ang="0">
                  <a:pos x="189" y="32"/>
                </a:cxn>
                <a:cxn ang="0">
                  <a:pos x="148" y="57"/>
                </a:cxn>
                <a:cxn ang="0">
                  <a:pos x="108" y="87"/>
                </a:cxn>
                <a:cxn ang="0">
                  <a:pos x="76" y="122"/>
                </a:cxn>
                <a:cxn ang="0">
                  <a:pos x="49" y="161"/>
                </a:cxn>
                <a:cxn ang="0">
                  <a:pos x="26" y="202"/>
                </a:cxn>
                <a:cxn ang="0">
                  <a:pos x="9" y="248"/>
                </a:cxn>
                <a:cxn ang="0">
                  <a:pos x="3" y="299"/>
                </a:cxn>
                <a:cxn ang="0">
                  <a:pos x="0" y="350"/>
                </a:cxn>
                <a:cxn ang="0">
                  <a:pos x="7" y="400"/>
                </a:cxn>
                <a:cxn ang="0">
                  <a:pos x="21" y="446"/>
                </a:cxn>
                <a:cxn ang="0">
                  <a:pos x="39" y="490"/>
                </a:cxn>
                <a:cxn ang="0">
                  <a:pos x="67" y="531"/>
                </a:cxn>
                <a:cxn ang="0">
                  <a:pos x="97" y="568"/>
                </a:cxn>
                <a:cxn ang="0">
                  <a:pos x="134" y="598"/>
                </a:cxn>
                <a:cxn ang="0">
                  <a:pos x="175" y="623"/>
                </a:cxn>
                <a:cxn ang="0">
                  <a:pos x="219" y="644"/>
                </a:cxn>
                <a:cxn ang="0">
                  <a:pos x="265" y="658"/>
                </a:cxn>
                <a:cxn ang="0">
                  <a:pos x="316" y="665"/>
                </a:cxn>
                <a:cxn ang="0">
                  <a:pos x="366" y="663"/>
                </a:cxn>
                <a:cxn ang="0">
                  <a:pos x="415" y="653"/>
                </a:cxn>
                <a:cxn ang="0">
                  <a:pos x="461" y="637"/>
                </a:cxn>
                <a:cxn ang="0">
                  <a:pos x="505" y="617"/>
                </a:cxn>
                <a:cxn ang="0">
                  <a:pos x="544" y="589"/>
                </a:cxn>
                <a:cxn ang="0">
                  <a:pos x="578" y="557"/>
                </a:cxn>
                <a:cxn ang="0">
                  <a:pos x="608" y="518"/>
                </a:cxn>
                <a:cxn ang="0">
                  <a:pos x="631" y="476"/>
                </a:cxn>
                <a:cxn ang="0">
                  <a:pos x="650" y="430"/>
                </a:cxn>
                <a:cxn ang="0">
                  <a:pos x="661" y="382"/>
                </a:cxn>
                <a:cxn ang="0">
                  <a:pos x="666" y="331"/>
                </a:cxn>
              </a:cxnLst>
              <a:rect l="0" t="0" r="r" b="b"/>
              <a:pathLst>
                <a:path w="666" h="665">
                  <a:moveTo>
                    <a:pt x="666" y="331"/>
                  </a:moveTo>
                  <a:lnTo>
                    <a:pt x="663" y="315"/>
                  </a:lnTo>
                  <a:lnTo>
                    <a:pt x="663" y="299"/>
                  </a:lnTo>
                  <a:lnTo>
                    <a:pt x="661" y="280"/>
                  </a:lnTo>
                  <a:lnTo>
                    <a:pt x="659" y="264"/>
                  </a:lnTo>
                  <a:lnTo>
                    <a:pt x="654" y="248"/>
                  </a:lnTo>
                  <a:lnTo>
                    <a:pt x="650" y="232"/>
                  </a:lnTo>
                  <a:lnTo>
                    <a:pt x="645" y="218"/>
                  </a:lnTo>
                  <a:lnTo>
                    <a:pt x="638" y="202"/>
                  </a:lnTo>
                  <a:lnTo>
                    <a:pt x="631" y="188"/>
                  </a:lnTo>
                  <a:lnTo>
                    <a:pt x="624" y="175"/>
                  </a:lnTo>
                  <a:lnTo>
                    <a:pt x="617" y="161"/>
                  </a:lnTo>
                  <a:lnTo>
                    <a:pt x="608" y="147"/>
                  </a:lnTo>
                  <a:lnTo>
                    <a:pt x="599" y="133"/>
                  </a:lnTo>
                  <a:lnTo>
                    <a:pt x="590" y="122"/>
                  </a:lnTo>
                  <a:lnTo>
                    <a:pt x="578" y="108"/>
                  </a:lnTo>
                  <a:lnTo>
                    <a:pt x="567" y="96"/>
                  </a:lnTo>
                  <a:lnTo>
                    <a:pt x="555" y="87"/>
                  </a:lnTo>
                  <a:lnTo>
                    <a:pt x="544" y="76"/>
                  </a:lnTo>
                  <a:lnTo>
                    <a:pt x="532" y="66"/>
                  </a:lnTo>
                  <a:lnTo>
                    <a:pt x="518" y="57"/>
                  </a:lnTo>
                  <a:lnTo>
                    <a:pt x="505" y="48"/>
                  </a:lnTo>
                  <a:lnTo>
                    <a:pt x="491" y="41"/>
                  </a:lnTo>
                  <a:lnTo>
                    <a:pt x="477" y="32"/>
                  </a:lnTo>
                  <a:lnTo>
                    <a:pt x="461" y="25"/>
                  </a:lnTo>
                  <a:lnTo>
                    <a:pt x="447" y="20"/>
                  </a:lnTo>
                  <a:lnTo>
                    <a:pt x="431" y="16"/>
                  </a:lnTo>
                  <a:lnTo>
                    <a:pt x="415" y="11"/>
                  </a:lnTo>
                  <a:lnTo>
                    <a:pt x="399" y="6"/>
                  </a:lnTo>
                  <a:lnTo>
                    <a:pt x="382" y="4"/>
                  </a:lnTo>
                  <a:lnTo>
                    <a:pt x="366" y="2"/>
                  </a:lnTo>
                  <a:lnTo>
                    <a:pt x="350" y="0"/>
                  </a:lnTo>
                  <a:lnTo>
                    <a:pt x="332" y="0"/>
                  </a:lnTo>
                  <a:lnTo>
                    <a:pt x="316" y="0"/>
                  </a:lnTo>
                  <a:lnTo>
                    <a:pt x="300" y="2"/>
                  </a:lnTo>
                  <a:lnTo>
                    <a:pt x="281" y="4"/>
                  </a:lnTo>
                  <a:lnTo>
                    <a:pt x="265" y="6"/>
                  </a:lnTo>
                  <a:lnTo>
                    <a:pt x="249" y="11"/>
                  </a:lnTo>
                  <a:lnTo>
                    <a:pt x="233" y="16"/>
                  </a:lnTo>
                  <a:lnTo>
                    <a:pt x="219" y="20"/>
                  </a:lnTo>
                  <a:lnTo>
                    <a:pt x="203" y="25"/>
                  </a:lnTo>
                  <a:lnTo>
                    <a:pt x="189" y="32"/>
                  </a:lnTo>
                  <a:lnTo>
                    <a:pt x="175" y="41"/>
                  </a:lnTo>
                  <a:lnTo>
                    <a:pt x="159" y="48"/>
                  </a:lnTo>
                  <a:lnTo>
                    <a:pt x="148" y="57"/>
                  </a:lnTo>
                  <a:lnTo>
                    <a:pt x="134" y="66"/>
                  </a:lnTo>
                  <a:lnTo>
                    <a:pt x="122" y="76"/>
                  </a:lnTo>
                  <a:lnTo>
                    <a:pt x="108" y="87"/>
                  </a:lnTo>
                  <a:lnTo>
                    <a:pt x="97" y="96"/>
                  </a:lnTo>
                  <a:lnTo>
                    <a:pt x="85" y="108"/>
                  </a:lnTo>
                  <a:lnTo>
                    <a:pt x="76" y="122"/>
                  </a:lnTo>
                  <a:lnTo>
                    <a:pt x="67" y="133"/>
                  </a:lnTo>
                  <a:lnTo>
                    <a:pt x="58" y="147"/>
                  </a:lnTo>
                  <a:lnTo>
                    <a:pt x="49" y="161"/>
                  </a:lnTo>
                  <a:lnTo>
                    <a:pt x="39" y="175"/>
                  </a:lnTo>
                  <a:lnTo>
                    <a:pt x="32" y="188"/>
                  </a:lnTo>
                  <a:lnTo>
                    <a:pt x="26" y="202"/>
                  </a:lnTo>
                  <a:lnTo>
                    <a:pt x="21" y="218"/>
                  </a:lnTo>
                  <a:lnTo>
                    <a:pt x="14" y="232"/>
                  </a:lnTo>
                  <a:lnTo>
                    <a:pt x="9" y="248"/>
                  </a:lnTo>
                  <a:lnTo>
                    <a:pt x="7" y="264"/>
                  </a:lnTo>
                  <a:lnTo>
                    <a:pt x="5" y="280"/>
                  </a:lnTo>
                  <a:lnTo>
                    <a:pt x="3" y="299"/>
                  </a:lnTo>
                  <a:lnTo>
                    <a:pt x="0" y="315"/>
                  </a:lnTo>
                  <a:lnTo>
                    <a:pt x="0" y="331"/>
                  </a:lnTo>
                  <a:lnTo>
                    <a:pt x="0" y="350"/>
                  </a:lnTo>
                  <a:lnTo>
                    <a:pt x="3" y="366"/>
                  </a:lnTo>
                  <a:lnTo>
                    <a:pt x="5" y="382"/>
                  </a:lnTo>
                  <a:lnTo>
                    <a:pt x="7" y="400"/>
                  </a:lnTo>
                  <a:lnTo>
                    <a:pt x="9" y="416"/>
                  </a:lnTo>
                  <a:lnTo>
                    <a:pt x="14" y="430"/>
                  </a:lnTo>
                  <a:lnTo>
                    <a:pt x="21" y="446"/>
                  </a:lnTo>
                  <a:lnTo>
                    <a:pt x="26" y="462"/>
                  </a:lnTo>
                  <a:lnTo>
                    <a:pt x="32" y="476"/>
                  </a:lnTo>
                  <a:lnTo>
                    <a:pt x="39" y="490"/>
                  </a:lnTo>
                  <a:lnTo>
                    <a:pt x="49" y="504"/>
                  </a:lnTo>
                  <a:lnTo>
                    <a:pt x="58" y="518"/>
                  </a:lnTo>
                  <a:lnTo>
                    <a:pt x="67" y="531"/>
                  </a:lnTo>
                  <a:lnTo>
                    <a:pt x="76" y="543"/>
                  </a:lnTo>
                  <a:lnTo>
                    <a:pt x="85" y="557"/>
                  </a:lnTo>
                  <a:lnTo>
                    <a:pt x="97" y="568"/>
                  </a:lnTo>
                  <a:lnTo>
                    <a:pt x="108" y="577"/>
                  </a:lnTo>
                  <a:lnTo>
                    <a:pt x="122" y="589"/>
                  </a:lnTo>
                  <a:lnTo>
                    <a:pt x="134" y="598"/>
                  </a:lnTo>
                  <a:lnTo>
                    <a:pt x="148" y="607"/>
                  </a:lnTo>
                  <a:lnTo>
                    <a:pt x="159" y="617"/>
                  </a:lnTo>
                  <a:lnTo>
                    <a:pt x="175" y="623"/>
                  </a:lnTo>
                  <a:lnTo>
                    <a:pt x="189" y="633"/>
                  </a:lnTo>
                  <a:lnTo>
                    <a:pt x="203" y="637"/>
                  </a:lnTo>
                  <a:lnTo>
                    <a:pt x="219" y="644"/>
                  </a:lnTo>
                  <a:lnTo>
                    <a:pt x="233" y="649"/>
                  </a:lnTo>
                  <a:lnTo>
                    <a:pt x="249" y="653"/>
                  </a:lnTo>
                  <a:lnTo>
                    <a:pt x="265" y="658"/>
                  </a:lnTo>
                  <a:lnTo>
                    <a:pt x="281" y="660"/>
                  </a:lnTo>
                  <a:lnTo>
                    <a:pt x="300" y="663"/>
                  </a:lnTo>
                  <a:lnTo>
                    <a:pt x="316" y="665"/>
                  </a:lnTo>
                  <a:lnTo>
                    <a:pt x="332" y="665"/>
                  </a:lnTo>
                  <a:lnTo>
                    <a:pt x="350" y="665"/>
                  </a:lnTo>
                  <a:lnTo>
                    <a:pt x="366" y="663"/>
                  </a:lnTo>
                  <a:lnTo>
                    <a:pt x="382" y="660"/>
                  </a:lnTo>
                  <a:lnTo>
                    <a:pt x="399" y="658"/>
                  </a:lnTo>
                  <a:lnTo>
                    <a:pt x="415" y="653"/>
                  </a:lnTo>
                  <a:lnTo>
                    <a:pt x="431" y="649"/>
                  </a:lnTo>
                  <a:lnTo>
                    <a:pt x="447" y="644"/>
                  </a:lnTo>
                  <a:lnTo>
                    <a:pt x="461" y="637"/>
                  </a:lnTo>
                  <a:lnTo>
                    <a:pt x="477" y="633"/>
                  </a:lnTo>
                  <a:lnTo>
                    <a:pt x="491" y="623"/>
                  </a:lnTo>
                  <a:lnTo>
                    <a:pt x="505" y="617"/>
                  </a:lnTo>
                  <a:lnTo>
                    <a:pt x="518" y="607"/>
                  </a:lnTo>
                  <a:lnTo>
                    <a:pt x="532" y="598"/>
                  </a:lnTo>
                  <a:lnTo>
                    <a:pt x="544" y="589"/>
                  </a:lnTo>
                  <a:lnTo>
                    <a:pt x="555" y="577"/>
                  </a:lnTo>
                  <a:lnTo>
                    <a:pt x="567" y="568"/>
                  </a:lnTo>
                  <a:lnTo>
                    <a:pt x="578" y="557"/>
                  </a:lnTo>
                  <a:lnTo>
                    <a:pt x="590" y="543"/>
                  </a:lnTo>
                  <a:lnTo>
                    <a:pt x="599" y="531"/>
                  </a:lnTo>
                  <a:lnTo>
                    <a:pt x="608" y="518"/>
                  </a:lnTo>
                  <a:lnTo>
                    <a:pt x="617" y="504"/>
                  </a:lnTo>
                  <a:lnTo>
                    <a:pt x="624" y="490"/>
                  </a:lnTo>
                  <a:lnTo>
                    <a:pt x="631" y="476"/>
                  </a:lnTo>
                  <a:lnTo>
                    <a:pt x="638" y="462"/>
                  </a:lnTo>
                  <a:lnTo>
                    <a:pt x="645" y="446"/>
                  </a:lnTo>
                  <a:lnTo>
                    <a:pt x="650" y="430"/>
                  </a:lnTo>
                  <a:lnTo>
                    <a:pt x="654" y="416"/>
                  </a:lnTo>
                  <a:lnTo>
                    <a:pt x="659" y="400"/>
                  </a:lnTo>
                  <a:lnTo>
                    <a:pt x="661" y="382"/>
                  </a:lnTo>
                  <a:lnTo>
                    <a:pt x="663" y="366"/>
                  </a:lnTo>
                  <a:lnTo>
                    <a:pt x="663" y="350"/>
                  </a:lnTo>
                  <a:lnTo>
                    <a:pt x="666" y="331"/>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3" name="Freeform 29"/>
            <p:cNvSpPr>
              <a:spLocks/>
            </p:cNvSpPr>
            <p:nvPr/>
          </p:nvSpPr>
          <p:spPr bwMode="auto">
            <a:xfrm>
              <a:off x="1940" y="816"/>
              <a:ext cx="908" cy="860"/>
            </a:xfrm>
            <a:custGeom>
              <a:avLst/>
              <a:gdLst/>
              <a:ahLst/>
              <a:cxnLst>
                <a:cxn ang="0">
                  <a:pos x="663" y="297"/>
                </a:cxn>
                <a:cxn ang="0">
                  <a:pos x="654" y="248"/>
                </a:cxn>
                <a:cxn ang="0">
                  <a:pos x="638" y="202"/>
                </a:cxn>
                <a:cxn ang="0">
                  <a:pos x="615" y="158"/>
                </a:cxn>
                <a:cxn ang="0">
                  <a:pos x="587" y="119"/>
                </a:cxn>
                <a:cxn ang="0">
                  <a:pos x="555" y="85"/>
                </a:cxn>
                <a:cxn ang="0">
                  <a:pos x="518" y="55"/>
                </a:cxn>
                <a:cxn ang="0">
                  <a:pos x="477" y="32"/>
                </a:cxn>
                <a:cxn ang="0">
                  <a:pos x="431" y="13"/>
                </a:cxn>
                <a:cxn ang="0">
                  <a:pos x="382" y="2"/>
                </a:cxn>
                <a:cxn ang="0">
                  <a:pos x="332" y="0"/>
                </a:cxn>
                <a:cxn ang="0">
                  <a:pos x="281" y="2"/>
                </a:cxn>
                <a:cxn ang="0">
                  <a:pos x="233" y="13"/>
                </a:cxn>
                <a:cxn ang="0">
                  <a:pos x="187" y="32"/>
                </a:cxn>
                <a:cxn ang="0">
                  <a:pos x="145" y="55"/>
                </a:cxn>
                <a:cxn ang="0">
                  <a:pos x="108" y="85"/>
                </a:cxn>
                <a:cxn ang="0">
                  <a:pos x="76" y="119"/>
                </a:cxn>
                <a:cxn ang="0">
                  <a:pos x="46" y="158"/>
                </a:cxn>
                <a:cxn ang="0">
                  <a:pos x="26" y="202"/>
                </a:cxn>
                <a:cxn ang="0">
                  <a:pos x="9" y="248"/>
                </a:cxn>
                <a:cxn ang="0">
                  <a:pos x="0" y="297"/>
                </a:cxn>
                <a:cxn ang="0">
                  <a:pos x="0" y="347"/>
                </a:cxn>
                <a:cxn ang="0">
                  <a:pos x="7" y="398"/>
                </a:cxn>
                <a:cxn ang="0">
                  <a:pos x="19" y="446"/>
                </a:cxn>
                <a:cxn ang="0">
                  <a:pos x="39" y="490"/>
                </a:cxn>
                <a:cxn ang="0">
                  <a:pos x="65" y="529"/>
                </a:cxn>
                <a:cxn ang="0">
                  <a:pos x="97" y="566"/>
                </a:cxn>
                <a:cxn ang="0">
                  <a:pos x="134" y="598"/>
                </a:cxn>
                <a:cxn ang="0">
                  <a:pos x="173" y="624"/>
                </a:cxn>
                <a:cxn ang="0">
                  <a:pos x="217" y="644"/>
                </a:cxn>
                <a:cxn ang="0">
                  <a:pos x="265" y="658"/>
                </a:cxn>
                <a:cxn ang="0">
                  <a:pos x="316" y="663"/>
                </a:cxn>
                <a:cxn ang="0">
                  <a:pos x="366" y="663"/>
                </a:cxn>
                <a:cxn ang="0">
                  <a:pos x="415" y="653"/>
                </a:cxn>
                <a:cxn ang="0">
                  <a:pos x="461" y="637"/>
                </a:cxn>
                <a:cxn ang="0">
                  <a:pos x="505" y="617"/>
                </a:cxn>
                <a:cxn ang="0">
                  <a:pos x="544" y="587"/>
                </a:cxn>
                <a:cxn ang="0">
                  <a:pos x="578" y="554"/>
                </a:cxn>
                <a:cxn ang="0">
                  <a:pos x="608" y="518"/>
                </a:cxn>
                <a:cxn ang="0">
                  <a:pos x="631" y="476"/>
                </a:cxn>
                <a:cxn ang="0">
                  <a:pos x="650" y="430"/>
                </a:cxn>
                <a:cxn ang="0">
                  <a:pos x="661" y="382"/>
                </a:cxn>
                <a:cxn ang="0">
                  <a:pos x="663" y="331"/>
                </a:cxn>
              </a:cxnLst>
              <a:rect l="0" t="0" r="r" b="b"/>
              <a:pathLst>
                <a:path w="663" h="663">
                  <a:moveTo>
                    <a:pt x="663" y="331"/>
                  </a:moveTo>
                  <a:lnTo>
                    <a:pt x="663" y="313"/>
                  </a:lnTo>
                  <a:lnTo>
                    <a:pt x="663" y="297"/>
                  </a:lnTo>
                  <a:lnTo>
                    <a:pt x="661" y="281"/>
                  </a:lnTo>
                  <a:lnTo>
                    <a:pt x="657" y="264"/>
                  </a:lnTo>
                  <a:lnTo>
                    <a:pt x="654" y="248"/>
                  </a:lnTo>
                  <a:lnTo>
                    <a:pt x="650" y="232"/>
                  </a:lnTo>
                  <a:lnTo>
                    <a:pt x="645" y="216"/>
                  </a:lnTo>
                  <a:lnTo>
                    <a:pt x="638" y="202"/>
                  </a:lnTo>
                  <a:lnTo>
                    <a:pt x="631" y="186"/>
                  </a:lnTo>
                  <a:lnTo>
                    <a:pt x="624" y="172"/>
                  </a:lnTo>
                  <a:lnTo>
                    <a:pt x="615" y="158"/>
                  </a:lnTo>
                  <a:lnTo>
                    <a:pt x="608" y="145"/>
                  </a:lnTo>
                  <a:lnTo>
                    <a:pt x="599" y="133"/>
                  </a:lnTo>
                  <a:lnTo>
                    <a:pt x="587" y="119"/>
                  </a:lnTo>
                  <a:lnTo>
                    <a:pt x="578" y="108"/>
                  </a:lnTo>
                  <a:lnTo>
                    <a:pt x="567" y="96"/>
                  </a:lnTo>
                  <a:lnTo>
                    <a:pt x="555" y="85"/>
                  </a:lnTo>
                  <a:lnTo>
                    <a:pt x="544" y="76"/>
                  </a:lnTo>
                  <a:lnTo>
                    <a:pt x="530" y="64"/>
                  </a:lnTo>
                  <a:lnTo>
                    <a:pt x="518" y="55"/>
                  </a:lnTo>
                  <a:lnTo>
                    <a:pt x="505" y="46"/>
                  </a:lnTo>
                  <a:lnTo>
                    <a:pt x="491" y="39"/>
                  </a:lnTo>
                  <a:lnTo>
                    <a:pt x="477" y="32"/>
                  </a:lnTo>
                  <a:lnTo>
                    <a:pt x="461" y="25"/>
                  </a:lnTo>
                  <a:lnTo>
                    <a:pt x="447" y="18"/>
                  </a:lnTo>
                  <a:lnTo>
                    <a:pt x="431" y="13"/>
                  </a:lnTo>
                  <a:lnTo>
                    <a:pt x="415" y="9"/>
                  </a:lnTo>
                  <a:lnTo>
                    <a:pt x="399" y="4"/>
                  </a:lnTo>
                  <a:lnTo>
                    <a:pt x="382" y="2"/>
                  </a:lnTo>
                  <a:lnTo>
                    <a:pt x="366" y="0"/>
                  </a:lnTo>
                  <a:lnTo>
                    <a:pt x="348" y="0"/>
                  </a:lnTo>
                  <a:lnTo>
                    <a:pt x="332" y="0"/>
                  </a:lnTo>
                  <a:lnTo>
                    <a:pt x="316" y="0"/>
                  </a:lnTo>
                  <a:lnTo>
                    <a:pt x="297" y="0"/>
                  </a:lnTo>
                  <a:lnTo>
                    <a:pt x="281" y="2"/>
                  </a:lnTo>
                  <a:lnTo>
                    <a:pt x="265" y="4"/>
                  </a:lnTo>
                  <a:lnTo>
                    <a:pt x="249" y="9"/>
                  </a:lnTo>
                  <a:lnTo>
                    <a:pt x="233" y="13"/>
                  </a:lnTo>
                  <a:lnTo>
                    <a:pt x="217" y="18"/>
                  </a:lnTo>
                  <a:lnTo>
                    <a:pt x="203" y="25"/>
                  </a:lnTo>
                  <a:lnTo>
                    <a:pt x="187" y="32"/>
                  </a:lnTo>
                  <a:lnTo>
                    <a:pt x="173" y="39"/>
                  </a:lnTo>
                  <a:lnTo>
                    <a:pt x="159" y="46"/>
                  </a:lnTo>
                  <a:lnTo>
                    <a:pt x="145" y="55"/>
                  </a:lnTo>
                  <a:lnTo>
                    <a:pt x="134" y="64"/>
                  </a:lnTo>
                  <a:lnTo>
                    <a:pt x="120" y="76"/>
                  </a:lnTo>
                  <a:lnTo>
                    <a:pt x="108" y="85"/>
                  </a:lnTo>
                  <a:lnTo>
                    <a:pt x="97" y="96"/>
                  </a:lnTo>
                  <a:lnTo>
                    <a:pt x="85" y="108"/>
                  </a:lnTo>
                  <a:lnTo>
                    <a:pt x="76" y="119"/>
                  </a:lnTo>
                  <a:lnTo>
                    <a:pt x="65" y="133"/>
                  </a:lnTo>
                  <a:lnTo>
                    <a:pt x="56" y="145"/>
                  </a:lnTo>
                  <a:lnTo>
                    <a:pt x="46" y="158"/>
                  </a:lnTo>
                  <a:lnTo>
                    <a:pt x="39" y="172"/>
                  </a:lnTo>
                  <a:lnTo>
                    <a:pt x="32" y="186"/>
                  </a:lnTo>
                  <a:lnTo>
                    <a:pt x="26" y="202"/>
                  </a:lnTo>
                  <a:lnTo>
                    <a:pt x="19" y="216"/>
                  </a:lnTo>
                  <a:lnTo>
                    <a:pt x="14" y="232"/>
                  </a:lnTo>
                  <a:lnTo>
                    <a:pt x="9" y="248"/>
                  </a:lnTo>
                  <a:lnTo>
                    <a:pt x="7" y="264"/>
                  </a:lnTo>
                  <a:lnTo>
                    <a:pt x="3" y="281"/>
                  </a:lnTo>
                  <a:lnTo>
                    <a:pt x="0" y="297"/>
                  </a:lnTo>
                  <a:lnTo>
                    <a:pt x="0" y="313"/>
                  </a:lnTo>
                  <a:lnTo>
                    <a:pt x="0" y="331"/>
                  </a:lnTo>
                  <a:lnTo>
                    <a:pt x="0" y="347"/>
                  </a:lnTo>
                  <a:lnTo>
                    <a:pt x="0" y="366"/>
                  </a:lnTo>
                  <a:lnTo>
                    <a:pt x="3" y="382"/>
                  </a:lnTo>
                  <a:lnTo>
                    <a:pt x="7" y="398"/>
                  </a:lnTo>
                  <a:lnTo>
                    <a:pt x="9" y="414"/>
                  </a:lnTo>
                  <a:lnTo>
                    <a:pt x="14" y="430"/>
                  </a:lnTo>
                  <a:lnTo>
                    <a:pt x="19" y="446"/>
                  </a:lnTo>
                  <a:lnTo>
                    <a:pt x="26" y="460"/>
                  </a:lnTo>
                  <a:lnTo>
                    <a:pt x="32" y="476"/>
                  </a:lnTo>
                  <a:lnTo>
                    <a:pt x="39" y="490"/>
                  </a:lnTo>
                  <a:lnTo>
                    <a:pt x="46" y="504"/>
                  </a:lnTo>
                  <a:lnTo>
                    <a:pt x="56" y="518"/>
                  </a:lnTo>
                  <a:lnTo>
                    <a:pt x="65" y="529"/>
                  </a:lnTo>
                  <a:lnTo>
                    <a:pt x="76" y="543"/>
                  </a:lnTo>
                  <a:lnTo>
                    <a:pt x="85" y="554"/>
                  </a:lnTo>
                  <a:lnTo>
                    <a:pt x="97" y="566"/>
                  </a:lnTo>
                  <a:lnTo>
                    <a:pt x="108" y="578"/>
                  </a:lnTo>
                  <a:lnTo>
                    <a:pt x="120" y="587"/>
                  </a:lnTo>
                  <a:lnTo>
                    <a:pt x="134" y="598"/>
                  </a:lnTo>
                  <a:lnTo>
                    <a:pt x="145" y="607"/>
                  </a:lnTo>
                  <a:lnTo>
                    <a:pt x="159" y="617"/>
                  </a:lnTo>
                  <a:lnTo>
                    <a:pt x="173" y="624"/>
                  </a:lnTo>
                  <a:lnTo>
                    <a:pt x="187" y="630"/>
                  </a:lnTo>
                  <a:lnTo>
                    <a:pt x="203" y="637"/>
                  </a:lnTo>
                  <a:lnTo>
                    <a:pt x="217" y="644"/>
                  </a:lnTo>
                  <a:lnTo>
                    <a:pt x="233" y="649"/>
                  </a:lnTo>
                  <a:lnTo>
                    <a:pt x="249" y="653"/>
                  </a:lnTo>
                  <a:lnTo>
                    <a:pt x="265" y="658"/>
                  </a:lnTo>
                  <a:lnTo>
                    <a:pt x="281" y="660"/>
                  </a:lnTo>
                  <a:lnTo>
                    <a:pt x="297" y="663"/>
                  </a:lnTo>
                  <a:lnTo>
                    <a:pt x="316" y="663"/>
                  </a:lnTo>
                  <a:lnTo>
                    <a:pt x="332" y="663"/>
                  </a:lnTo>
                  <a:lnTo>
                    <a:pt x="348" y="663"/>
                  </a:lnTo>
                  <a:lnTo>
                    <a:pt x="366" y="663"/>
                  </a:lnTo>
                  <a:lnTo>
                    <a:pt x="382" y="660"/>
                  </a:lnTo>
                  <a:lnTo>
                    <a:pt x="399" y="658"/>
                  </a:lnTo>
                  <a:lnTo>
                    <a:pt x="415" y="653"/>
                  </a:lnTo>
                  <a:lnTo>
                    <a:pt x="431" y="649"/>
                  </a:lnTo>
                  <a:lnTo>
                    <a:pt x="447" y="644"/>
                  </a:lnTo>
                  <a:lnTo>
                    <a:pt x="461" y="637"/>
                  </a:lnTo>
                  <a:lnTo>
                    <a:pt x="477" y="630"/>
                  </a:lnTo>
                  <a:lnTo>
                    <a:pt x="491" y="624"/>
                  </a:lnTo>
                  <a:lnTo>
                    <a:pt x="505" y="617"/>
                  </a:lnTo>
                  <a:lnTo>
                    <a:pt x="518" y="607"/>
                  </a:lnTo>
                  <a:lnTo>
                    <a:pt x="530" y="598"/>
                  </a:lnTo>
                  <a:lnTo>
                    <a:pt x="544" y="587"/>
                  </a:lnTo>
                  <a:lnTo>
                    <a:pt x="555" y="578"/>
                  </a:lnTo>
                  <a:lnTo>
                    <a:pt x="567" y="566"/>
                  </a:lnTo>
                  <a:lnTo>
                    <a:pt x="578" y="554"/>
                  </a:lnTo>
                  <a:lnTo>
                    <a:pt x="587" y="543"/>
                  </a:lnTo>
                  <a:lnTo>
                    <a:pt x="599" y="529"/>
                  </a:lnTo>
                  <a:lnTo>
                    <a:pt x="608" y="518"/>
                  </a:lnTo>
                  <a:lnTo>
                    <a:pt x="615" y="504"/>
                  </a:lnTo>
                  <a:lnTo>
                    <a:pt x="624" y="490"/>
                  </a:lnTo>
                  <a:lnTo>
                    <a:pt x="631" y="476"/>
                  </a:lnTo>
                  <a:lnTo>
                    <a:pt x="638" y="460"/>
                  </a:lnTo>
                  <a:lnTo>
                    <a:pt x="645" y="446"/>
                  </a:lnTo>
                  <a:lnTo>
                    <a:pt x="650" y="430"/>
                  </a:lnTo>
                  <a:lnTo>
                    <a:pt x="654" y="414"/>
                  </a:lnTo>
                  <a:lnTo>
                    <a:pt x="657" y="398"/>
                  </a:lnTo>
                  <a:lnTo>
                    <a:pt x="661" y="382"/>
                  </a:lnTo>
                  <a:lnTo>
                    <a:pt x="663" y="366"/>
                  </a:lnTo>
                  <a:lnTo>
                    <a:pt x="663" y="347"/>
                  </a:lnTo>
                  <a:lnTo>
                    <a:pt x="663" y="331"/>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4" name="Freeform 30"/>
            <p:cNvSpPr>
              <a:spLocks/>
            </p:cNvSpPr>
            <p:nvPr/>
          </p:nvSpPr>
          <p:spPr bwMode="auto">
            <a:xfrm>
              <a:off x="3107" y="2139"/>
              <a:ext cx="909" cy="862"/>
            </a:xfrm>
            <a:custGeom>
              <a:avLst/>
              <a:gdLst/>
              <a:ahLst/>
              <a:cxnLst>
                <a:cxn ang="0">
                  <a:pos x="663" y="299"/>
                </a:cxn>
                <a:cxn ang="0">
                  <a:pos x="654" y="248"/>
                </a:cxn>
                <a:cxn ang="0">
                  <a:pos x="638" y="202"/>
                </a:cxn>
                <a:cxn ang="0">
                  <a:pos x="617" y="158"/>
                </a:cxn>
                <a:cxn ang="0">
                  <a:pos x="587" y="119"/>
                </a:cxn>
                <a:cxn ang="0">
                  <a:pos x="555" y="85"/>
                </a:cxn>
                <a:cxn ang="0">
                  <a:pos x="518" y="57"/>
                </a:cxn>
                <a:cxn ang="0">
                  <a:pos x="477" y="32"/>
                </a:cxn>
                <a:cxn ang="0">
                  <a:pos x="431" y="13"/>
                </a:cxn>
                <a:cxn ang="0">
                  <a:pos x="382" y="4"/>
                </a:cxn>
                <a:cxn ang="0">
                  <a:pos x="332" y="0"/>
                </a:cxn>
                <a:cxn ang="0">
                  <a:pos x="281" y="4"/>
                </a:cxn>
                <a:cxn ang="0">
                  <a:pos x="233" y="13"/>
                </a:cxn>
                <a:cxn ang="0">
                  <a:pos x="187" y="32"/>
                </a:cxn>
                <a:cxn ang="0">
                  <a:pos x="145" y="57"/>
                </a:cxn>
                <a:cxn ang="0">
                  <a:pos x="108" y="85"/>
                </a:cxn>
                <a:cxn ang="0">
                  <a:pos x="76" y="119"/>
                </a:cxn>
                <a:cxn ang="0">
                  <a:pos x="49" y="158"/>
                </a:cxn>
                <a:cxn ang="0">
                  <a:pos x="26" y="202"/>
                </a:cxn>
                <a:cxn ang="0">
                  <a:pos x="9" y="248"/>
                </a:cxn>
                <a:cxn ang="0">
                  <a:pos x="0" y="299"/>
                </a:cxn>
                <a:cxn ang="0">
                  <a:pos x="0" y="350"/>
                </a:cxn>
                <a:cxn ang="0">
                  <a:pos x="7" y="398"/>
                </a:cxn>
                <a:cxn ang="0">
                  <a:pos x="19" y="446"/>
                </a:cxn>
                <a:cxn ang="0">
                  <a:pos x="39" y="490"/>
                </a:cxn>
                <a:cxn ang="0">
                  <a:pos x="65" y="531"/>
                </a:cxn>
                <a:cxn ang="0">
                  <a:pos x="97" y="566"/>
                </a:cxn>
                <a:cxn ang="0">
                  <a:pos x="134" y="598"/>
                </a:cxn>
                <a:cxn ang="0">
                  <a:pos x="173" y="624"/>
                </a:cxn>
                <a:cxn ang="0">
                  <a:pos x="217" y="644"/>
                </a:cxn>
                <a:cxn ang="0">
                  <a:pos x="265" y="658"/>
                </a:cxn>
                <a:cxn ang="0">
                  <a:pos x="316" y="665"/>
                </a:cxn>
                <a:cxn ang="0">
                  <a:pos x="366" y="663"/>
                </a:cxn>
                <a:cxn ang="0">
                  <a:pos x="415" y="653"/>
                </a:cxn>
                <a:cxn ang="0">
                  <a:pos x="461" y="637"/>
                </a:cxn>
                <a:cxn ang="0">
                  <a:pos x="505" y="617"/>
                </a:cxn>
                <a:cxn ang="0">
                  <a:pos x="544" y="589"/>
                </a:cxn>
                <a:cxn ang="0">
                  <a:pos x="578" y="554"/>
                </a:cxn>
                <a:cxn ang="0">
                  <a:pos x="608" y="518"/>
                </a:cxn>
                <a:cxn ang="0">
                  <a:pos x="631" y="476"/>
                </a:cxn>
                <a:cxn ang="0">
                  <a:pos x="650" y="430"/>
                </a:cxn>
                <a:cxn ang="0">
                  <a:pos x="661" y="382"/>
                </a:cxn>
                <a:cxn ang="0">
                  <a:pos x="663" y="331"/>
                </a:cxn>
              </a:cxnLst>
              <a:rect l="0" t="0" r="r" b="b"/>
              <a:pathLst>
                <a:path w="663" h="665">
                  <a:moveTo>
                    <a:pt x="663" y="331"/>
                  </a:moveTo>
                  <a:lnTo>
                    <a:pt x="663" y="315"/>
                  </a:lnTo>
                  <a:lnTo>
                    <a:pt x="663" y="299"/>
                  </a:lnTo>
                  <a:lnTo>
                    <a:pt x="661" y="280"/>
                  </a:lnTo>
                  <a:lnTo>
                    <a:pt x="656" y="264"/>
                  </a:lnTo>
                  <a:lnTo>
                    <a:pt x="654" y="248"/>
                  </a:lnTo>
                  <a:lnTo>
                    <a:pt x="650" y="232"/>
                  </a:lnTo>
                  <a:lnTo>
                    <a:pt x="645" y="218"/>
                  </a:lnTo>
                  <a:lnTo>
                    <a:pt x="638" y="202"/>
                  </a:lnTo>
                  <a:lnTo>
                    <a:pt x="631" y="188"/>
                  </a:lnTo>
                  <a:lnTo>
                    <a:pt x="624" y="175"/>
                  </a:lnTo>
                  <a:lnTo>
                    <a:pt x="617" y="158"/>
                  </a:lnTo>
                  <a:lnTo>
                    <a:pt x="608" y="147"/>
                  </a:lnTo>
                  <a:lnTo>
                    <a:pt x="599" y="133"/>
                  </a:lnTo>
                  <a:lnTo>
                    <a:pt x="587" y="119"/>
                  </a:lnTo>
                  <a:lnTo>
                    <a:pt x="578" y="108"/>
                  </a:lnTo>
                  <a:lnTo>
                    <a:pt x="567" y="96"/>
                  </a:lnTo>
                  <a:lnTo>
                    <a:pt x="555" y="85"/>
                  </a:lnTo>
                  <a:lnTo>
                    <a:pt x="544" y="76"/>
                  </a:lnTo>
                  <a:lnTo>
                    <a:pt x="530" y="66"/>
                  </a:lnTo>
                  <a:lnTo>
                    <a:pt x="518" y="57"/>
                  </a:lnTo>
                  <a:lnTo>
                    <a:pt x="505" y="48"/>
                  </a:lnTo>
                  <a:lnTo>
                    <a:pt x="491" y="39"/>
                  </a:lnTo>
                  <a:lnTo>
                    <a:pt x="477" y="32"/>
                  </a:lnTo>
                  <a:lnTo>
                    <a:pt x="461" y="25"/>
                  </a:lnTo>
                  <a:lnTo>
                    <a:pt x="447" y="20"/>
                  </a:lnTo>
                  <a:lnTo>
                    <a:pt x="431" y="13"/>
                  </a:lnTo>
                  <a:lnTo>
                    <a:pt x="415" y="11"/>
                  </a:lnTo>
                  <a:lnTo>
                    <a:pt x="399" y="6"/>
                  </a:lnTo>
                  <a:lnTo>
                    <a:pt x="382" y="4"/>
                  </a:lnTo>
                  <a:lnTo>
                    <a:pt x="366" y="2"/>
                  </a:lnTo>
                  <a:lnTo>
                    <a:pt x="348" y="0"/>
                  </a:lnTo>
                  <a:lnTo>
                    <a:pt x="332" y="0"/>
                  </a:lnTo>
                  <a:lnTo>
                    <a:pt x="316" y="0"/>
                  </a:lnTo>
                  <a:lnTo>
                    <a:pt x="297" y="2"/>
                  </a:lnTo>
                  <a:lnTo>
                    <a:pt x="281" y="4"/>
                  </a:lnTo>
                  <a:lnTo>
                    <a:pt x="265" y="6"/>
                  </a:lnTo>
                  <a:lnTo>
                    <a:pt x="249" y="11"/>
                  </a:lnTo>
                  <a:lnTo>
                    <a:pt x="233" y="13"/>
                  </a:lnTo>
                  <a:lnTo>
                    <a:pt x="217" y="20"/>
                  </a:lnTo>
                  <a:lnTo>
                    <a:pt x="203" y="25"/>
                  </a:lnTo>
                  <a:lnTo>
                    <a:pt x="187" y="32"/>
                  </a:lnTo>
                  <a:lnTo>
                    <a:pt x="173" y="39"/>
                  </a:lnTo>
                  <a:lnTo>
                    <a:pt x="159" y="48"/>
                  </a:lnTo>
                  <a:lnTo>
                    <a:pt x="145" y="57"/>
                  </a:lnTo>
                  <a:lnTo>
                    <a:pt x="134" y="66"/>
                  </a:lnTo>
                  <a:lnTo>
                    <a:pt x="120" y="76"/>
                  </a:lnTo>
                  <a:lnTo>
                    <a:pt x="108" y="85"/>
                  </a:lnTo>
                  <a:lnTo>
                    <a:pt x="97" y="96"/>
                  </a:lnTo>
                  <a:lnTo>
                    <a:pt x="85" y="108"/>
                  </a:lnTo>
                  <a:lnTo>
                    <a:pt x="76" y="119"/>
                  </a:lnTo>
                  <a:lnTo>
                    <a:pt x="65" y="133"/>
                  </a:lnTo>
                  <a:lnTo>
                    <a:pt x="55" y="147"/>
                  </a:lnTo>
                  <a:lnTo>
                    <a:pt x="49" y="158"/>
                  </a:lnTo>
                  <a:lnTo>
                    <a:pt x="39" y="175"/>
                  </a:lnTo>
                  <a:lnTo>
                    <a:pt x="32" y="188"/>
                  </a:lnTo>
                  <a:lnTo>
                    <a:pt x="26" y="202"/>
                  </a:lnTo>
                  <a:lnTo>
                    <a:pt x="19" y="218"/>
                  </a:lnTo>
                  <a:lnTo>
                    <a:pt x="14" y="232"/>
                  </a:lnTo>
                  <a:lnTo>
                    <a:pt x="9" y="248"/>
                  </a:lnTo>
                  <a:lnTo>
                    <a:pt x="7" y="264"/>
                  </a:lnTo>
                  <a:lnTo>
                    <a:pt x="3" y="280"/>
                  </a:lnTo>
                  <a:lnTo>
                    <a:pt x="0" y="299"/>
                  </a:lnTo>
                  <a:lnTo>
                    <a:pt x="0" y="315"/>
                  </a:lnTo>
                  <a:lnTo>
                    <a:pt x="0" y="331"/>
                  </a:lnTo>
                  <a:lnTo>
                    <a:pt x="0" y="350"/>
                  </a:lnTo>
                  <a:lnTo>
                    <a:pt x="0" y="366"/>
                  </a:lnTo>
                  <a:lnTo>
                    <a:pt x="3" y="382"/>
                  </a:lnTo>
                  <a:lnTo>
                    <a:pt x="7" y="398"/>
                  </a:lnTo>
                  <a:lnTo>
                    <a:pt x="9" y="414"/>
                  </a:lnTo>
                  <a:lnTo>
                    <a:pt x="14" y="430"/>
                  </a:lnTo>
                  <a:lnTo>
                    <a:pt x="19" y="446"/>
                  </a:lnTo>
                  <a:lnTo>
                    <a:pt x="26" y="462"/>
                  </a:lnTo>
                  <a:lnTo>
                    <a:pt x="32" y="476"/>
                  </a:lnTo>
                  <a:lnTo>
                    <a:pt x="39" y="490"/>
                  </a:lnTo>
                  <a:lnTo>
                    <a:pt x="49" y="504"/>
                  </a:lnTo>
                  <a:lnTo>
                    <a:pt x="55" y="518"/>
                  </a:lnTo>
                  <a:lnTo>
                    <a:pt x="65" y="531"/>
                  </a:lnTo>
                  <a:lnTo>
                    <a:pt x="76" y="543"/>
                  </a:lnTo>
                  <a:lnTo>
                    <a:pt x="85" y="554"/>
                  </a:lnTo>
                  <a:lnTo>
                    <a:pt x="97" y="566"/>
                  </a:lnTo>
                  <a:lnTo>
                    <a:pt x="108" y="577"/>
                  </a:lnTo>
                  <a:lnTo>
                    <a:pt x="120" y="589"/>
                  </a:lnTo>
                  <a:lnTo>
                    <a:pt x="134" y="598"/>
                  </a:lnTo>
                  <a:lnTo>
                    <a:pt x="145" y="607"/>
                  </a:lnTo>
                  <a:lnTo>
                    <a:pt x="159" y="617"/>
                  </a:lnTo>
                  <a:lnTo>
                    <a:pt x="173" y="624"/>
                  </a:lnTo>
                  <a:lnTo>
                    <a:pt x="187" y="630"/>
                  </a:lnTo>
                  <a:lnTo>
                    <a:pt x="203" y="637"/>
                  </a:lnTo>
                  <a:lnTo>
                    <a:pt x="217" y="644"/>
                  </a:lnTo>
                  <a:lnTo>
                    <a:pt x="233" y="649"/>
                  </a:lnTo>
                  <a:lnTo>
                    <a:pt x="249" y="653"/>
                  </a:lnTo>
                  <a:lnTo>
                    <a:pt x="265" y="658"/>
                  </a:lnTo>
                  <a:lnTo>
                    <a:pt x="281" y="660"/>
                  </a:lnTo>
                  <a:lnTo>
                    <a:pt x="297" y="663"/>
                  </a:lnTo>
                  <a:lnTo>
                    <a:pt x="316" y="665"/>
                  </a:lnTo>
                  <a:lnTo>
                    <a:pt x="332" y="665"/>
                  </a:lnTo>
                  <a:lnTo>
                    <a:pt x="348" y="665"/>
                  </a:lnTo>
                  <a:lnTo>
                    <a:pt x="366" y="663"/>
                  </a:lnTo>
                  <a:lnTo>
                    <a:pt x="382" y="660"/>
                  </a:lnTo>
                  <a:lnTo>
                    <a:pt x="399" y="658"/>
                  </a:lnTo>
                  <a:lnTo>
                    <a:pt x="415" y="653"/>
                  </a:lnTo>
                  <a:lnTo>
                    <a:pt x="431" y="649"/>
                  </a:lnTo>
                  <a:lnTo>
                    <a:pt x="447" y="644"/>
                  </a:lnTo>
                  <a:lnTo>
                    <a:pt x="461" y="637"/>
                  </a:lnTo>
                  <a:lnTo>
                    <a:pt x="477" y="630"/>
                  </a:lnTo>
                  <a:lnTo>
                    <a:pt x="491" y="624"/>
                  </a:lnTo>
                  <a:lnTo>
                    <a:pt x="505" y="617"/>
                  </a:lnTo>
                  <a:lnTo>
                    <a:pt x="518" y="607"/>
                  </a:lnTo>
                  <a:lnTo>
                    <a:pt x="530" y="598"/>
                  </a:lnTo>
                  <a:lnTo>
                    <a:pt x="544" y="589"/>
                  </a:lnTo>
                  <a:lnTo>
                    <a:pt x="555" y="577"/>
                  </a:lnTo>
                  <a:lnTo>
                    <a:pt x="567" y="566"/>
                  </a:lnTo>
                  <a:lnTo>
                    <a:pt x="578" y="554"/>
                  </a:lnTo>
                  <a:lnTo>
                    <a:pt x="587" y="543"/>
                  </a:lnTo>
                  <a:lnTo>
                    <a:pt x="599" y="531"/>
                  </a:lnTo>
                  <a:lnTo>
                    <a:pt x="608" y="518"/>
                  </a:lnTo>
                  <a:lnTo>
                    <a:pt x="617" y="504"/>
                  </a:lnTo>
                  <a:lnTo>
                    <a:pt x="624" y="490"/>
                  </a:lnTo>
                  <a:lnTo>
                    <a:pt x="631" y="476"/>
                  </a:lnTo>
                  <a:lnTo>
                    <a:pt x="638" y="462"/>
                  </a:lnTo>
                  <a:lnTo>
                    <a:pt x="645" y="446"/>
                  </a:lnTo>
                  <a:lnTo>
                    <a:pt x="650" y="430"/>
                  </a:lnTo>
                  <a:lnTo>
                    <a:pt x="654" y="414"/>
                  </a:lnTo>
                  <a:lnTo>
                    <a:pt x="656" y="398"/>
                  </a:lnTo>
                  <a:lnTo>
                    <a:pt x="661" y="382"/>
                  </a:lnTo>
                  <a:lnTo>
                    <a:pt x="663" y="366"/>
                  </a:lnTo>
                  <a:lnTo>
                    <a:pt x="663" y="350"/>
                  </a:lnTo>
                  <a:lnTo>
                    <a:pt x="663" y="331"/>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5" name="Freeform 31"/>
            <p:cNvSpPr>
              <a:spLocks/>
            </p:cNvSpPr>
            <p:nvPr/>
          </p:nvSpPr>
          <p:spPr bwMode="auto">
            <a:xfrm>
              <a:off x="1464" y="1920"/>
              <a:ext cx="1362" cy="1287"/>
            </a:xfrm>
            <a:custGeom>
              <a:avLst/>
              <a:gdLst/>
              <a:ahLst/>
              <a:cxnLst>
                <a:cxn ang="0">
                  <a:pos x="548" y="990"/>
                </a:cxn>
                <a:cxn ang="0">
                  <a:pos x="621" y="976"/>
                </a:cxn>
                <a:cxn ang="0">
                  <a:pos x="690" y="953"/>
                </a:cxn>
                <a:cxn ang="0">
                  <a:pos x="755" y="920"/>
                </a:cxn>
                <a:cxn ang="0">
                  <a:pos x="812" y="879"/>
                </a:cxn>
                <a:cxn ang="0">
                  <a:pos x="863" y="828"/>
                </a:cxn>
                <a:cxn ang="0">
                  <a:pos x="909" y="773"/>
                </a:cxn>
                <a:cxn ang="0">
                  <a:pos x="944" y="711"/>
                </a:cxn>
                <a:cxn ang="0">
                  <a:pos x="971" y="644"/>
                </a:cxn>
                <a:cxn ang="0">
                  <a:pos x="987" y="571"/>
                </a:cxn>
                <a:cxn ang="0">
                  <a:pos x="994" y="497"/>
                </a:cxn>
                <a:cxn ang="0">
                  <a:pos x="987" y="421"/>
                </a:cxn>
                <a:cxn ang="0">
                  <a:pos x="971" y="347"/>
                </a:cxn>
                <a:cxn ang="0">
                  <a:pos x="944" y="280"/>
                </a:cxn>
                <a:cxn ang="0">
                  <a:pos x="909" y="218"/>
                </a:cxn>
                <a:cxn ang="0">
                  <a:pos x="863" y="161"/>
                </a:cxn>
                <a:cxn ang="0">
                  <a:pos x="812" y="112"/>
                </a:cxn>
                <a:cxn ang="0">
                  <a:pos x="755" y="71"/>
                </a:cxn>
                <a:cxn ang="0">
                  <a:pos x="690" y="39"/>
                </a:cxn>
                <a:cxn ang="0">
                  <a:pos x="621" y="16"/>
                </a:cxn>
                <a:cxn ang="0">
                  <a:pos x="548" y="2"/>
                </a:cxn>
                <a:cxn ang="0">
                  <a:pos x="472" y="0"/>
                </a:cxn>
                <a:cxn ang="0">
                  <a:pos x="396" y="9"/>
                </a:cxn>
                <a:cxn ang="0">
                  <a:pos x="327" y="29"/>
                </a:cxn>
                <a:cxn ang="0">
                  <a:pos x="260" y="59"/>
                </a:cxn>
                <a:cxn ang="0">
                  <a:pos x="200" y="99"/>
                </a:cxn>
                <a:cxn ang="0">
                  <a:pos x="145" y="145"/>
                </a:cxn>
                <a:cxn ang="0">
                  <a:pos x="99" y="198"/>
                </a:cxn>
                <a:cxn ang="0">
                  <a:pos x="59" y="260"/>
                </a:cxn>
                <a:cxn ang="0">
                  <a:pos x="29" y="324"/>
                </a:cxn>
                <a:cxn ang="0">
                  <a:pos x="11" y="396"/>
                </a:cxn>
                <a:cxn ang="0">
                  <a:pos x="2" y="469"/>
                </a:cxn>
                <a:cxn ang="0">
                  <a:pos x="2" y="547"/>
                </a:cxn>
                <a:cxn ang="0">
                  <a:pos x="16" y="619"/>
                </a:cxn>
                <a:cxn ang="0">
                  <a:pos x="39" y="688"/>
                </a:cxn>
                <a:cxn ang="0">
                  <a:pos x="71" y="752"/>
                </a:cxn>
                <a:cxn ang="0">
                  <a:pos x="112" y="812"/>
                </a:cxn>
                <a:cxn ang="0">
                  <a:pos x="163" y="863"/>
                </a:cxn>
                <a:cxn ang="0">
                  <a:pos x="218" y="907"/>
                </a:cxn>
                <a:cxn ang="0">
                  <a:pos x="280" y="944"/>
                </a:cxn>
                <a:cxn ang="0">
                  <a:pos x="350" y="969"/>
                </a:cxn>
                <a:cxn ang="0">
                  <a:pos x="421" y="985"/>
                </a:cxn>
                <a:cxn ang="0">
                  <a:pos x="497" y="992"/>
                </a:cxn>
              </a:cxnLst>
              <a:rect l="0" t="0" r="r" b="b"/>
              <a:pathLst>
                <a:path w="994" h="992">
                  <a:moveTo>
                    <a:pt x="497" y="992"/>
                  </a:moveTo>
                  <a:lnTo>
                    <a:pt x="522" y="990"/>
                  </a:lnTo>
                  <a:lnTo>
                    <a:pt x="548" y="990"/>
                  </a:lnTo>
                  <a:lnTo>
                    <a:pt x="573" y="985"/>
                  </a:lnTo>
                  <a:lnTo>
                    <a:pt x="596" y="980"/>
                  </a:lnTo>
                  <a:lnTo>
                    <a:pt x="621" y="976"/>
                  </a:lnTo>
                  <a:lnTo>
                    <a:pt x="644" y="969"/>
                  </a:lnTo>
                  <a:lnTo>
                    <a:pt x="667" y="962"/>
                  </a:lnTo>
                  <a:lnTo>
                    <a:pt x="690" y="953"/>
                  </a:lnTo>
                  <a:lnTo>
                    <a:pt x="711" y="944"/>
                  </a:lnTo>
                  <a:lnTo>
                    <a:pt x="734" y="932"/>
                  </a:lnTo>
                  <a:lnTo>
                    <a:pt x="755" y="920"/>
                  </a:lnTo>
                  <a:lnTo>
                    <a:pt x="773" y="907"/>
                  </a:lnTo>
                  <a:lnTo>
                    <a:pt x="794" y="893"/>
                  </a:lnTo>
                  <a:lnTo>
                    <a:pt x="812" y="879"/>
                  </a:lnTo>
                  <a:lnTo>
                    <a:pt x="831" y="863"/>
                  </a:lnTo>
                  <a:lnTo>
                    <a:pt x="847" y="847"/>
                  </a:lnTo>
                  <a:lnTo>
                    <a:pt x="863" y="828"/>
                  </a:lnTo>
                  <a:lnTo>
                    <a:pt x="879" y="812"/>
                  </a:lnTo>
                  <a:lnTo>
                    <a:pt x="895" y="792"/>
                  </a:lnTo>
                  <a:lnTo>
                    <a:pt x="909" y="773"/>
                  </a:lnTo>
                  <a:lnTo>
                    <a:pt x="921" y="752"/>
                  </a:lnTo>
                  <a:lnTo>
                    <a:pt x="932" y="732"/>
                  </a:lnTo>
                  <a:lnTo>
                    <a:pt x="944" y="711"/>
                  </a:lnTo>
                  <a:lnTo>
                    <a:pt x="955" y="688"/>
                  </a:lnTo>
                  <a:lnTo>
                    <a:pt x="962" y="667"/>
                  </a:lnTo>
                  <a:lnTo>
                    <a:pt x="971" y="644"/>
                  </a:lnTo>
                  <a:lnTo>
                    <a:pt x="978" y="619"/>
                  </a:lnTo>
                  <a:lnTo>
                    <a:pt x="983" y="596"/>
                  </a:lnTo>
                  <a:lnTo>
                    <a:pt x="987" y="571"/>
                  </a:lnTo>
                  <a:lnTo>
                    <a:pt x="990" y="547"/>
                  </a:lnTo>
                  <a:lnTo>
                    <a:pt x="992" y="522"/>
                  </a:lnTo>
                  <a:lnTo>
                    <a:pt x="994" y="497"/>
                  </a:lnTo>
                  <a:lnTo>
                    <a:pt x="992" y="469"/>
                  </a:lnTo>
                  <a:lnTo>
                    <a:pt x="990" y="446"/>
                  </a:lnTo>
                  <a:lnTo>
                    <a:pt x="987" y="421"/>
                  </a:lnTo>
                  <a:lnTo>
                    <a:pt x="983" y="396"/>
                  </a:lnTo>
                  <a:lnTo>
                    <a:pt x="978" y="373"/>
                  </a:lnTo>
                  <a:lnTo>
                    <a:pt x="971" y="347"/>
                  </a:lnTo>
                  <a:lnTo>
                    <a:pt x="962" y="324"/>
                  </a:lnTo>
                  <a:lnTo>
                    <a:pt x="955" y="303"/>
                  </a:lnTo>
                  <a:lnTo>
                    <a:pt x="944" y="280"/>
                  </a:lnTo>
                  <a:lnTo>
                    <a:pt x="932" y="260"/>
                  </a:lnTo>
                  <a:lnTo>
                    <a:pt x="921" y="239"/>
                  </a:lnTo>
                  <a:lnTo>
                    <a:pt x="909" y="218"/>
                  </a:lnTo>
                  <a:lnTo>
                    <a:pt x="895" y="198"/>
                  </a:lnTo>
                  <a:lnTo>
                    <a:pt x="879" y="179"/>
                  </a:lnTo>
                  <a:lnTo>
                    <a:pt x="863" y="161"/>
                  </a:lnTo>
                  <a:lnTo>
                    <a:pt x="847" y="145"/>
                  </a:lnTo>
                  <a:lnTo>
                    <a:pt x="831" y="128"/>
                  </a:lnTo>
                  <a:lnTo>
                    <a:pt x="812" y="112"/>
                  </a:lnTo>
                  <a:lnTo>
                    <a:pt x="794" y="99"/>
                  </a:lnTo>
                  <a:lnTo>
                    <a:pt x="773" y="85"/>
                  </a:lnTo>
                  <a:lnTo>
                    <a:pt x="755" y="71"/>
                  </a:lnTo>
                  <a:lnTo>
                    <a:pt x="734" y="59"/>
                  </a:lnTo>
                  <a:lnTo>
                    <a:pt x="711" y="48"/>
                  </a:lnTo>
                  <a:lnTo>
                    <a:pt x="690" y="39"/>
                  </a:lnTo>
                  <a:lnTo>
                    <a:pt x="667" y="29"/>
                  </a:lnTo>
                  <a:lnTo>
                    <a:pt x="644" y="23"/>
                  </a:lnTo>
                  <a:lnTo>
                    <a:pt x="621" y="16"/>
                  </a:lnTo>
                  <a:lnTo>
                    <a:pt x="596" y="9"/>
                  </a:lnTo>
                  <a:lnTo>
                    <a:pt x="573" y="4"/>
                  </a:lnTo>
                  <a:lnTo>
                    <a:pt x="548" y="2"/>
                  </a:lnTo>
                  <a:lnTo>
                    <a:pt x="522" y="0"/>
                  </a:lnTo>
                  <a:lnTo>
                    <a:pt x="497" y="0"/>
                  </a:lnTo>
                  <a:lnTo>
                    <a:pt x="472" y="0"/>
                  </a:lnTo>
                  <a:lnTo>
                    <a:pt x="446" y="2"/>
                  </a:lnTo>
                  <a:lnTo>
                    <a:pt x="421" y="4"/>
                  </a:lnTo>
                  <a:lnTo>
                    <a:pt x="396" y="9"/>
                  </a:lnTo>
                  <a:lnTo>
                    <a:pt x="373" y="16"/>
                  </a:lnTo>
                  <a:lnTo>
                    <a:pt x="350" y="23"/>
                  </a:lnTo>
                  <a:lnTo>
                    <a:pt x="327" y="29"/>
                  </a:lnTo>
                  <a:lnTo>
                    <a:pt x="303" y="39"/>
                  </a:lnTo>
                  <a:lnTo>
                    <a:pt x="280" y="48"/>
                  </a:lnTo>
                  <a:lnTo>
                    <a:pt x="260" y="59"/>
                  </a:lnTo>
                  <a:lnTo>
                    <a:pt x="239" y="71"/>
                  </a:lnTo>
                  <a:lnTo>
                    <a:pt x="218" y="85"/>
                  </a:lnTo>
                  <a:lnTo>
                    <a:pt x="200" y="99"/>
                  </a:lnTo>
                  <a:lnTo>
                    <a:pt x="181" y="112"/>
                  </a:lnTo>
                  <a:lnTo>
                    <a:pt x="163" y="128"/>
                  </a:lnTo>
                  <a:lnTo>
                    <a:pt x="145" y="145"/>
                  </a:lnTo>
                  <a:lnTo>
                    <a:pt x="128" y="161"/>
                  </a:lnTo>
                  <a:lnTo>
                    <a:pt x="112" y="179"/>
                  </a:lnTo>
                  <a:lnTo>
                    <a:pt x="99" y="198"/>
                  </a:lnTo>
                  <a:lnTo>
                    <a:pt x="85" y="218"/>
                  </a:lnTo>
                  <a:lnTo>
                    <a:pt x="71" y="239"/>
                  </a:lnTo>
                  <a:lnTo>
                    <a:pt x="59" y="260"/>
                  </a:lnTo>
                  <a:lnTo>
                    <a:pt x="48" y="280"/>
                  </a:lnTo>
                  <a:lnTo>
                    <a:pt x="39" y="303"/>
                  </a:lnTo>
                  <a:lnTo>
                    <a:pt x="29" y="324"/>
                  </a:lnTo>
                  <a:lnTo>
                    <a:pt x="23" y="347"/>
                  </a:lnTo>
                  <a:lnTo>
                    <a:pt x="16" y="373"/>
                  </a:lnTo>
                  <a:lnTo>
                    <a:pt x="11" y="396"/>
                  </a:lnTo>
                  <a:lnTo>
                    <a:pt x="6" y="421"/>
                  </a:lnTo>
                  <a:lnTo>
                    <a:pt x="2" y="446"/>
                  </a:lnTo>
                  <a:lnTo>
                    <a:pt x="2" y="469"/>
                  </a:lnTo>
                  <a:lnTo>
                    <a:pt x="0" y="497"/>
                  </a:lnTo>
                  <a:lnTo>
                    <a:pt x="2" y="522"/>
                  </a:lnTo>
                  <a:lnTo>
                    <a:pt x="2" y="547"/>
                  </a:lnTo>
                  <a:lnTo>
                    <a:pt x="6" y="571"/>
                  </a:lnTo>
                  <a:lnTo>
                    <a:pt x="11" y="596"/>
                  </a:lnTo>
                  <a:lnTo>
                    <a:pt x="16" y="619"/>
                  </a:lnTo>
                  <a:lnTo>
                    <a:pt x="23" y="644"/>
                  </a:lnTo>
                  <a:lnTo>
                    <a:pt x="29" y="667"/>
                  </a:lnTo>
                  <a:lnTo>
                    <a:pt x="39" y="688"/>
                  </a:lnTo>
                  <a:lnTo>
                    <a:pt x="48" y="711"/>
                  </a:lnTo>
                  <a:lnTo>
                    <a:pt x="59" y="732"/>
                  </a:lnTo>
                  <a:lnTo>
                    <a:pt x="71" y="752"/>
                  </a:lnTo>
                  <a:lnTo>
                    <a:pt x="85" y="773"/>
                  </a:lnTo>
                  <a:lnTo>
                    <a:pt x="99" y="792"/>
                  </a:lnTo>
                  <a:lnTo>
                    <a:pt x="112" y="812"/>
                  </a:lnTo>
                  <a:lnTo>
                    <a:pt x="128" y="828"/>
                  </a:lnTo>
                  <a:lnTo>
                    <a:pt x="145" y="847"/>
                  </a:lnTo>
                  <a:lnTo>
                    <a:pt x="163" y="863"/>
                  </a:lnTo>
                  <a:lnTo>
                    <a:pt x="181" y="879"/>
                  </a:lnTo>
                  <a:lnTo>
                    <a:pt x="200" y="893"/>
                  </a:lnTo>
                  <a:lnTo>
                    <a:pt x="218" y="907"/>
                  </a:lnTo>
                  <a:lnTo>
                    <a:pt x="239" y="920"/>
                  </a:lnTo>
                  <a:lnTo>
                    <a:pt x="260" y="932"/>
                  </a:lnTo>
                  <a:lnTo>
                    <a:pt x="280" y="944"/>
                  </a:lnTo>
                  <a:lnTo>
                    <a:pt x="303" y="953"/>
                  </a:lnTo>
                  <a:lnTo>
                    <a:pt x="327" y="962"/>
                  </a:lnTo>
                  <a:lnTo>
                    <a:pt x="350" y="969"/>
                  </a:lnTo>
                  <a:lnTo>
                    <a:pt x="373" y="976"/>
                  </a:lnTo>
                  <a:lnTo>
                    <a:pt x="396" y="980"/>
                  </a:lnTo>
                  <a:lnTo>
                    <a:pt x="421" y="985"/>
                  </a:lnTo>
                  <a:lnTo>
                    <a:pt x="446" y="990"/>
                  </a:lnTo>
                  <a:lnTo>
                    <a:pt x="472" y="990"/>
                  </a:lnTo>
                  <a:lnTo>
                    <a:pt x="497" y="992"/>
                  </a:lnTo>
                  <a:close/>
                </a:path>
              </a:pathLst>
            </a:custGeom>
            <a:solidFill>
              <a:srgbClr val="007F66"/>
            </a:solidFill>
            <a:ln w="9525">
              <a:noFill/>
              <a:round/>
              <a:headEnd/>
              <a:tailEnd/>
            </a:ln>
          </p:spPr>
          <p:txBody>
            <a:bodyPr/>
            <a:lstStyle/>
            <a:p>
              <a:endParaRPr lang="ar-EG" sz="1800" u="none">
                <a:solidFill>
                  <a:srgbClr val="000000"/>
                </a:solidFill>
              </a:endParaRPr>
            </a:p>
          </p:txBody>
        </p:sp>
        <p:sp>
          <p:nvSpPr>
            <p:cNvPr id="129056" name="Rectangle 32"/>
            <p:cNvSpPr>
              <a:spLocks noChangeArrowheads="1"/>
            </p:cNvSpPr>
            <p:nvPr/>
          </p:nvSpPr>
          <p:spPr bwMode="auto">
            <a:xfrm>
              <a:off x="1863" y="2399"/>
              <a:ext cx="585" cy="365"/>
            </a:xfrm>
            <a:prstGeom prst="rect">
              <a:avLst/>
            </a:prstGeom>
            <a:noFill/>
            <a:ln w="9525">
              <a:noFill/>
              <a:miter lim="800000"/>
              <a:headEnd/>
              <a:tailEnd/>
            </a:ln>
            <a:effectLst/>
          </p:spPr>
          <p:txBody>
            <a:bodyPr wrap="none" lIns="92075" tIns="46038" rIns="92075" bIns="46038">
              <a:spAutoFit/>
            </a:bodyPr>
            <a:lstStyle/>
            <a:p>
              <a:pPr algn="l" rtl="0" eaLnBrk="0" hangingPunct="0"/>
              <a:r>
                <a:rPr lang="en-US" altLang="en-GB" sz="3200" b="1" u="none">
                  <a:solidFill>
                    <a:srgbClr val="FFFFFF"/>
                  </a:solidFill>
                </a:rPr>
                <a:t>ICM</a:t>
              </a:r>
            </a:p>
          </p:txBody>
        </p:sp>
        <p:sp>
          <p:nvSpPr>
            <p:cNvPr id="129057" name="Rectangle 33"/>
            <p:cNvSpPr>
              <a:spLocks noChangeArrowheads="1"/>
            </p:cNvSpPr>
            <p:nvPr/>
          </p:nvSpPr>
          <p:spPr bwMode="auto">
            <a:xfrm>
              <a:off x="1975" y="1032"/>
              <a:ext cx="843" cy="460"/>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MONITORING</a:t>
              </a:r>
            </a:p>
            <a:p>
              <a:pPr algn="ctr" rtl="0" eaLnBrk="0" hangingPunct="0"/>
              <a:r>
                <a:rPr lang="en-US" altLang="en-GB" sz="1400" b="1" u="none">
                  <a:solidFill>
                    <a:srgbClr val="FFFFFF"/>
                  </a:solidFill>
                </a:rPr>
                <a:t>AND</a:t>
              </a:r>
            </a:p>
            <a:p>
              <a:pPr algn="ctr" rtl="0" eaLnBrk="0" hangingPunct="0"/>
              <a:r>
                <a:rPr lang="en-US" altLang="en-GB" sz="1400" b="1" u="none">
                  <a:solidFill>
                    <a:srgbClr val="FFFFFF"/>
                  </a:solidFill>
                </a:rPr>
                <a:t>AUDITING</a:t>
              </a:r>
            </a:p>
          </p:txBody>
        </p:sp>
        <p:sp>
          <p:nvSpPr>
            <p:cNvPr id="129058" name="Rectangle 34"/>
            <p:cNvSpPr>
              <a:spLocks noChangeArrowheads="1"/>
            </p:cNvSpPr>
            <p:nvPr/>
          </p:nvSpPr>
          <p:spPr bwMode="auto">
            <a:xfrm>
              <a:off x="3101" y="2316"/>
              <a:ext cx="931" cy="460"/>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ORGANISA</a:t>
              </a:r>
              <a:r>
                <a:rPr lang="de-CH" altLang="en-GB" sz="1400" b="1" u="none">
                  <a:solidFill>
                    <a:srgbClr val="FFFFFF"/>
                  </a:solidFill>
                </a:rPr>
                <a:t>-</a:t>
              </a:r>
            </a:p>
            <a:p>
              <a:pPr algn="ctr" rtl="0" eaLnBrk="0" hangingPunct="0"/>
              <a:r>
                <a:rPr lang="en-US" altLang="en-GB" sz="1400" b="1" u="none">
                  <a:solidFill>
                    <a:srgbClr val="FFFFFF"/>
                  </a:solidFill>
                </a:rPr>
                <a:t>TIONAL</a:t>
              </a:r>
            </a:p>
            <a:p>
              <a:pPr algn="ctr" rtl="0" eaLnBrk="0" hangingPunct="0"/>
              <a:r>
                <a:rPr lang="en-US" altLang="en-GB" sz="1400" b="1" u="none">
                  <a:solidFill>
                    <a:srgbClr val="FFFFFF"/>
                  </a:solidFill>
                </a:rPr>
                <a:t>MANAGEMENT</a:t>
              </a:r>
            </a:p>
          </p:txBody>
        </p:sp>
        <p:sp>
          <p:nvSpPr>
            <p:cNvPr id="129059" name="Rectangle 35"/>
            <p:cNvSpPr>
              <a:spLocks noChangeArrowheads="1"/>
            </p:cNvSpPr>
            <p:nvPr/>
          </p:nvSpPr>
          <p:spPr bwMode="auto">
            <a:xfrm>
              <a:off x="977" y="3432"/>
              <a:ext cx="931" cy="460"/>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WASTE &amp;</a:t>
              </a:r>
            </a:p>
            <a:p>
              <a:pPr algn="ctr" rtl="0" eaLnBrk="0" hangingPunct="0"/>
              <a:r>
                <a:rPr lang="en-US" altLang="en-GB" sz="1400" b="1" u="none">
                  <a:solidFill>
                    <a:srgbClr val="FFFFFF"/>
                  </a:solidFill>
                </a:rPr>
                <a:t>POLLUTION</a:t>
              </a:r>
            </a:p>
            <a:p>
              <a:pPr algn="ctr" rtl="0" eaLnBrk="0" hangingPunct="0"/>
              <a:r>
                <a:rPr lang="en-US" altLang="en-GB" sz="1400" b="1" u="none">
                  <a:solidFill>
                    <a:srgbClr val="FFFFFF"/>
                  </a:solidFill>
                </a:rPr>
                <a:t>MANAGEMENT</a:t>
              </a:r>
            </a:p>
          </p:txBody>
        </p:sp>
        <p:sp>
          <p:nvSpPr>
            <p:cNvPr id="129060" name="Rectangle 36"/>
            <p:cNvSpPr>
              <a:spLocks noChangeArrowheads="1"/>
            </p:cNvSpPr>
            <p:nvPr/>
          </p:nvSpPr>
          <p:spPr bwMode="auto">
            <a:xfrm>
              <a:off x="2784" y="3248"/>
              <a:ext cx="931" cy="326"/>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ENERGY</a:t>
              </a:r>
            </a:p>
            <a:p>
              <a:pPr algn="ctr" rtl="0" eaLnBrk="0" hangingPunct="0"/>
              <a:r>
                <a:rPr lang="en-US" altLang="en-GB" sz="1400" b="1" u="none">
                  <a:solidFill>
                    <a:srgbClr val="FFFFFF"/>
                  </a:solidFill>
                </a:rPr>
                <a:t>MANAGEMENT</a:t>
              </a:r>
            </a:p>
          </p:txBody>
        </p:sp>
        <p:sp>
          <p:nvSpPr>
            <p:cNvPr id="129061" name="Rectangle 37"/>
            <p:cNvSpPr>
              <a:spLocks noChangeArrowheads="1"/>
            </p:cNvSpPr>
            <p:nvPr/>
          </p:nvSpPr>
          <p:spPr bwMode="auto">
            <a:xfrm>
              <a:off x="1926" y="3635"/>
              <a:ext cx="931" cy="460"/>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WILDLIFE &amp;</a:t>
              </a:r>
            </a:p>
            <a:p>
              <a:pPr algn="ctr" rtl="0" eaLnBrk="0" hangingPunct="0"/>
              <a:r>
                <a:rPr lang="en-US" altLang="en-GB" sz="1400" b="1" u="none">
                  <a:solidFill>
                    <a:srgbClr val="FFFFFF"/>
                  </a:solidFill>
                </a:rPr>
                <a:t>LANDSCAPE</a:t>
              </a:r>
            </a:p>
            <a:p>
              <a:pPr algn="ctr" rtl="0" eaLnBrk="0" hangingPunct="0"/>
              <a:r>
                <a:rPr lang="en-US" altLang="en-GB" sz="1400" b="1" u="none">
                  <a:solidFill>
                    <a:srgbClr val="FFFFFF"/>
                  </a:solidFill>
                </a:rPr>
                <a:t>MANAGEMENT</a:t>
              </a:r>
            </a:p>
          </p:txBody>
        </p:sp>
        <p:sp>
          <p:nvSpPr>
            <p:cNvPr id="129062" name="Rectangle 38"/>
            <p:cNvSpPr>
              <a:spLocks noChangeArrowheads="1"/>
            </p:cNvSpPr>
            <p:nvPr/>
          </p:nvSpPr>
          <p:spPr bwMode="auto">
            <a:xfrm>
              <a:off x="2861" y="1440"/>
              <a:ext cx="850" cy="326"/>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400" b="1" u="none">
                  <a:solidFill>
                    <a:srgbClr val="FFFFFF"/>
                  </a:solidFill>
                </a:rPr>
                <a:t>CROP</a:t>
              </a:r>
            </a:p>
            <a:p>
              <a:pPr algn="ctr" rtl="0" eaLnBrk="0" hangingPunct="0"/>
              <a:r>
                <a:rPr lang="en-US" altLang="en-GB" sz="1400" b="1" u="none">
                  <a:solidFill>
                    <a:srgbClr val="FFFFFF"/>
                  </a:solidFill>
                </a:rPr>
                <a:t>PROTECTION</a:t>
              </a:r>
            </a:p>
          </p:txBody>
        </p:sp>
        <p:sp>
          <p:nvSpPr>
            <p:cNvPr id="129063" name="Rectangle 39"/>
            <p:cNvSpPr>
              <a:spLocks noChangeArrowheads="1"/>
            </p:cNvSpPr>
            <p:nvPr/>
          </p:nvSpPr>
          <p:spPr bwMode="auto">
            <a:xfrm>
              <a:off x="353" y="2736"/>
              <a:ext cx="960" cy="460"/>
            </a:xfrm>
            <a:prstGeom prst="rect">
              <a:avLst/>
            </a:prstGeom>
            <a:noFill/>
            <a:ln w="9525">
              <a:noFill/>
              <a:miter lim="800000"/>
              <a:headEnd/>
              <a:tailEnd/>
            </a:ln>
            <a:effectLst/>
          </p:spPr>
          <p:txBody>
            <a:bodyPr lIns="92075" tIns="46038" rIns="92075" bIns="46038">
              <a:spAutoFit/>
            </a:bodyPr>
            <a:lstStyle/>
            <a:p>
              <a:pPr algn="ctr" rtl="0" eaLnBrk="0" hangingPunct="0"/>
              <a:r>
                <a:rPr lang="en-US" altLang="en-GB" sz="1400" b="1" u="none">
                  <a:solidFill>
                    <a:srgbClr val="FFFFFF"/>
                  </a:solidFill>
                </a:rPr>
                <a:t>SOIL</a:t>
              </a:r>
              <a:r>
                <a:rPr lang="de-CH" altLang="en-GB" sz="1400" b="1" u="none">
                  <a:solidFill>
                    <a:srgbClr val="FFFFFF"/>
                  </a:solidFill>
                </a:rPr>
                <a:t> AND WATER</a:t>
              </a:r>
              <a:endParaRPr lang="en-US" altLang="en-GB" sz="1400" b="1" u="none">
                <a:solidFill>
                  <a:srgbClr val="FFFFFF"/>
                </a:solidFill>
              </a:endParaRPr>
            </a:p>
            <a:p>
              <a:pPr algn="ctr" rtl="0" eaLnBrk="0" hangingPunct="0"/>
              <a:r>
                <a:rPr lang="en-US" altLang="en-GB" sz="1400" b="1" u="none">
                  <a:solidFill>
                    <a:srgbClr val="FFFFFF"/>
                  </a:solidFill>
                </a:rPr>
                <a:t>MANAGEMENT</a:t>
              </a:r>
            </a:p>
          </p:txBody>
        </p:sp>
        <p:sp>
          <p:nvSpPr>
            <p:cNvPr id="129064" name="Rectangle 40"/>
            <p:cNvSpPr>
              <a:spLocks noChangeArrowheads="1"/>
            </p:cNvSpPr>
            <p:nvPr/>
          </p:nvSpPr>
          <p:spPr bwMode="auto">
            <a:xfrm>
              <a:off x="281" y="1944"/>
              <a:ext cx="1028" cy="460"/>
            </a:xfrm>
            <a:prstGeom prst="rect">
              <a:avLst/>
            </a:prstGeom>
            <a:noFill/>
            <a:ln w="9525">
              <a:noFill/>
              <a:miter lim="800000"/>
              <a:headEnd/>
              <a:tailEnd/>
            </a:ln>
            <a:effectLst/>
          </p:spPr>
          <p:txBody>
            <a:bodyPr lIns="92075" tIns="46038" rIns="92075" bIns="46038">
              <a:spAutoFit/>
            </a:bodyPr>
            <a:lstStyle/>
            <a:p>
              <a:pPr algn="ctr" rtl="0" eaLnBrk="0" hangingPunct="0"/>
              <a:r>
                <a:rPr lang="en-US" altLang="en-GB" sz="1400" b="1" u="none">
                  <a:solidFill>
                    <a:srgbClr val="FFFFFF"/>
                  </a:solidFill>
                </a:rPr>
                <a:t>CROP</a:t>
              </a:r>
              <a:r>
                <a:rPr lang="de-CH" altLang="en-GB" sz="1400" b="1" u="none">
                  <a:solidFill>
                    <a:srgbClr val="FFFFFF"/>
                  </a:solidFill>
                </a:rPr>
                <a:t> VARIETY AND</a:t>
              </a:r>
              <a:endParaRPr lang="en-US" altLang="en-GB" sz="1400" b="1" u="none">
                <a:solidFill>
                  <a:srgbClr val="FFFFFF"/>
                </a:solidFill>
              </a:endParaRPr>
            </a:p>
            <a:p>
              <a:pPr algn="ctr" rtl="0" eaLnBrk="0" hangingPunct="0"/>
              <a:r>
                <a:rPr lang="en-US" altLang="en-GB" sz="1400" b="1" u="none">
                  <a:solidFill>
                    <a:srgbClr val="FFFFFF"/>
                  </a:solidFill>
                </a:rPr>
                <a:t>ROTATION</a:t>
              </a:r>
            </a:p>
          </p:txBody>
        </p:sp>
        <p:sp>
          <p:nvSpPr>
            <p:cNvPr id="129065" name="Rectangle 41"/>
            <p:cNvSpPr>
              <a:spLocks noChangeArrowheads="1"/>
            </p:cNvSpPr>
            <p:nvPr/>
          </p:nvSpPr>
          <p:spPr bwMode="auto">
            <a:xfrm>
              <a:off x="1001" y="1248"/>
              <a:ext cx="920" cy="326"/>
            </a:xfrm>
            <a:prstGeom prst="rect">
              <a:avLst/>
            </a:prstGeom>
            <a:noFill/>
            <a:ln w="9525">
              <a:noFill/>
              <a:miter lim="800000"/>
              <a:headEnd/>
              <a:tailEnd/>
            </a:ln>
            <a:effectLst/>
          </p:spPr>
          <p:txBody>
            <a:bodyPr lIns="92075" tIns="46038" rIns="92075" bIns="46038">
              <a:spAutoFit/>
            </a:bodyPr>
            <a:lstStyle/>
            <a:p>
              <a:pPr algn="ctr" rtl="0" eaLnBrk="0" hangingPunct="0"/>
              <a:r>
                <a:rPr lang="de-CH" altLang="en-GB" sz="1400" b="1" u="none">
                  <a:solidFill>
                    <a:srgbClr val="FFFFFF"/>
                  </a:solidFill>
                </a:rPr>
                <a:t>CROP NUTRITION</a:t>
              </a:r>
              <a:endParaRPr lang="en-US" altLang="en-GB" sz="1400" b="1" u="none">
                <a:solidFill>
                  <a:srgbClr val="FFFFFF"/>
                </a:solidFill>
              </a:endParaRPr>
            </a:p>
          </p:txBody>
        </p:sp>
      </p:grpSp>
      <p:sp>
        <p:nvSpPr>
          <p:cNvPr id="129066" name="Rectangle 42"/>
          <p:cNvSpPr>
            <a:spLocks noChangeArrowheads="1"/>
          </p:cNvSpPr>
          <p:nvPr/>
        </p:nvSpPr>
        <p:spPr bwMode="auto">
          <a:xfrm>
            <a:off x="7354888" y="2165350"/>
            <a:ext cx="906462" cy="579438"/>
          </a:xfrm>
          <a:prstGeom prst="rect">
            <a:avLst/>
          </a:prstGeom>
          <a:noFill/>
          <a:ln w="9525">
            <a:noFill/>
            <a:miter lim="800000"/>
            <a:headEnd/>
            <a:tailEnd/>
          </a:ln>
          <a:effectLst/>
        </p:spPr>
        <p:txBody>
          <a:bodyPr wrap="none" lIns="92075" tIns="46038" rIns="92075" bIns="46038">
            <a:spAutoFit/>
          </a:bodyPr>
          <a:lstStyle/>
          <a:p>
            <a:pPr algn="l" rtl="0" eaLnBrk="0" hangingPunct="0"/>
            <a:r>
              <a:rPr lang="en-US" altLang="en-GB" sz="3200" b="1" u="none">
                <a:solidFill>
                  <a:srgbClr val="FF6633"/>
                </a:solidFill>
                <a:effectLst>
                  <a:outerShdw blurRad="38100" dist="38100" dir="2700000" algn="tl">
                    <a:srgbClr val="C0C0C0"/>
                  </a:outerShdw>
                </a:effectLst>
              </a:rPr>
              <a:t>IPM</a:t>
            </a:r>
          </a:p>
        </p:txBody>
      </p:sp>
      <p:sp>
        <p:nvSpPr>
          <p:cNvPr id="129067" name="AutoShape 43"/>
          <p:cNvSpPr>
            <a:spLocks noChangeArrowheads="1"/>
          </p:cNvSpPr>
          <p:nvPr/>
        </p:nvSpPr>
        <p:spPr bwMode="auto">
          <a:xfrm>
            <a:off x="6115050" y="1631950"/>
            <a:ext cx="1960563"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997F66"/>
          </a:solidFill>
          <a:ln w="9525">
            <a:noFill/>
            <a:miter lim="800000"/>
            <a:headEnd/>
            <a:tailEnd/>
          </a:ln>
          <a:effectLst/>
        </p:spPr>
        <p:txBody>
          <a:bodyPr wrap="none" anchor="ctr"/>
          <a:lstStyle/>
          <a:p>
            <a:endParaRPr lang="ar-EG" sz="1800" u="none">
              <a:solidFill>
                <a:srgbClr val="000000"/>
              </a:solidFill>
            </a:endParaRPr>
          </a:p>
        </p:txBody>
      </p:sp>
      <p:sp>
        <p:nvSpPr>
          <p:cNvPr id="129068" name="Arc 44"/>
          <p:cNvSpPr>
            <a:spLocks noChangeAspect="1"/>
          </p:cNvSpPr>
          <p:nvPr/>
        </p:nvSpPr>
        <p:spPr bwMode="auto">
          <a:xfrm>
            <a:off x="7907338" y="2752725"/>
            <a:ext cx="1106487" cy="1655763"/>
          </a:xfrm>
          <a:custGeom>
            <a:avLst/>
            <a:gdLst>
              <a:gd name="G0" fmla="+- 62 0 0"/>
              <a:gd name="G1" fmla="+- 21600 0 0"/>
              <a:gd name="G2" fmla="+- 21600 0 0"/>
              <a:gd name="T0" fmla="*/ 0 w 21662"/>
              <a:gd name="T1" fmla="*/ 0 h 32403"/>
              <a:gd name="T2" fmla="*/ 18766 w 21662"/>
              <a:gd name="T3" fmla="*/ 32403 h 32403"/>
              <a:gd name="T4" fmla="*/ 62 w 21662"/>
              <a:gd name="T5" fmla="*/ 21600 h 32403"/>
            </a:gdLst>
            <a:ahLst/>
            <a:cxnLst>
              <a:cxn ang="0">
                <a:pos x="T0" y="T1"/>
              </a:cxn>
              <a:cxn ang="0">
                <a:pos x="T2" y="T3"/>
              </a:cxn>
              <a:cxn ang="0">
                <a:pos x="T4" y="T5"/>
              </a:cxn>
            </a:cxnLst>
            <a:rect l="0" t="0" r="r" b="b"/>
            <a:pathLst>
              <a:path w="21662" h="32403" fill="none" extrusionOk="0">
                <a:moveTo>
                  <a:pt x="0" y="0"/>
                </a:moveTo>
                <a:cubicBezTo>
                  <a:pt x="20" y="0"/>
                  <a:pt x="41" y="-1"/>
                  <a:pt x="62" y="0"/>
                </a:cubicBezTo>
                <a:cubicBezTo>
                  <a:pt x="11991" y="0"/>
                  <a:pt x="21662" y="9670"/>
                  <a:pt x="21662" y="21600"/>
                </a:cubicBezTo>
                <a:cubicBezTo>
                  <a:pt x="21662" y="25392"/>
                  <a:pt x="20663" y="29118"/>
                  <a:pt x="18766" y="32403"/>
                </a:cubicBezTo>
              </a:path>
              <a:path w="21662" h="32403" stroke="0" extrusionOk="0">
                <a:moveTo>
                  <a:pt x="0" y="0"/>
                </a:moveTo>
                <a:cubicBezTo>
                  <a:pt x="20" y="0"/>
                  <a:pt x="41" y="-1"/>
                  <a:pt x="62" y="0"/>
                </a:cubicBezTo>
                <a:cubicBezTo>
                  <a:pt x="11991" y="0"/>
                  <a:pt x="21662" y="9670"/>
                  <a:pt x="21662" y="21600"/>
                </a:cubicBezTo>
                <a:cubicBezTo>
                  <a:pt x="21662" y="25392"/>
                  <a:pt x="20663" y="29118"/>
                  <a:pt x="18766" y="32403"/>
                </a:cubicBezTo>
                <a:lnTo>
                  <a:pt x="62" y="21600"/>
                </a:lnTo>
                <a:close/>
              </a:path>
            </a:pathLst>
          </a:custGeom>
          <a:solidFill>
            <a:srgbClr val="3366FF"/>
          </a:solidFill>
          <a:ln w="9525">
            <a:noFill/>
            <a:round/>
            <a:headEnd/>
            <a:tailEnd/>
          </a:ln>
        </p:spPr>
        <p:txBody>
          <a:bodyPr/>
          <a:lstStyle/>
          <a:p>
            <a:endParaRPr lang="ar-EG" sz="1800" u="none">
              <a:solidFill>
                <a:srgbClr val="000000"/>
              </a:solidFill>
            </a:endParaRPr>
          </a:p>
        </p:txBody>
      </p:sp>
      <p:sp>
        <p:nvSpPr>
          <p:cNvPr id="129069" name="Arc 45"/>
          <p:cNvSpPr>
            <a:spLocks noChangeAspect="1"/>
          </p:cNvSpPr>
          <p:nvPr/>
        </p:nvSpPr>
        <p:spPr bwMode="auto">
          <a:xfrm>
            <a:off x="6953250" y="3856038"/>
            <a:ext cx="1912938" cy="1103312"/>
          </a:xfrm>
          <a:custGeom>
            <a:avLst/>
            <a:gdLst>
              <a:gd name="G0" fmla="+- 18735 0 0"/>
              <a:gd name="G1" fmla="+- 0 0 0"/>
              <a:gd name="G2" fmla="+- 21600 0 0"/>
              <a:gd name="T0" fmla="*/ 37439 w 37439"/>
              <a:gd name="T1" fmla="*/ 10803 h 21600"/>
              <a:gd name="T2" fmla="*/ 0 w 37439"/>
              <a:gd name="T3" fmla="*/ 10750 h 21600"/>
              <a:gd name="T4" fmla="*/ 18735 w 37439"/>
              <a:gd name="T5" fmla="*/ 0 h 21600"/>
            </a:gdLst>
            <a:ahLst/>
            <a:cxnLst>
              <a:cxn ang="0">
                <a:pos x="T0" y="T1"/>
              </a:cxn>
              <a:cxn ang="0">
                <a:pos x="T2" y="T3"/>
              </a:cxn>
              <a:cxn ang="0">
                <a:pos x="T4" y="T5"/>
              </a:cxn>
            </a:cxnLst>
            <a:rect l="0" t="0" r="r" b="b"/>
            <a:pathLst>
              <a:path w="37439" h="21600" fill="none" extrusionOk="0">
                <a:moveTo>
                  <a:pt x="37439" y="10803"/>
                </a:moveTo>
                <a:cubicBezTo>
                  <a:pt x="33580" y="17484"/>
                  <a:pt x="26450" y="21599"/>
                  <a:pt x="18735" y="21600"/>
                </a:cubicBezTo>
                <a:cubicBezTo>
                  <a:pt x="10997" y="21600"/>
                  <a:pt x="3850" y="17461"/>
                  <a:pt x="0" y="10749"/>
                </a:cubicBezTo>
              </a:path>
              <a:path w="37439" h="21600" stroke="0" extrusionOk="0">
                <a:moveTo>
                  <a:pt x="37439" y="10803"/>
                </a:moveTo>
                <a:cubicBezTo>
                  <a:pt x="33580" y="17484"/>
                  <a:pt x="26450" y="21599"/>
                  <a:pt x="18735" y="21600"/>
                </a:cubicBezTo>
                <a:cubicBezTo>
                  <a:pt x="10997" y="21600"/>
                  <a:pt x="3850" y="17461"/>
                  <a:pt x="0" y="10749"/>
                </a:cubicBezTo>
                <a:lnTo>
                  <a:pt x="18735" y="0"/>
                </a:lnTo>
                <a:close/>
              </a:path>
            </a:pathLst>
          </a:custGeom>
          <a:solidFill>
            <a:srgbClr val="FF0000"/>
          </a:solidFill>
          <a:ln w="9525">
            <a:noFill/>
            <a:round/>
            <a:headEnd/>
            <a:tailEnd/>
          </a:ln>
        </p:spPr>
        <p:txBody>
          <a:bodyPr/>
          <a:lstStyle/>
          <a:p>
            <a:endParaRPr lang="ar-EG" sz="1800" u="none">
              <a:solidFill>
                <a:srgbClr val="000000"/>
              </a:solidFill>
            </a:endParaRPr>
          </a:p>
        </p:txBody>
      </p:sp>
      <p:sp>
        <p:nvSpPr>
          <p:cNvPr id="129070" name="Arc 46"/>
          <p:cNvSpPr>
            <a:spLocks noChangeAspect="1"/>
          </p:cNvSpPr>
          <p:nvPr/>
        </p:nvSpPr>
        <p:spPr bwMode="auto">
          <a:xfrm>
            <a:off x="6807200" y="2752725"/>
            <a:ext cx="1103313" cy="1652588"/>
          </a:xfrm>
          <a:custGeom>
            <a:avLst/>
            <a:gdLst>
              <a:gd name="G0" fmla="+- 21600 0 0"/>
              <a:gd name="G1" fmla="+- 21600 0 0"/>
              <a:gd name="G2" fmla="+- 21600 0 0"/>
              <a:gd name="T0" fmla="*/ 2865 w 21600"/>
              <a:gd name="T1" fmla="*/ 32350 h 32350"/>
              <a:gd name="T2" fmla="*/ 21538 w 21600"/>
              <a:gd name="T3" fmla="*/ 0 h 32350"/>
              <a:gd name="T4" fmla="*/ 21600 w 21600"/>
              <a:gd name="T5" fmla="*/ 21600 h 32350"/>
            </a:gdLst>
            <a:ahLst/>
            <a:cxnLst>
              <a:cxn ang="0">
                <a:pos x="T0" y="T1"/>
              </a:cxn>
              <a:cxn ang="0">
                <a:pos x="T2" y="T3"/>
              </a:cxn>
              <a:cxn ang="0">
                <a:pos x="T4" y="T5"/>
              </a:cxn>
            </a:cxnLst>
            <a:rect l="0" t="0" r="r" b="b"/>
            <a:pathLst>
              <a:path w="21600" h="32350" fill="none" extrusionOk="0">
                <a:moveTo>
                  <a:pt x="2865" y="32349"/>
                </a:moveTo>
                <a:cubicBezTo>
                  <a:pt x="987" y="29078"/>
                  <a:pt x="0" y="25372"/>
                  <a:pt x="0" y="21600"/>
                </a:cubicBezTo>
                <a:cubicBezTo>
                  <a:pt x="-1" y="9694"/>
                  <a:pt x="9632" y="34"/>
                  <a:pt x="21538" y="0"/>
                </a:cubicBezTo>
              </a:path>
              <a:path w="21600" h="32350" stroke="0" extrusionOk="0">
                <a:moveTo>
                  <a:pt x="2865" y="32349"/>
                </a:moveTo>
                <a:cubicBezTo>
                  <a:pt x="987" y="29078"/>
                  <a:pt x="0" y="25372"/>
                  <a:pt x="0" y="21600"/>
                </a:cubicBezTo>
                <a:cubicBezTo>
                  <a:pt x="-1" y="9694"/>
                  <a:pt x="9632" y="34"/>
                  <a:pt x="21538" y="0"/>
                </a:cubicBezTo>
                <a:lnTo>
                  <a:pt x="21600" y="21600"/>
                </a:lnTo>
                <a:close/>
              </a:path>
            </a:pathLst>
          </a:custGeom>
          <a:solidFill>
            <a:srgbClr val="FFCC00"/>
          </a:solidFill>
          <a:ln w="9525">
            <a:noFill/>
            <a:round/>
            <a:headEnd/>
            <a:tailEnd/>
          </a:ln>
        </p:spPr>
        <p:txBody>
          <a:bodyPr/>
          <a:lstStyle/>
          <a:p>
            <a:endParaRPr lang="ar-EG" sz="1800" u="none">
              <a:solidFill>
                <a:srgbClr val="000000"/>
              </a:solidFill>
            </a:endParaRPr>
          </a:p>
        </p:txBody>
      </p:sp>
      <p:sp>
        <p:nvSpPr>
          <p:cNvPr id="129071" name="Freeform 47"/>
          <p:cNvSpPr>
            <a:spLocks/>
          </p:cNvSpPr>
          <p:nvPr/>
        </p:nvSpPr>
        <p:spPr bwMode="auto">
          <a:xfrm>
            <a:off x="7853363" y="3887788"/>
            <a:ext cx="528637" cy="428625"/>
          </a:xfrm>
          <a:custGeom>
            <a:avLst/>
            <a:gdLst/>
            <a:ahLst/>
            <a:cxnLst>
              <a:cxn ang="0">
                <a:pos x="16" y="267"/>
              </a:cxn>
              <a:cxn ang="0">
                <a:pos x="46" y="270"/>
              </a:cxn>
              <a:cxn ang="0">
                <a:pos x="76" y="267"/>
              </a:cxn>
              <a:cxn ang="0">
                <a:pos x="103" y="263"/>
              </a:cxn>
              <a:cxn ang="0">
                <a:pos x="131" y="254"/>
              </a:cxn>
              <a:cxn ang="0">
                <a:pos x="158" y="244"/>
              </a:cxn>
              <a:cxn ang="0">
                <a:pos x="184" y="231"/>
              </a:cxn>
              <a:cxn ang="0">
                <a:pos x="207" y="214"/>
              </a:cxn>
              <a:cxn ang="0">
                <a:pos x="230" y="198"/>
              </a:cxn>
              <a:cxn ang="0">
                <a:pos x="251" y="180"/>
              </a:cxn>
              <a:cxn ang="0">
                <a:pos x="269" y="157"/>
              </a:cxn>
              <a:cxn ang="0">
                <a:pos x="287" y="134"/>
              </a:cxn>
              <a:cxn ang="0">
                <a:pos x="301" y="109"/>
              </a:cxn>
              <a:cxn ang="0">
                <a:pos x="313" y="83"/>
              </a:cxn>
              <a:cxn ang="0">
                <a:pos x="324" y="56"/>
              </a:cxn>
              <a:cxn ang="0">
                <a:pos x="331" y="26"/>
              </a:cxn>
              <a:cxn ang="0">
                <a:pos x="257" y="0"/>
              </a:cxn>
              <a:cxn ang="0">
                <a:pos x="253" y="23"/>
              </a:cxn>
              <a:cxn ang="0">
                <a:pos x="246" y="44"/>
              </a:cxn>
              <a:cxn ang="0">
                <a:pos x="239" y="65"/>
              </a:cxn>
              <a:cxn ang="0">
                <a:pos x="228" y="83"/>
              </a:cxn>
              <a:cxn ang="0">
                <a:pos x="216" y="102"/>
              </a:cxn>
              <a:cxn ang="0">
                <a:pos x="205" y="118"/>
              </a:cxn>
              <a:cxn ang="0">
                <a:pos x="188" y="134"/>
              </a:cxn>
              <a:cxn ang="0">
                <a:pos x="172" y="148"/>
              </a:cxn>
              <a:cxn ang="0">
                <a:pos x="156" y="159"/>
              </a:cxn>
              <a:cxn ang="0">
                <a:pos x="138" y="168"/>
              </a:cxn>
              <a:cxn ang="0">
                <a:pos x="117" y="178"/>
              </a:cxn>
              <a:cxn ang="0">
                <a:pos x="96" y="185"/>
              </a:cxn>
              <a:cxn ang="0">
                <a:pos x="76" y="189"/>
              </a:cxn>
              <a:cxn ang="0">
                <a:pos x="55" y="191"/>
              </a:cxn>
              <a:cxn ang="0">
                <a:pos x="32" y="191"/>
              </a:cxn>
              <a:cxn ang="0">
                <a:pos x="11" y="191"/>
              </a:cxn>
            </a:cxnLst>
            <a:rect l="0" t="0" r="r" b="b"/>
            <a:pathLst>
              <a:path w="333" h="270">
                <a:moveTo>
                  <a:pt x="0" y="267"/>
                </a:moveTo>
                <a:lnTo>
                  <a:pt x="16" y="267"/>
                </a:lnTo>
                <a:lnTo>
                  <a:pt x="30" y="270"/>
                </a:lnTo>
                <a:lnTo>
                  <a:pt x="46" y="270"/>
                </a:lnTo>
                <a:lnTo>
                  <a:pt x="59" y="267"/>
                </a:lnTo>
                <a:lnTo>
                  <a:pt x="76" y="267"/>
                </a:lnTo>
                <a:lnTo>
                  <a:pt x="89" y="265"/>
                </a:lnTo>
                <a:lnTo>
                  <a:pt x="103" y="263"/>
                </a:lnTo>
                <a:lnTo>
                  <a:pt x="117" y="258"/>
                </a:lnTo>
                <a:lnTo>
                  <a:pt x="131" y="254"/>
                </a:lnTo>
                <a:lnTo>
                  <a:pt x="145" y="249"/>
                </a:lnTo>
                <a:lnTo>
                  <a:pt x="158" y="244"/>
                </a:lnTo>
                <a:lnTo>
                  <a:pt x="170" y="238"/>
                </a:lnTo>
                <a:lnTo>
                  <a:pt x="184" y="231"/>
                </a:lnTo>
                <a:lnTo>
                  <a:pt x="195" y="224"/>
                </a:lnTo>
                <a:lnTo>
                  <a:pt x="207" y="214"/>
                </a:lnTo>
                <a:lnTo>
                  <a:pt x="218" y="208"/>
                </a:lnTo>
                <a:lnTo>
                  <a:pt x="230" y="198"/>
                </a:lnTo>
                <a:lnTo>
                  <a:pt x="241" y="189"/>
                </a:lnTo>
                <a:lnTo>
                  <a:pt x="251" y="180"/>
                </a:lnTo>
                <a:lnTo>
                  <a:pt x="260" y="168"/>
                </a:lnTo>
                <a:lnTo>
                  <a:pt x="269" y="157"/>
                </a:lnTo>
                <a:lnTo>
                  <a:pt x="278" y="145"/>
                </a:lnTo>
                <a:lnTo>
                  <a:pt x="287" y="134"/>
                </a:lnTo>
                <a:lnTo>
                  <a:pt x="294" y="122"/>
                </a:lnTo>
                <a:lnTo>
                  <a:pt x="301" y="109"/>
                </a:lnTo>
                <a:lnTo>
                  <a:pt x="308" y="97"/>
                </a:lnTo>
                <a:lnTo>
                  <a:pt x="313" y="83"/>
                </a:lnTo>
                <a:lnTo>
                  <a:pt x="320" y="69"/>
                </a:lnTo>
                <a:lnTo>
                  <a:pt x="324" y="56"/>
                </a:lnTo>
                <a:lnTo>
                  <a:pt x="327" y="40"/>
                </a:lnTo>
                <a:lnTo>
                  <a:pt x="331" y="26"/>
                </a:lnTo>
                <a:lnTo>
                  <a:pt x="333" y="10"/>
                </a:lnTo>
                <a:lnTo>
                  <a:pt x="257" y="0"/>
                </a:lnTo>
                <a:lnTo>
                  <a:pt x="255" y="12"/>
                </a:lnTo>
                <a:lnTo>
                  <a:pt x="253" y="23"/>
                </a:lnTo>
                <a:lnTo>
                  <a:pt x="251" y="33"/>
                </a:lnTo>
                <a:lnTo>
                  <a:pt x="246" y="44"/>
                </a:lnTo>
                <a:lnTo>
                  <a:pt x="244" y="53"/>
                </a:lnTo>
                <a:lnTo>
                  <a:pt x="239" y="65"/>
                </a:lnTo>
                <a:lnTo>
                  <a:pt x="234" y="74"/>
                </a:lnTo>
                <a:lnTo>
                  <a:pt x="228" y="83"/>
                </a:lnTo>
                <a:lnTo>
                  <a:pt x="223" y="92"/>
                </a:lnTo>
                <a:lnTo>
                  <a:pt x="216" y="102"/>
                </a:lnTo>
                <a:lnTo>
                  <a:pt x="211" y="109"/>
                </a:lnTo>
                <a:lnTo>
                  <a:pt x="205" y="118"/>
                </a:lnTo>
                <a:lnTo>
                  <a:pt x="195" y="125"/>
                </a:lnTo>
                <a:lnTo>
                  <a:pt x="188" y="134"/>
                </a:lnTo>
                <a:lnTo>
                  <a:pt x="182" y="141"/>
                </a:lnTo>
                <a:lnTo>
                  <a:pt x="172" y="148"/>
                </a:lnTo>
                <a:lnTo>
                  <a:pt x="163" y="152"/>
                </a:lnTo>
                <a:lnTo>
                  <a:pt x="156" y="159"/>
                </a:lnTo>
                <a:lnTo>
                  <a:pt x="147" y="164"/>
                </a:lnTo>
                <a:lnTo>
                  <a:pt x="138" y="168"/>
                </a:lnTo>
                <a:lnTo>
                  <a:pt x="126" y="173"/>
                </a:lnTo>
                <a:lnTo>
                  <a:pt x="117" y="178"/>
                </a:lnTo>
                <a:lnTo>
                  <a:pt x="108" y="182"/>
                </a:lnTo>
                <a:lnTo>
                  <a:pt x="96" y="185"/>
                </a:lnTo>
                <a:lnTo>
                  <a:pt x="87" y="187"/>
                </a:lnTo>
                <a:lnTo>
                  <a:pt x="76" y="189"/>
                </a:lnTo>
                <a:lnTo>
                  <a:pt x="66" y="191"/>
                </a:lnTo>
                <a:lnTo>
                  <a:pt x="55" y="191"/>
                </a:lnTo>
                <a:lnTo>
                  <a:pt x="43" y="191"/>
                </a:lnTo>
                <a:lnTo>
                  <a:pt x="32" y="191"/>
                </a:lnTo>
                <a:lnTo>
                  <a:pt x="20" y="191"/>
                </a:lnTo>
                <a:lnTo>
                  <a:pt x="11" y="191"/>
                </a:lnTo>
                <a:lnTo>
                  <a:pt x="0" y="267"/>
                </a:lnTo>
                <a:close/>
              </a:path>
            </a:pathLst>
          </a:custGeom>
          <a:solidFill>
            <a:srgbClr val="FFFFFF"/>
          </a:solidFill>
          <a:ln w="9525">
            <a:noFill/>
            <a:round/>
            <a:headEnd/>
            <a:tailEnd/>
          </a:ln>
        </p:spPr>
        <p:txBody>
          <a:bodyPr/>
          <a:lstStyle/>
          <a:p>
            <a:endParaRPr lang="ar-EG" sz="1800" u="none">
              <a:solidFill>
                <a:srgbClr val="000000"/>
              </a:solidFill>
            </a:endParaRPr>
          </a:p>
        </p:txBody>
      </p:sp>
      <p:sp>
        <p:nvSpPr>
          <p:cNvPr id="129072" name="Freeform 48"/>
          <p:cNvSpPr>
            <a:spLocks/>
          </p:cNvSpPr>
          <p:nvPr/>
        </p:nvSpPr>
        <p:spPr bwMode="auto">
          <a:xfrm>
            <a:off x="7443788" y="3783013"/>
            <a:ext cx="427037" cy="528637"/>
          </a:xfrm>
          <a:custGeom>
            <a:avLst/>
            <a:gdLst/>
            <a:ahLst/>
            <a:cxnLst>
              <a:cxn ang="0">
                <a:pos x="0" y="13"/>
              </a:cxn>
              <a:cxn ang="0">
                <a:pos x="0" y="43"/>
              </a:cxn>
              <a:cxn ang="0">
                <a:pos x="2" y="73"/>
              </a:cxn>
              <a:cxn ang="0">
                <a:pos x="7" y="103"/>
              </a:cxn>
              <a:cxn ang="0">
                <a:pos x="14" y="131"/>
              </a:cxn>
              <a:cxn ang="0">
                <a:pos x="25" y="156"/>
              </a:cxn>
              <a:cxn ang="0">
                <a:pos x="37" y="184"/>
              </a:cxn>
              <a:cxn ang="0">
                <a:pos x="53" y="207"/>
              </a:cxn>
              <a:cxn ang="0">
                <a:pos x="69" y="230"/>
              </a:cxn>
              <a:cxn ang="0">
                <a:pos x="89" y="251"/>
              </a:cxn>
              <a:cxn ang="0">
                <a:pos x="110" y="269"/>
              </a:cxn>
              <a:cxn ang="0">
                <a:pos x="133" y="287"/>
              </a:cxn>
              <a:cxn ang="0">
                <a:pos x="159" y="301"/>
              </a:cxn>
              <a:cxn ang="0">
                <a:pos x="186" y="313"/>
              </a:cxn>
              <a:cxn ang="0">
                <a:pos x="214" y="322"/>
              </a:cxn>
              <a:cxn ang="0">
                <a:pos x="244" y="329"/>
              </a:cxn>
              <a:cxn ang="0">
                <a:pos x="269" y="257"/>
              </a:cxn>
              <a:cxn ang="0">
                <a:pos x="246" y="253"/>
              </a:cxn>
              <a:cxn ang="0">
                <a:pos x="225" y="246"/>
              </a:cxn>
              <a:cxn ang="0">
                <a:pos x="205" y="239"/>
              </a:cxn>
              <a:cxn ang="0">
                <a:pos x="184" y="228"/>
              </a:cxn>
              <a:cxn ang="0">
                <a:pos x="168" y="216"/>
              </a:cxn>
              <a:cxn ang="0">
                <a:pos x="149" y="202"/>
              </a:cxn>
              <a:cxn ang="0">
                <a:pos x="136" y="188"/>
              </a:cxn>
              <a:cxn ang="0">
                <a:pos x="122" y="172"/>
              </a:cxn>
              <a:cxn ang="0">
                <a:pos x="110" y="154"/>
              </a:cxn>
              <a:cxn ang="0">
                <a:pos x="99" y="135"/>
              </a:cxn>
              <a:cxn ang="0">
                <a:pos x="92" y="117"/>
              </a:cxn>
              <a:cxn ang="0">
                <a:pos x="85" y="96"/>
              </a:cxn>
              <a:cxn ang="0">
                <a:pos x="80" y="76"/>
              </a:cxn>
              <a:cxn ang="0">
                <a:pos x="76" y="53"/>
              </a:cxn>
              <a:cxn ang="0">
                <a:pos x="76" y="32"/>
              </a:cxn>
              <a:cxn ang="0">
                <a:pos x="78" y="9"/>
              </a:cxn>
            </a:cxnLst>
            <a:rect l="0" t="0" r="r" b="b"/>
            <a:pathLst>
              <a:path w="269" h="333">
                <a:moveTo>
                  <a:pt x="2" y="0"/>
                </a:moveTo>
                <a:lnTo>
                  <a:pt x="0" y="13"/>
                </a:lnTo>
                <a:lnTo>
                  <a:pt x="0" y="30"/>
                </a:lnTo>
                <a:lnTo>
                  <a:pt x="0" y="43"/>
                </a:lnTo>
                <a:lnTo>
                  <a:pt x="0" y="59"/>
                </a:lnTo>
                <a:lnTo>
                  <a:pt x="2" y="73"/>
                </a:lnTo>
                <a:lnTo>
                  <a:pt x="4" y="87"/>
                </a:lnTo>
                <a:lnTo>
                  <a:pt x="7" y="103"/>
                </a:lnTo>
                <a:lnTo>
                  <a:pt x="11" y="117"/>
                </a:lnTo>
                <a:lnTo>
                  <a:pt x="14" y="131"/>
                </a:lnTo>
                <a:lnTo>
                  <a:pt x="18" y="145"/>
                </a:lnTo>
                <a:lnTo>
                  <a:pt x="25" y="156"/>
                </a:lnTo>
                <a:lnTo>
                  <a:pt x="30" y="170"/>
                </a:lnTo>
                <a:lnTo>
                  <a:pt x="37" y="184"/>
                </a:lnTo>
                <a:lnTo>
                  <a:pt x="43" y="195"/>
                </a:lnTo>
                <a:lnTo>
                  <a:pt x="53" y="207"/>
                </a:lnTo>
                <a:lnTo>
                  <a:pt x="62" y="218"/>
                </a:lnTo>
                <a:lnTo>
                  <a:pt x="69" y="230"/>
                </a:lnTo>
                <a:lnTo>
                  <a:pt x="80" y="239"/>
                </a:lnTo>
                <a:lnTo>
                  <a:pt x="89" y="251"/>
                </a:lnTo>
                <a:lnTo>
                  <a:pt x="99" y="260"/>
                </a:lnTo>
                <a:lnTo>
                  <a:pt x="110" y="269"/>
                </a:lnTo>
                <a:lnTo>
                  <a:pt x="122" y="278"/>
                </a:lnTo>
                <a:lnTo>
                  <a:pt x="133" y="287"/>
                </a:lnTo>
                <a:lnTo>
                  <a:pt x="147" y="294"/>
                </a:lnTo>
                <a:lnTo>
                  <a:pt x="159" y="301"/>
                </a:lnTo>
                <a:lnTo>
                  <a:pt x="172" y="308"/>
                </a:lnTo>
                <a:lnTo>
                  <a:pt x="186" y="313"/>
                </a:lnTo>
                <a:lnTo>
                  <a:pt x="200" y="320"/>
                </a:lnTo>
                <a:lnTo>
                  <a:pt x="214" y="322"/>
                </a:lnTo>
                <a:lnTo>
                  <a:pt x="228" y="327"/>
                </a:lnTo>
                <a:lnTo>
                  <a:pt x="244" y="329"/>
                </a:lnTo>
                <a:lnTo>
                  <a:pt x="258" y="333"/>
                </a:lnTo>
                <a:lnTo>
                  <a:pt x="269" y="257"/>
                </a:lnTo>
                <a:lnTo>
                  <a:pt x="258" y="255"/>
                </a:lnTo>
                <a:lnTo>
                  <a:pt x="246" y="253"/>
                </a:lnTo>
                <a:lnTo>
                  <a:pt x="235" y="251"/>
                </a:lnTo>
                <a:lnTo>
                  <a:pt x="225" y="246"/>
                </a:lnTo>
                <a:lnTo>
                  <a:pt x="214" y="241"/>
                </a:lnTo>
                <a:lnTo>
                  <a:pt x="205" y="239"/>
                </a:lnTo>
                <a:lnTo>
                  <a:pt x="195" y="234"/>
                </a:lnTo>
                <a:lnTo>
                  <a:pt x="184" y="228"/>
                </a:lnTo>
                <a:lnTo>
                  <a:pt x="177" y="223"/>
                </a:lnTo>
                <a:lnTo>
                  <a:pt x="168" y="216"/>
                </a:lnTo>
                <a:lnTo>
                  <a:pt x="159" y="209"/>
                </a:lnTo>
                <a:lnTo>
                  <a:pt x="149" y="202"/>
                </a:lnTo>
                <a:lnTo>
                  <a:pt x="142" y="195"/>
                </a:lnTo>
                <a:lnTo>
                  <a:pt x="136" y="188"/>
                </a:lnTo>
                <a:lnTo>
                  <a:pt x="129" y="179"/>
                </a:lnTo>
                <a:lnTo>
                  <a:pt x="122" y="172"/>
                </a:lnTo>
                <a:lnTo>
                  <a:pt x="115" y="163"/>
                </a:lnTo>
                <a:lnTo>
                  <a:pt x="110" y="154"/>
                </a:lnTo>
                <a:lnTo>
                  <a:pt x="103" y="145"/>
                </a:lnTo>
                <a:lnTo>
                  <a:pt x="99" y="135"/>
                </a:lnTo>
                <a:lnTo>
                  <a:pt x="94" y="126"/>
                </a:lnTo>
                <a:lnTo>
                  <a:pt x="92" y="117"/>
                </a:lnTo>
                <a:lnTo>
                  <a:pt x="87" y="106"/>
                </a:lnTo>
                <a:lnTo>
                  <a:pt x="85" y="96"/>
                </a:lnTo>
                <a:lnTo>
                  <a:pt x="80" y="85"/>
                </a:lnTo>
                <a:lnTo>
                  <a:pt x="80" y="76"/>
                </a:lnTo>
                <a:lnTo>
                  <a:pt x="78" y="64"/>
                </a:lnTo>
                <a:lnTo>
                  <a:pt x="76" y="53"/>
                </a:lnTo>
                <a:lnTo>
                  <a:pt x="76" y="43"/>
                </a:lnTo>
                <a:lnTo>
                  <a:pt x="76" y="32"/>
                </a:lnTo>
                <a:lnTo>
                  <a:pt x="78" y="20"/>
                </a:lnTo>
                <a:lnTo>
                  <a:pt x="78" y="9"/>
                </a:lnTo>
                <a:lnTo>
                  <a:pt x="2" y="0"/>
                </a:lnTo>
                <a:close/>
              </a:path>
            </a:pathLst>
          </a:custGeom>
          <a:solidFill>
            <a:srgbClr val="FFFFFF"/>
          </a:solidFill>
          <a:ln w="9525">
            <a:noFill/>
            <a:round/>
            <a:headEnd/>
            <a:tailEnd/>
          </a:ln>
        </p:spPr>
        <p:txBody>
          <a:bodyPr/>
          <a:lstStyle/>
          <a:p>
            <a:endParaRPr lang="ar-EG" sz="1800" u="none">
              <a:solidFill>
                <a:srgbClr val="000000"/>
              </a:solidFill>
            </a:endParaRPr>
          </a:p>
        </p:txBody>
      </p:sp>
      <p:sp>
        <p:nvSpPr>
          <p:cNvPr id="129073" name="Freeform 49"/>
          <p:cNvSpPr>
            <a:spLocks/>
          </p:cNvSpPr>
          <p:nvPr/>
        </p:nvSpPr>
        <p:spPr bwMode="auto">
          <a:xfrm>
            <a:off x="8072438" y="3654425"/>
            <a:ext cx="504825" cy="274638"/>
          </a:xfrm>
          <a:custGeom>
            <a:avLst/>
            <a:gdLst/>
            <a:ahLst/>
            <a:cxnLst>
              <a:cxn ang="0">
                <a:pos x="318" y="173"/>
              </a:cxn>
              <a:cxn ang="0">
                <a:pos x="0" y="131"/>
              </a:cxn>
              <a:cxn ang="0">
                <a:pos x="182" y="0"/>
              </a:cxn>
              <a:cxn ang="0">
                <a:pos x="318" y="173"/>
              </a:cxn>
            </a:cxnLst>
            <a:rect l="0" t="0" r="r" b="b"/>
            <a:pathLst>
              <a:path w="318" h="173">
                <a:moveTo>
                  <a:pt x="318" y="173"/>
                </a:moveTo>
                <a:lnTo>
                  <a:pt x="0" y="131"/>
                </a:lnTo>
                <a:lnTo>
                  <a:pt x="182" y="0"/>
                </a:lnTo>
                <a:lnTo>
                  <a:pt x="318" y="173"/>
                </a:lnTo>
                <a:close/>
              </a:path>
            </a:pathLst>
          </a:custGeom>
          <a:solidFill>
            <a:srgbClr val="FFFFFF"/>
          </a:solidFill>
          <a:ln w="9525">
            <a:noFill/>
            <a:round/>
            <a:headEnd/>
            <a:tailEnd/>
          </a:ln>
        </p:spPr>
        <p:txBody>
          <a:bodyPr/>
          <a:lstStyle/>
          <a:p>
            <a:endParaRPr lang="ar-EG" sz="1800" u="none">
              <a:solidFill>
                <a:srgbClr val="000000"/>
              </a:solidFill>
            </a:endParaRPr>
          </a:p>
        </p:txBody>
      </p:sp>
      <p:sp>
        <p:nvSpPr>
          <p:cNvPr id="129074" name="Rectangle 50"/>
          <p:cNvSpPr>
            <a:spLocks noChangeArrowheads="1"/>
          </p:cNvSpPr>
          <p:nvPr/>
        </p:nvSpPr>
        <p:spPr bwMode="auto">
          <a:xfrm>
            <a:off x="6777038" y="3517900"/>
            <a:ext cx="1174750" cy="274638"/>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200" b="1" u="none">
                <a:solidFill>
                  <a:srgbClr val="000000"/>
                </a:solidFill>
              </a:rPr>
              <a:t>PREVENTION</a:t>
            </a:r>
          </a:p>
        </p:txBody>
      </p:sp>
      <p:sp>
        <p:nvSpPr>
          <p:cNvPr id="129075" name="Rectangle 51"/>
          <p:cNvSpPr>
            <a:spLocks noChangeArrowheads="1"/>
          </p:cNvSpPr>
          <p:nvPr/>
        </p:nvSpPr>
        <p:spPr bwMode="auto">
          <a:xfrm>
            <a:off x="7891463" y="3200400"/>
            <a:ext cx="1004887" cy="457200"/>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200" b="1" u="none">
                <a:solidFill>
                  <a:srgbClr val="000000"/>
                </a:solidFill>
              </a:rPr>
              <a:t>INTERVEN-</a:t>
            </a:r>
          </a:p>
          <a:p>
            <a:pPr algn="ctr" rtl="0" eaLnBrk="0" hangingPunct="0"/>
            <a:r>
              <a:rPr lang="en-US" altLang="en-GB" sz="1200" b="1" u="none">
                <a:solidFill>
                  <a:srgbClr val="000000"/>
                </a:solidFill>
              </a:rPr>
              <a:t>TION</a:t>
            </a:r>
          </a:p>
        </p:txBody>
      </p:sp>
      <p:sp>
        <p:nvSpPr>
          <p:cNvPr id="129076" name="Rectangle 52"/>
          <p:cNvSpPr>
            <a:spLocks noChangeArrowheads="1"/>
          </p:cNvSpPr>
          <p:nvPr/>
        </p:nvSpPr>
        <p:spPr bwMode="auto">
          <a:xfrm>
            <a:off x="7270750" y="4375150"/>
            <a:ext cx="1301750" cy="274638"/>
          </a:xfrm>
          <a:prstGeom prst="rect">
            <a:avLst/>
          </a:prstGeom>
          <a:noFill/>
          <a:ln w="9525">
            <a:noFill/>
            <a:miter lim="800000"/>
            <a:headEnd/>
            <a:tailEnd/>
          </a:ln>
          <a:effectLst/>
        </p:spPr>
        <p:txBody>
          <a:bodyPr wrap="none" lIns="92075" tIns="46038" rIns="92075" bIns="46038">
            <a:spAutoFit/>
          </a:bodyPr>
          <a:lstStyle/>
          <a:p>
            <a:pPr algn="ctr" rtl="0" eaLnBrk="0" hangingPunct="0"/>
            <a:r>
              <a:rPr lang="en-US" altLang="en-GB" sz="1200" b="1" u="none">
                <a:solidFill>
                  <a:srgbClr val="000000"/>
                </a:solidFill>
              </a:rPr>
              <a:t>OBSERVATION</a:t>
            </a:r>
          </a:p>
        </p:txBody>
      </p:sp>
      <p:sp>
        <p:nvSpPr>
          <p:cNvPr id="129077" name="Text Box 53"/>
          <p:cNvSpPr txBox="1">
            <a:spLocks noChangeArrowheads="1"/>
          </p:cNvSpPr>
          <p:nvPr/>
        </p:nvSpPr>
        <p:spPr bwMode="auto">
          <a:xfrm>
            <a:off x="5146675" y="6269038"/>
            <a:ext cx="3806825" cy="517525"/>
          </a:xfrm>
          <a:prstGeom prst="rect">
            <a:avLst/>
          </a:prstGeom>
          <a:noFill/>
          <a:ln w="9525">
            <a:noFill/>
            <a:miter lim="800000"/>
            <a:headEnd/>
            <a:tailEnd/>
          </a:ln>
          <a:effectLst/>
        </p:spPr>
        <p:txBody>
          <a:bodyPr>
            <a:spAutoFit/>
          </a:bodyPr>
          <a:lstStyle/>
          <a:p>
            <a:pPr algn="ctr" rtl="0">
              <a:spcBef>
                <a:spcPct val="50000"/>
              </a:spcBef>
            </a:pPr>
            <a:r>
              <a:rPr lang="de-CH" sz="1400" u="none">
                <a:solidFill>
                  <a:srgbClr val="000000"/>
                </a:solidFill>
              </a:rPr>
              <a:t>Source: ECPA (European Crop Protection Association)</a:t>
            </a:r>
            <a:endParaRPr lang="en-GB" sz="1400" u="none">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9"/>
          <p:cNvPicPr>
            <a:picLocks noChangeAspect="1" noChangeArrowheads="1"/>
          </p:cNvPicPr>
          <p:nvPr/>
        </p:nvPicPr>
        <p:blipFill>
          <a:blip r:embed="rId2" cstate="print"/>
          <a:srcRect/>
          <a:stretch>
            <a:fillRect/>
          </a:stretch>
        </p:blipFill>
        <p:spPr bwMode="auto">
          <a:xfrm>
            <a:off x="228600" y="1143000"/>
            <a:ext cx="3646488" cy="5334000"/>
          </a:xfrm>
          <a:prstGeom prst="rect">
            <a:avLst/>
          </a:prstGeom>
          <a:noFill/>
        </p:spPr>
      </p:pic>
      <p:sp>
        <p:nvSpPr>
          <p:cNvPr id="156675" name="Text Box 3"/>
          <p:cNvSpPr txBox="1">
            <a:spLocks noChangeArrowheads="1"/>
          </p:cNvSpPr>
          <p:nvPr/>
        </p:nvSpPr>
        <p:spPr bwMode="auto">
          <a:xfrm>
            <a:off x="0" y="0"/>
            <a:ext cx="9144000" cy="641350"/>
          </a:xfrm>
          <a:prstGeom prst="rect">
            <a:avLst/>
          </a:prstGeom>
          <a:noFill/>
          <a:ln w="9525">
            <a:noFill/>
            <a:miter lim="800000"/>
            <a:headEnd/>
            <a:tailEnd/>
          </a:ln>
          <a:effectLst/>
        </p:spPr>
        <p:txBody>
          <a:bodyPr>
            <a:spAutoFit/>
          </a:bodyPr>
          <a:lstStyle/>
          <a:p>
            <a:pPr algn="l" rtl="0">
              <a:spcBef>
                <a:spcPct val="50000"/>
              </a:spcBef>
            </a:pPr>
            <a:r>
              <a:rPr lang="en-US" sz="3600" u="none">
                <a:solidFill>
                  <a:srgbClr val="000000"/>
                </a:solidFill>
                <a:latin typeface="Times New Roman" pitchFamily="18" charset="0"/>
                <a:cs typeface="Times New Roman" pitchFamily="18" charset="0"/>
              </a:rPr>
              <a:t>Soil related problems, water, nutrition, diseases</a:t>
            </a:r>
          </a:p>
        </p:txBody>
      </p:sp>
      <p:sp>
        <p:nvSpPr>
          <p:cNvPr id="156676" name="Text Box 4"/>
          <p:cNvSpPr txBox="1">
            <a:spLocks noChangeArrowheads="1"/>
          </p:cNvSpPr>
          <p:nvPr/>
        </p:nvSpPr>
        <p:spPr bwMode="auto">
          <a:xfrm>
            <a:off x="6689725" y="4460875"/>
            <a:ext cx="184150" cy="457200"/>
          </a:xfrm>
          <a:prstGeom prst="rect">
            <a:avLst/>
          </a:prstGeom>
          <a:noFill/>
          <a:ln w="9525">
            <a:noFill/>
            <a:miter lim="800000"/>
            <a:headEnd/>
            <a:tailEnd/>
          </a:ln>
          <a:effectLst/>
        </p:spPr>
        <p:txBody>
          <a:bodyPr wrap="none">
            <a:spAutoFit/>
          </a:bodyPr>
          <a:lstStyle/>
          <a:p>
            <a:pPr algn="l" rtl="0"/>
            <a:endParaRPr lang="en-US" sz="2400" u="none">
              <a:solidFill>
                <a:srgbClr val="000000"/>
              </a:solidFill>
              <a:latin typeface="Times New Roman" pitchFamily="18" charset="0"/>
              <a:cs typeface="Times New Roman" pitchFamily="18" charset="0"/>
            </a:endParaRPr>
          </a:p>
        </p:txBody>
      </p:sp>
      <p:pic>
        <p:nvPicPr>
          <p:cNvPr id="156677" name="Picture 5" descr="32"/>
          <p:cNvPicPr>
            <a:picLocks noChangeAspect="1" noChangeArrowheads="1"/>
          </p:cNvPicPr>
          <p:nvPr/>
        </p:nvPicPr>
        <p:blipFill>
          <a:blip r:embed="rId3" cstate="print"/>
          <a:srcRect/>
          <a:stretch>
            <a:fillRect/>
          </a:stretch>
        </p:blipFill>
        <p:spPr bwMode="auto">
          <a:xfrm>
            <a:off x="3810000" y="3276600"/>
            <a:ext cx="5334000" cy="3203575"/>
          </a:xfrm>
          <a:prstGeom prst="rect">
            <a:avLst/>
          </a:prstGeom>
          <a:noFill/>
        </p:spPr>
      </p:pic>
      <p:sp>
        <p:nvSpPr>
          <p:cNvPr id="156678" name="Text Box 6"/>
          <p:cNvSpPr txBox="1">
            <a:spLocks noChangeArrowheads="1"/>
          </p:cNvSpPr>
          <p:nvPr/>
        </p:nvSpPr>
        <p:spPr bwMode="auto">
          <a:xfrm>
            <a:off x="3995738" y="908050"/>
            <a:ext cx="4724400" cy="2443163"/>
          </a:xfrm>
          <a:prstGeom prst="rect">
            <a:avLst/>
          </a:prstGeom>
          <a:noFill/>
          <a:ln w="9525">
            <a:noFill/>
            <a:miter lim="800000"/>
            <a:headEnd/>
            <a:tailEnd/>
          </a:ln>
          <a:effectLst/>
        </p:spPr>
        <p:txBody>
          <a:bodyPr>
            <a:spAutoFit/>
          </a:bodyPr>
          <a:lstStyle/>
          <a:p>
            <a:pPr algn="l" rtl="0">
              <a:spcBef>
                <a:spcPct val="50000"/>
              </a:spcBef>
            </a:pPr>
            <a:r>
              <a:rPr lang="en-US" sz="2800" b="1" u="none">
                <a:solidFill>
                  <a:srgbClr val="000000"/>
                </a:solidFill>
                <a:latin typeface="Times New Roman" pitchFamily="18" charset="0"/>
                <a:cs typeface="Times New Roman" pitchFamily="18" charset="0"/>
              </a:rPr>
              <a:t>Excess water in soil</a:t>
            </a:r>
          </a:p>
          <a:p>
            <a:pPr algn="l" rtl="0">
              <a:spcBef>
                <a:spcPct val="50000"/>
              </a:spcBef>
            </a:pPr>
            <a:r>
              <a:rPr lang="en-US" sz="2800" b="1" u="none">
                <a:solidFill>
                  <a:srgbClr val="000000"/>
                </a:solidFill>
                <a:latin typeface="Times New Roman" pitchFamily="18" charset="0"/>
                <a:cs typeface="Times New Roman" pitchFamily="18" charset="0"/>
              </a:rPr>
              <a:t>High relative humidity</a:t>
            </a:r>
          </a:p>
          <a:p>
            <a:pPr algn="l" rtl="0">
              <a:spcBef>
                <a:spcPct val="50000"/>
              </a:spcBef>
            </a:pPr>
            <a:r>
              <a:rPr lang="en-US" sz="2800" b="1" u="none">
                <a:solidFill>
                  <a:srgbClr val="000000"/>
                </a:solidFill>
                <a:latin typeface="Times New Roman" pitchFamily="18" charset="0"/>
                <a:cs typeface="Times New Roman" pitchFamily="18" charset="0"/>
              </a:rPr>
              <a:t>Mineral deficiency or toxicity</a:t>
            </a:r>
          </a:p>
          <a:p>
            <a:pPr algn="l" rtl="0">
              <a:spcBef>
                <a:spcPct val="50000"/>
              </a:spcBef>
            </a:pPr>
            <a:r>
              <a:rPr lang="en-US" sz="2800" b="1" u="none">
                <a:solidFill>
                  <a:srgbClr val="000000"/>
                </a:solidFill>
                <a:latin typeface="Times New Roman" pitchFamily="18" charset="0"/>
                <a:cs typeface="Times New Roman" pitchFamily="18" charset="0"/>
              </a:rPr>
              <a:t>Soil born diseases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sz="quarter"/>
          </p:nvPr>
        </p:nvSpPr>
        <p:spPr>
          <a:xfrm>
            <a:off x="755650" y="0"/>
            <a:ext cx="7772400" cy="1143000"/>
          </a:xfrm>
        </p:spPr>
        <p:txBody>
          <a:bodyPr/>
          <a:lstStyle/>
          <a:p>
            <a:r>
              <a:rPr lang="ar-EG"/>
              <a:t>السلسلة التسويقية</a:t>
            </a:r>
            <a:endParaRPr lang="en-US"/>
          </a:p>
        </p:txBody>
      </p:sp>
      <p:pic>
        <p:nvPicPr>
          <p:cNvPr id="162819" name="Picture 3" descr="57"/>
          <p:cNvPicPr>
            <a:picLocks noChangeAspect="1" noChangeArrowheads="1"/>
          </p:cNvPicPr>
          <p:nvPr>
            <p:ph sz="quarter" idx="1"/>
          </p:nvPr>
        </p:nvPicPr>
        <p:blipFill>
          <a:blip r:embed="rId2" cstate="print"/>
          <a:srcRect/>
          <a:stretch>
            <a:fillRect/>
          </a:stretch>
        </p:blipFill>
        <p:spPr>
          <a:xfrm>
            <a:off x="250825" y="1052513"/>
            <a:ext cx="3924300" cy="2732087"/>
          </a:xfrm>
          <a:noFill/>
          <a:ln/>
        </p:spPr>
      </p:pic>
      <p:pic>
        <p:nvPicPr>
          <p:cNvPr id="162820" name="Picture 4" descr="79"/>
          <p:cNvPicPr>
            <a:picLocks noChangeAspect="1" noChangeArrowheads="1"/>
          </p:cNvPicPr>
          <p:nvPr>
            <p:ph sz="quarter" idx="2"/>
          </p:nvPr>
        </p:nvPicPr>
        <p:blipFill>
          <a:blip r:embed="rId3" cstate="print"/>
          <a:srcRect/>
          <a:stretch>
            <a:fillRect/>
          </a:stretch>
        </p:blipFill>
        <p:spPr>
          <a:xfrm>
            <a:off x="179388" y="4005263"/>
            <a:ext cx="4132262" cy="2681287"/>
          </a:xfrm>
          <a:noFill/>
          <a:ln/>
        </p:spPr>
      </p:pic>
      <p:pic>
        <p:nvPicPr>
          <p:cNvPr id="162821" name="Picture 5" descr="10"/>
          <p:cNvPicPr>
            <a:picLocks noChangeAspect="1" noChangeArrowheads="1"/>
          </p:cNvPicPr>
          <p:nvPr>
            <p:ph sz="quarter" idx="3"/>
          </p:nvPr>
        </p:nvPicPr>
        <p:blipFill>
          <a:blip r:embed="rId4" cstate="print"/>
          <a:srcRect/>
          <a:stretch>
            <a:fillRect/>
          </a:stretch>
        </p:blipFill>
        <p:spPr>
          <a:xfrm>
            <a:off x="4356100" y="3933825"/>
            <a:ext cx="4643438" cy="2814638"/>
          </a:xfrm>
          <a:noFill/>
          <a:ln/>
        </p:spPr>
      </p:pic>
      <p:pic>
        <p:nvPicPr>
          <p:cNvPr id="162822" name="Picture 6" descr="14"/>
          <p:cNvPicPr>
            <a:picLocks noChangeAspect="1" noChangeArrowheads="1"/>
          </p:cNvPicPr>
          <p:nvPr>
            <p:ph sz="quarter" idx="4"/>
          </p:nvPr>
        </p:nvPicPr>
        <p:blipFill>
          <a:blip r:embed="rId5" cstate="print"/>
          <a:srcRect/>
          <a:stretch>
            <a:fillRect/>
          </a:stretch>
        </p:blipFill>
        <p:spPr>
          <a:xfrm>
            <a:off x="4572000" y="1052513"/>
            <a:ext cx="4276725" cy="2841625"/>
          </a:xfrm>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6434" name="Object 2"/>
          <p:cNvGraphicFramePr>
            <a:graphicFrameLocks noChangeAspect="1"/>
          </p:cNvGraphicFramePr>
          <p:nvPr>
            <p:ph idx="1"/>
          </p:nvPr>
        </p:nvGraphicFramePr>
        <p:xfrm>
          <a:off x="395288" y="404813"/>
          <a:ext cx="8424862" cy="5953125"/>
        </p:xfrm>
        <a:graphic>
          <a:graphicData uri="http://schemas.openxmlformats.org/presentationml/2006/ole">
            <p:oleObj spid="_x0000_s143362" name="Photo Editor Photo" r:id="rId3" imgW="28361905" imgH="20038095" progId="MSPhotoEd.3">
              <p:embed/>
            </p:oleObj>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a:t>Mapping </a:t>
            </a:r>
          </a:p>
        </p:txBody>
      </p:sp>
      <p:sp>
        <p:nvSpPr>
          <p:cNvPr id="227331" name="Rectangle 3"/>
          <p:cNvSpPr>
            <a:spLocks noGrp="1" noChangeArrowheads="1"/>
          </p:cNvSpPr>
          <p:nvPr>
            <p:ph type="body" idx="1"/>
          </p:nvPr>
        </p:nvSpPr>
        <p:spPr/>
        <p:txBody>
          <a:bodyPr/>
          <a:lstStyle/>
          <a:p>
            <a:pPr algn="l" rtl="0"/>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endParaRPr lang="en-US"/>
          </a:p>
        </p:txBody>
      </p:sp>
      <p:sp>
        <p:nvSpPr>
          <p:cNvPr id="219139" name="Rectangle 3"/>
          <p:cNvSpPr>
            <a:spLocks noGrp="1" noChangeArrowheads="1"/>
          </p:cNvSpPr>
          <p:nvPr>
            <p:ph type="body" idx="1"/>
          </p:nvPr>
        </p:nvSpPr>
        <p:spPr/>
        <p:txBody>
          <a:bodyPr/>
          <a:lstStyle/>
          <a:p>
            <a:endParaRPr lang="en-US"/>
          </a:p>
        </p:txBody>
      </p:sp>
      <p:pic>
        <p:nvPicPr>
          <p:cNvPr id="219140"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endParaRPr lang="en-US"/>
          </a:p>
        </p:txBody>
      </p:sp>
      <p:sp>
        <p:nvSpPr>
          <p:cNvPr id="222211" name="Rectangle 3"/>
          <p:cNvSpPr>
            <a:spLocks noGrp="1" noChangeArrowheads="1"/>
          </p:cNvSpPr>
          <p:nvPr>
            <p:ph type="body" idx="1"/>
          </p:nvPr>
        </p:nvSpPr>
        <p:spPr/>
        <p:txBody>
          <a:bodyPr/>
          <a:lstStyle/>
          <a:p>
            <a:endParaRPr lang="en-US"/>
          </a:p>
        </p:txBody>
      </p:sp>
      <p:pic>
        <p:nvPicPr>
          <p:cNvPr id="22221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endParaRPr lang="en-US"/>
          </a:p>
        </p:txBody>
      </p:sp>
      <p:sp>
        <p:nvSpPr>
          <p:cNvPr id="226307" name="Rectangle 3"/>
          <p:cNvSpPr>
            <a:spLocks noGrp="1" noChangeArrowheads="1"/>
          </p:cNvSpPr>
          <p:nvPr>
            <p:ph type="body" idx="1"/>
          </p:nvPr>
        </p:nvSpPr>
        <p:spPr/>
        <p:txBody>
          <a:bodyPr/>
          <a:lstStyle/>
          <a:p>
            <a:endParaRPr lang="en-US"/>
          </a:p>
        </p:txBody>
      </p:sp>
      <p:pic>
        <p:nvPicPr>
          <p:cNvPr id="226308"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endParaRPr lang="en-US"/>
          </a:p>
        </p:txBody>
      </p:sp>
      <p:sp>
        <p:nvSpPr>
          <p:cNvPr id="220163" name="Rectangle 3"/>
          <p:cNvSpPr>
            <a:spLocks noGrp="1" noChangeArrowheads="1"/>
          </p:cNvSpPr>
          <p:nvPr>
            <p:ph type="body" idx="1"/>
          </p:nvPr>
        </p:nvSpPr>
        <p:spPr/>
        <p:txBody>
          <a:bodyPr/>
          <a:lstStyle/>
          <a:p>
            <a:endParaRPr lang="en-US"/>
          </a:p>
        </p:txBody>
      </p:sp>
      <p:pic>
        <p:nvPicPr>
          <p:cNvPr id="220164" name="Picture 4"/>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228600" y="2076450"/>
            <a:ext cx="8839200" cy="3790950"/>
          </a:xfrm>
        </p:spPr>
        <p:txBody>
          <a:bodyPr/>
          <a:lstStyle/>
          <a:p>
            <a:pPr marL="457200" indent="-457200" algn="just" eaLnBrk="1" hangingPunct="1">
              <a:buFont typeface="Tahoma" pitchFamily="34" charset="0"/>
              <a:buAutoNum type="arabicPeriod" startAt="7"/>
              <a:defRPr/>
            </a:pPr>
            <a:r>
              <a:rPr lang="ar-EG" sz="2300" b="1" dirty="0" smtClean="0">
                <a:cs typeface="Simplified Arabic" pitchFamily="2" charset="-78"/>
              </a:rPr>
              <a:t>رغم تعدد </a:t>
            </a:r>
            <a:r>
              <a:rPr lang="ar-EG" sz="2300" b="1" dirty="0" smtClean="0">
                <a:solidFill>
                  <a:srgbClr val="00FF00"/>
                </a:solidFill>
                <a:cs typeface="Simplified Arabic" pitchFamily="2" charset="-78"/>
              </a:rPr>
              <a:t>الجهات البحثية الزراعية</a:t>
            </a:r>
            <a:r>
              <a:rPr lang="ar-SA" sz="2300" b="1" dirty="0" smtClean="0">
                <a:solidFill>
                  <a:srgbClr val="00FF00"/>
                </a:solidFill>
                <a:cs typeface="Simplified Arabic" pitchFamily="2" charset="-78"/>
              </a:rPr>
              <a:t> </a:t>
            </a:r>
            <a:r>
              <a:rPr lang="ar-EG" sz="2300" b="1" dirty="0" smtClean="0">
                <a:cs typeface="Simplified Arabic" pitchFamily="2" charset="-78"/>
              </a:rPr>
              <a:t>، ووجود عدد كبير من الباحثين المتميزين فقد تعذر حتى الان استخدام هذه الثروة من العقول الزراعية بالمستوي المناسب </a:t>
            </a:r>
            <a:r>
              <a:rPr lang="ar-SA" sz="2300" b="1" dirty="0" smtClean="0">
                <a:cs typeface="Simplified Arabic" pitchFamily="2" charset="-78"/>
              </a:rPr>
              <a:t>رغم ما </a:t>
            </a:r>
            <a:r>
              <a:rPr lang="ar-EG" sz="2300" b="1" dirty="0" smtClean="0">
                <a:cs typeface="Simplified Arabic" pitchFamily="2" charset="-78"/>
              </a:rPr>
              <a:t>تحقق من انجازات لا يمكن انكارها</a:t>
            </a:r>
            <a:r>
              <a:rPr lang="ar-SA" sz="2300" b="1" dirty="0" smtClean="0">
                <a:cs typeface="Simplified Arabic" pitchFamily="2" charset="-78"/>
              </a:rPr>
              <a:t>. </a:t>
            </a:r>
          </a:p>
          <a:p>
            <a:pPr marL="457200" indent="-457200" algn="just" eaLnBrk="1" hangingPunct="1">
              <a:buFont typeface="Tahoma" pitchFamily="34" charset="0"/>
              <a:buAutoNum type="arabicPeriod" startAt="7"/>
              <a:defRPr/>
            </a:pPr>
            <a:r>
              <a:rPr lang="ar-SA" sz="2300" b="1" dirty="0" smtClean="0">
                <a:cs typeface="Simplified Arabic" pitchFamily="2" charset="-78"/>
              </a:rPr>
              <a:t>التناقض فى سياسات تنمية </a:t>
            </a:r>
            <a:r>
              <a:rPr lang="ar-SA" sz="2300" b="1" dirty="0" smtClean="0">
                <a:solidFill>
                  <a:srgbClr val="00FF00"/>
                </a:solidFill>
                <a:cs typeface="Simplified Arabic" pitchFamily="2" charset="-78"/>
              </a:rPr>
              <a:t>الثروة السمكية </a:t>
            </a:r>
            <a:r>
              <a:rPr lang="ar-SA" sz="2300" b="1" dirty="0" smtClean="0">
                <a:cs typeface="Simplified Arabic" pitchFamily="2" charset="-78"/>
              </a:rPr>
              <a:t>قد أدى إلى الاخفاق فى استثمار الموارد الطبيعية المتاحة وخلق العديد من القيود التى قلصت التوسع فى الاستثمارات السمكية. </a:t>
            </a:r>
          </a:p>
          <a:p>
            <a:pPr marL="457200" indent="-457200" algn="just" eaLnBrk="1" hangingPunct="1">
              <a:buFont typeface="Tahoma" pitchFamily="34" charset="0"/>
              <a:buAutoNum type="arabicPeriod" startAt="7"/>
              <a:defRPr/>
            </a:pPr>
            <a:r>
              <a:rPr lang="ar-SA" sz="2300" b="1" dirty="0" smtClean="0">
                <a:cs typeface="Simplified Arabic" pitchFamily="2" charset="-78"/>
              </a:rPr>
              <a:t>عدم الوصول الى الاستخدام الامثل لموقع مصر تاريخياً وجغرافياً وعلاقتها </a:t>
            </a:r>
            <a:r>
              <a:rPr lang="ar-SA" sz="2300" b="1" dirty="0" smtClean="0">
                <a:solidFill>
                  <a:srgbClr val="00FF00"/>
                </a:solidFill>
                <a:cs typeface="Simplified Arabic" pitchFamily="2" charset="-78"/>
              </a:rPr>
              <a:t>بال</a:t>
            </a:r>
            <a:r>
              <a:rPr lang="ar-EG" sz="2300" b="1" dirty="0" smtClean="0">
                <a:solidFill>
                  <a:srgbClr val="00FF00"/>
                </a:solidFill>
                <a:cs typeface="Simplified Arabic" pitchFamily="2" charset="-78"/>
              </a:rPr>
              <a:t>تكتلات اقتصادية</a:t>
            </a:r>
            <a:r>
              <a:rPr lang="ar-SA" sz="2300" b="1" dirty="0" smtClean="0">
                <a:solidFill>
                  <a:srgbClr val="00FF00"/>
                </a:solidFill>
                <a:cs typeface="Simplified Arabic" pitchFamily="2" charset="-78"/>
              </a:rPr>
              <a:t> الاقليمية (العربية والافريقية والاوربية) </a:t>
            </a:r>
            <a:r>
              <a:rPr lang="ar-SA" sz="2300" b="1" dirty="0" smtClean="0">
                <a:cs typeface="Simplified Arabic" pitchFamily="2" charset="-78"/>
              </a:rPr>
              <a:t>الامر الذي يحتم تعظيم الاهتمام به</a:t>
            </a:r>
            <a:r>
              <a:rPr lang="ar-EG" sz="2300" b="1" dirty="0" smtClean="0">
                <a:cs typeface="Simplified Arabic" pitchFamily="2" charset="-78"/>
              </a:rPr>
              <a:t>ا</a:t>
            </a:r>
            <a:r>
              <a:rPr lang="ar-SA" sz="2300" b="1" dirty="0" smtClean="0">
                <a:cs typeface="Simplified Arabic" pitchFamily="2" charset="-78"/>
              </a:rPr>
              <a:t>.</a:t>
            </a:r>
          </a:p>
          <a:p>
            <a:pPr marL="457200" indent="-457200" algn="just" eaLnBrk="1" hangingPunct="1">
              <a:buFont typeface="Wingdings" pitchFamily="2" charset="2"/>
              <a:buNone/>
              <a:defRPr/>
            </a:pPr>
            <a:r>
              <a:rPr lang="ar-SA" sz="2300" b="1" dirty="0" smtClean="0">
                <a:cs typeface="Simplified Arabic" pitchFamily="2" charset="-78"/>
              </a:rPr>
              <a:t>10. اسفرت حقبة التحرر الاقتصادي عن قصور ملحوظ فى </a:t>
            </a:r>
            <a:r>
              <a:rPr lang="ar-SA" sz="2300" b="1" dirty="0" smtClean="0">
                <a:solidFill>
                  <a:srgbClr val="00FF00"/>
                </a:solidFill>
                <a:cs typeface="Simplified Arabic" pitchFamily="2" charset="-78"/>
              </a:rPr>
              <a:t>ادارة وتنظيم الاسواق </a:t>
            </a:r>
            <a:r>
              <a:rPr lang="ar-SA" sz="2300" b="1" dirty="0" smtClean="0">
                <a:cs typeface="Simplified Arabic" pitchFamily="2" charset="-78"/>
              </a:rPr>
              <a:t>مما نتج عنه وجود اختناقات وتشوهات سوقية اضرت بالمنتجين والمستهلكين لصالح الوسطاء والمحتكرين وعدم العدالة فى توزيع عوائد التنمية.</a:t>
            </a:r>
            <a:endParaRPr lang="ar-EG" sz="2300" b="1" dirty="0" smtClean="0">
              <a:cs typeface="Simplified Arabic" pitchFamily="2" charset="-78"/>
            </a:endParaRPr>
          </a:p>
          <a:p>
            <a:pPr marL="457200" indent="-457200" algn="just" eaLnBrk="1" hangingPunct="1">
              <a:buFont typeface="Wingdings" pitchFamily="2" charset="2"/>
              <a:buNone/>
              <a:defRPr/>
            </a:pPr>
            <a:r>
              <a:rPr lang="ar-EG" sz="2300" b="1" dirty="0" smtClean="0">
                <a:cs typeface="Simplified Arabic" pitchFamily="2" charset="-78"/>
              </a:rPr>
              <a:t>11. يعد </a:t>
            </a:r>
            <a:r>
              <a:rPr lang="ar-EG" sz="2300" b="1" dirty="0" smtClean="0">
                <a:solidFill>
                  <a:srgbClr val="00FF00"/>
                </a:solidFill>
                <a:cs typeface="Simplified Arabic" pitchFamily="2" charset="-78"/>
              </a:rPr>
              <a:t>التنسيق ما بين الوزارات والمؤسسات</a:t>
            </a:r>
            <a:r>
              <a:rPr lang="ar-EG" sz="2300" b="1" dirty="0" smtClean="0">
                <a:cs typeface="Simplified Arabic" pitchFamily="2" charset="-78"/>
              </a:rPr>
              <a:t> ذات العلاقة بالنشاط الزراعى أمر بالغ الأهمية فى تحقيق اهداف التنمية.</a:t>
            </a:r>
            <a:endParaRPr lang="ar-SA" sz="2300" b="1" dirty="0" smtClean="0">
              <a:cs typeface="Simplified Arabic" pitchFamily="2" charset="-78"/>
            </a:endParaRPr>
          </a:p>
        </p:txBody>
      </p:sp>
      <p:sp>
        <p:nvSpPr>
          <p:cNvPr id="8" name="Rectangle 7"/>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10" name="Rectangle 2"/>
          <p:cNvSpPr>
            <a:spLocks noGrp="1" noChangeArrowheads="1"/>
          </p:cNvSpPr>
          <p:nvPr>
            <p:ph type="title"/>
          </p:nvPr>
        </p:nvSpPr>
        <p:spPr>
          <a:xfrm>
            <a:off x="914400" y="1114425"/>
            <a:ext cx="8001000" cy="561975"/>
          </a:xfrm>
          <a:effectLst>
            <a:outerShdw dist="35921" dir="2700000" algn="ctr" rotWithShape="0">
              <a:schemeClr val="bg1"/>
            </a:outerShdw>
          </a:effectLst>
        </p:spPr>
        <p:txBody>
          <a:bodyPr/>
          <a:lstStyle/>
          <a:p>
            <a:pPr algn="ctr" eaLnBrk="1" hangingPunct="1">
              <a:defRPr/>
            </a:pPr>
            <a:r>
              <a:rPr lang="ar-SA" smtClean="0">
                <a:solidFill>
                  <a:srgbClr val="FFFF00"/>
                </a:solidFill>
                <a:effectLst/>
              </a:rPr>
              <a:t>تابع </a:t>
            </a:r>
            <a:r>
              <a:rPr lang="ar-EG" smtClean="0">
                <a:solidFill>
                  <a:srgbClr val="FFFF00"/>
                </a:solidFill>
                <a:effectLst/>
              </a:rPr>
              <a:t>الدروس المستفاده</a:t>
            </a:r>
            <a:r>
              <a:rPr lang="en-US" smtClean="0">
                <a:solidFill>
                  <a:srgbClr val="FFFF00"/>
                </a:solidFill>
                <a:effectLst/>
              </a:rPr>
              <a:t> </a:t>
            </a:r>
            <a:r>
              <a:rPr lang="ar-SA" smtClean="0">
                <a:solidFill>
                  <a:srgbClr val="FFFF00"/>
                </a:solidFill>
                <a:effectLst/>
              </a:rPr>
              <a:t>من تجربة الماضي</a:t>
            </a:r>
            <a:r>
              <a:rPr lang="ar-EG" smtClean="0">
                <a:solidFill>
                  <a:srgbClr val="FFFF00"/>
                </a:solidFill>
                <a:effectLst/>
              </a:rPr>
              <a:t> </a:t>
            </a:r>
            <a:endParaRPr lang="en-US" smtClean="0">
              <a:solidFill>
                <a:srgbClr val="FFFF00"/>
              </a:solidFill>
              <a:effectLs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endParaRPr lang="en-US"/>
          </a:p>
        </p:txBody>
      </p:sp>
      <p:sp>
        <p:nvSpPr>
          <p:cNvPr id="218115" name="Rectangle 3"/>
          <p:cNvSpPr>
            <a:spLocks noGrp="1" noChangeArrowheads="1"/>
          </p:cNvSpPr>
          <p:nvPr>
            <p:ph type="body" idx="1"/>
          </p:nvPr>
        </p:nvSpPr>
        <p:spPr/>
        <p:txBody>
          <a:bodyPr/>
          <a:lstStyle/>
          <a:p>
            <a:endParaRPr lang="en-US"/>
          </a:p>
        </p:txBody>
      </p:sp>
      <p:pic>
        <p:nvPicPr>
          <p:cNvPr id="218116" name="Picture 4"/>
          <p:cNvPicPr>
            <a:picLocks noChangeAspect="1" noChangeArrowheads="1"/>
          </p:cNvPicPr>
          <p:nvPr/>
        </p:nvPicPr>
        <p:blipFill>
          <a:blip r:embed="rId2" cstate="print"/>
          <a:srcRect/>
          <a:stretch>
            <a:fillRect/>
          </a:stretch>
        </p:blipFill>
        <p:spPr bwMode="auto">
          <a:xfrm>
            <a:off x="-53975" y="0"/>
            <a:ext cx="9197975" cy="6899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endParaRPr lang="en-US"/>
          </a:p>
        </p:txBody>
      </p:sp>
      <p:sp>
        <p:nvSpPr>
          <p:cNvPr id="221187" name="Rectangle 3"/>
          <p:cNvSpPr>
            <a:spLocks noGrp="1" noChangeArrowheads="1"/>
          </p:cNvSpPr>
          <p:nvPr>
            <p:ph type="body" idx="1"/>
          </p:nvPr>
        </p:nvSpPr>
        <p:spPr/>
        <p:txBody>
          <a:bodyPr/>
          <a:lstStyle/>
          <a:p>
            <a:endParaRPr lang="en-US"/>
          </a:p>
        </p:txBody>
      </p:sp>
      <p:pic>
        <p:nvPicPr>
          <p:cNvPr id="221189" name="Picture 5"/>
          <p:cNvPicPr>
            <a:picLocks noChangeAspect="1" noChangeArrowheads="1"/>
          </p:cNvPicPr>
          <p:nvPr/>
        </p:nvPicPr>
        <p:blipFill>
          <a:blip r:embed="rId2" cstate="print"/>
          <a:srcRect/>
          <a:stretch>
            <a:fillRect/>
          </a:stretch>
        </p:blipFill>
        <p:spPr bwMode="auto">
          <a:xfrm>
            <a:off x="0" y="0"/>
            <a:ext cx="9124950" cy="6843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r>
              <a:rPr lang="en-US"/>
              <a:t>Coding </a:t>
            </a:r>
          </a:p>
        </p:txBody>
      </p:sp>
      <p:sp>
        <p:nvSpPr>
          <p:cNvPr id="228355" name="Rectangle 3"/>
          <p:cNvSpPr>
            <a:spLocks noGrp="1" noChangeArrowheads="1"/>
          </p:cNvSpPr>
          <p:nvPr>
            <p:ph type="body" idx="1"/>
          </p:nvPr>
        </p:nvSpPr>
        <p:spPr/>
        <p:txBody>
          <a:bodyPr/>
          <a:lstStyle/>
          <a:p>
            <a:pPr algn="l" rtl="0"/>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endParaRPr lang="en-US"/>
          </a:p>
        </p:txBody>
      </p:sp>
      <p:sp>
        <p:nvSpPr>
          <p:cNvPr id="223235" name="Rectangle 3"/>
          <p:cNvSpPr>
            <a:spLocks noGrp="1" noChangeArrowheads="1"/>
          </p:cNvSpPr>
          <p:nvPr>
            <p:ph type="body" idx="1"/>
          </p:nvPr>
        </p:nvSpPr>
        <p:spPr/>
        <p:txBody>
          <a:bodyPr/>
          <a:lstStyle/>
          <a:p>
            <a:endParaRPr lang="en-US"/>
          </a:p>
        </p:txBody>
      </p:sp>
      <p:pic>
        <p:nvPicPr>
          <p:cNvPr id="223237"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endParaRPr lang="en-US"/>
          </a:p>
        </p:txBody>
      </p:sp>
      <p:sp>
        <p:nvSpPr>
          <p:cNvPr id="224259" name="Rectangle 3"/>
          <p:cNvSpPr>
            <a:spLocks noGrp="1" noChangeArrowheads="1"/>
          </p:cNvSpPr>
          <p:nvPr>
            <p:ph type="body" idx="1"/>
          </p:nvPr>
        </p:nvSpPr>
        <p:spPr/>
        <p:txBody>
          <a:bodyPr/>
          <a:lstStyle/>
          <a:p>
            <a:endParaRPr lang="en-US"/>
          </a:p>
        </p:txBody>
      </p:sp>
      <p:pic>
        <p:nvPicPr>
          <p:cNvPr id="224262" name="Picture 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0835" name="Rectangle 3"/>
          <p:cNvSpPr>
            <a:spLocks noChangeArrowheads="1"/>
          </p:cNvSpPr>
          <p:nvPr/>
        </p:nvSpPr>
        <p:spPr bwMode="auto">
          <a:xfrm>
            <a:off x="609600" y="2286000"/>
            <a:ext cx="7670800" cy="210502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defRPr/>
            </a:pPr>
            <a:r>
              <a:rPr lang="ar-EG" sz="6600" b="1" u="none">
                <a:solidFill>
                  <a:srgbClr val="00FF00"/>
                </a:solidFill>
              </a:rPr>
              <a:t>خامساً البحوث الزراعية ونقل التكنولوجيا</a:t>
            </a:r>
            <a:endParaRPr lang="en-US" sz="6600" b="1" u="none">
              <a:solidFill>
                <a:srgbClr val="00FF00"/>
              </a:solidFill>
            </a:endParaRPr>
          </a:p>
        </p:txBody>
      </p:sp>
    </p:spTree>
  </p:cSld>
  <p:clrMapOvr>
    <a:masterClrMapping/>
  </p:clrMapOvr>
  <p:transition>
    <p:zoom dir="in"/>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53000" y="55563"/>
            <a:ext cx="4191000" cy="723274"/>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3075" name="Rectangle 3"/>
          <p:cNvSpPr>
            <a:spLocks noChangeArrowheads="1"/>
          </p:cNvSpPr>
          <p:nvPr/>
        </p:nvSpPr>
        <p:spPr bwMode="auto">
          <a:xfrm>
            <a:off x="990600" y="2133600"/>
            <a:ext cx="8001000" cy="3429000"/>
          </a:xfrm>
          <a:prstGeom prst="rect">
            <a:avLst/>
          </a:prstGeom>
          <a:noFill/>
          <a:ln w="9525">
            <a:noFill/>
            <a:miter lim="800000"/>
            <a:headEnd/>
            <a:tailEnd/>
          </a:ln>
        </p:spPr>
        <p:txBody>
          <a:bodyPr/>
          <a:lstStyle/>
          <a:p>
            <a:pPr marL="342900" indent="-342900" algn="just">
              <a:spcBef>
                <a:spcPct val="20000"/>
              </a:spcBef>
              <a:buClr>
                <a:schemeClr val="hlink"/>
              </a:buClr>
              <a:buSzPct val="70000"/>
              <a:defRPr/>
            </a:pPr>
            <a:endParaRPr lang="ar-SA" sz="200" b="1" u="none" dirty="0">
              <a:effectLst>
                <a:outerShdw blurRad="38100" dist="38100" dir="2700000" algn="tl">
                  <a:srgbClr val="000000"/>
                </a:outerShdw>
              </a:effectLst>
              <a:latin typeface="Tahoma" pitchFamily="34" charset="0"/>
            </a:endParaRPr>
          </a:p>
          <a:p>
            <a:pPr marL="342900" indent="-342900" algn="just">
              <a:spcBef>
                <a:spcPct val="20000"/>
              </a:spcBef>
              <a:buClr>
                <a:schemeClr val="hlink"/>
              </a:buClr>
              <a:buSzPct val="70000"/>
              <a:buFont typeface="Wingdings" pitchFamily="2" charset="2"/>
              <a:buChar char="n"/>
              <a:defRPr/>
            </a:pPr>
            <a:r>
              <a:rPr lang="ar-EG" sz="2400" b="1" u="none" dirty="0">
                <a:effectLst>
                  <a:outerShdw blurRad="38100" dist="38100" dir="2700000" algn="tl">
                    <a:srgbClr val="000000"/>
                  </a:outerShdw>
                </a:effectLst>
                <a:latin typeface="Tahoma" pitchFamily="34" charset="0"/>
              </a:rPr>
              <a:t>اثمرت الجهود البحثية على مدي العقود الثلاثة الماضية انجازات واسعة فى مجال تطوير الانتاجية الزراعية وإدخال اصناف جديدة والارتقاء بتكنولوجيا الانتاج الزراعي. وبذلك يمكن اعتبار ان الجهود البحثية كانت الركيزة الاساسية للتنمية الزراعة خلال هذه الفترة.</a:t>
            </a:r>
          </a:p>
          <a:p>
            <a:pPr marL="342900" indent="-342900" algn="just">
              <a:spcBef>
                <a:spcPct val="20000"/>
              </a:spcBef>
              <a:buClr>
                <a:schemeClr val="hlink"/>
              </a:buClr>
              <a:buSzPct val="70000"/>
              <a:buFont typeface="Wingdings" pitchFamily="2" charset="2"/>
              <a:buChar char="n"/>
              <a:defRPr/>
            </a:pPr>
            <a:r>
              <a:rPr lang="ar-EG" sz="2400" b="1" u="none" dirty="0">
                <a:effectLst>
                  <a:outerShdw blurRad="38100" dist="38100" dir="2700000" algn="tl">
                    <a:srgbClr val="000000"/>
                  </a:outerShdw>
                </a:effectLst>
                <a:latin typeface="Tahoma" pitchFamily="34" charset="0"/>
              </a:rPr>
              <a:t>تفيد القياسات </a:t>
            </a:r>
            <a:r>
              <a:rPr lang="ar-SA" sz="2400" b="1" u="none" dirty="0">
                <a:effectLst>
                  <a:outerShdw blurRad="38100" dist="38100" dir="2700000" algn="tl">
                    <a:srgbClr val="000000"/>
                  </a:outerShdw>
                </a:effectLst>
                <a:latin typeface="Tahoma" pitchFamily="34" charset="0"/>
              </a:rPr>
              <a:t>الدولية للعائد </a:t>
            </a:r>
            <a:r>
              <a:rPr lang="ar-EG" sz="2400" b="1" u="none" dirty="0">
                <a:effectLst>
                  <a:outerShdw blurRad="38100" dist="38100" dir="2700000" algn="tl">
                    <a:srgbClr val="000000"/>
                  </a:outerShdw>
                </a:effectLst>
                <a:latin typeface="Tahoma" pitchFamily="34" charset="0"/>
              </a:rPr>
              <a:t>من الانفاق البحثي </a:t>
            </a:r>
            <a:r>
              <a:rPr lang="ar-SA" sz="2400" b="1" u="none" dirty="0">
                <a:effectLst>
                  <a:outerShdw blurRad="38100" dist="38100" dir="2700000" algn="tl">
                    <a:srgbClr val="000000"/>
                  </a:outerShdw>
                </a:effectLst>
                <a:latin typeface="Tahoma" pitchFamily="34" charset="0"/>
              </a:rPr>
              <a:t>الزراعي يقدر بنحو 35% سنوياً</a:t>
            </a:r>
            <a:r>
              <a:rPr lang="ar-EG" sz="2400" b="1" u="none" dirty="0">
                <a:effectLst>
                  <a:outerShdw blurRad="38100" dist="38100" dir="2700000" algn="tl">
                    <a:srgbClr val="000000"/>
                  </a:outerShdw>
                </a:effectLst>
                <a:latin typeface="Tahoma" pitchFamily="34" charset="0"/>
              </a:rPr>
              <a:t>.</a:t>
            </a:r>
          </a:p>
          <a:p>
            <a:pPr marL="342900" indent="-342900" algn="just">
              <a:spcBef>
                <a:spcPct val="20000"/>
              </a:spcBef>
              <a:buClr>
                <a:schemeClr val="hlink"/>
              </a:buClr>
              <a:buSzPct val="70000"/>
              <a:buFont typeface="Wingdings" pitchFamily="2" charset="2"/>
              <a:buChar char="n"/>
              <a:defRPr/>
            </a:pPr>
            <a:r>
              <a:rPr lang="ar-EG" sz="2400" b="1" u="none" dirty="0">
                <a:effectLst>
                  <a:outerShdw blurRad="38100" dist="38100" dir="2700000" algn="tl">
                    <a:srgbClr val="000000"/>
                  </a:outerShdw>
                </a:effectLst>
                <a:latin typeface="Tahoma" pitchFamily="34" charset="0"/>
              </a:rPr>
              <a:t>تعدد المؤسسات البحثية سواء التابعة لوزارة الزراعة او الجامعات او التعليم العالى ووزارة البحث العلمي.</a:t>
            </a:r>
          </a:p>
          <a:p>
            <a:pPr marL="342900" indent="-342900" algn="just">
              <a:spcBef>
                <a:spcPct val="20000"/>
              </a:spcBef>
              <a:buClr>
                <a:schemeClr val="hlink"/>
              </a:buClr>
              <a:buSzPct val="70000"/>
              <a:buFont typeface="Wingdings" pitchFamily="2" charset="2"/>
              <a:buChar char="n"/>
              <a:defRPr/>
            </a:pPr>
            <a:r>
              <a:rPr lang="ar-EG" sz="2400" b="1" u="none" dirty="0">
                <a:effectLst>
                  <a:outerShdw blurRad="38100" dist="38100" dir="2700000" algn="tl">
                    <a:srgbClr val="000000"/>
                  </a:outerShdw>
                </a:effectLst>
                <a:latin typeface="Tahoma" pitchFamily="34" charset="0"/>
              </a:rPr>
              <a:t>توفر عدد  كبير من الباحثين الزراعيين فى المجالات الزراعية المختلفة ومن مدارس علمية متنوعة لا </a:t>
            </a:r>
            <a:r>
              <a:rPr lang="ar-EG" sz="2400" b="1" u="none" dirty="0">
                <a:solidFill>
                  <a:srgbClr val="FFFF00"/>
                </a:solidFill>
                <a:effectLst>
                  <a:outerShdw blurRad="38100" dist="38100" dir="2700000" algn="tl">
                    <a:srgbClr val="000000"/>
                  </a:outerShdw>
                </a:effectLst>
                <a:latin typeface="Tahoma" pitchFamily="34" charset="0"/>
              </a:rPr>
              <a:t>يقل عددهم عن 7 ألاف باحث</a:t>
            </a:r>
            <a:r>
              <a:rPr lang="ar-SA" sz="2400" b="1" u="none" dirty="0">
                <a:solidFill>
                  <a:srgbClr val="FFFF00"/>
                </a:solidFill>
                <a:effectLst>
                  <a:outerShdw blurRad="38100" dist="38100" dir="2700000" algn="tl">
                    <a:srgbClr val="000000"/>
                  </a:outerShdw>
                </a:effectLst>
                <a:latin typeface="Tahoma" pitchFamily="34" charset="0"/>
              </a:rPr>
              <a:t> </a:t>
            </a:r>
            <a:r>
              <a:rPr lang="ar-SA" sz="2400" b="1" u="none" dirty="0">
                <a:effectLst>
                  <a:outerShdw blurRad="38100" dist="38100" dir="2700000" algn="tl">
                    <a:srgbClr val="000000"/>
                  </a:outerShdw>
                </a:effectLst>
                <a:latin typeface="Tahoma" pitchFamily="34" charset="0"/>
              </a:rPr>
              <a:t>(حاصل على الدكتوراة)</a:t>
            </a:r>
            <a:r>
              <a:rPr lang="ar-EG" sz="2400" b="1" u="none" dirty="0">
                <a:effectLst>
                  <a:outerShdw blurRad="38100" dist="38100" dir="2700000" algn="tl">
                    <a:srgbClr val="000000"/>
                  </a:outerShdw>
                </a:effectLst>
                <a:latin typeface="Tahoma" pitchFamily="34" charset="0"/>
              </a:rPr>
              <a:t>.  </a:t>
            </a:r>
          </a:p>
        </p:txBody>
      </p:sp>
      <p:sp>
        <p:nvSpPr>
          <p:cNvPr id="90118" name="Text Box 6"/>
          <p:cNvSpPr txBox="1">
            <a:spLocks noChangeArrowheads="1"/>
          </p:cNvSpPr>
          <p:nvPr/>
        </p:nvSpPr>
        <p:spPr bwMode="auto">
          <a:xfrm>
            <a:off x="1676400" y="914400"/>
            <a:ext cx="5867400" cy="9144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الوضع الراهن والمحددات</a:t>
            </a:r>
            <a:endParaRPr lang="en-US" sz="4800" b="1" u="none">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4"/>
          <p:cNvSpPr>
            <a:spLocks noChangeArrowheads="1"/>
          </p:cNvSpPr>
          <p:nvPr/>
        </p:nvSpPr>
        <p:spPr bwMode="auto">
          <a:xfrm>
            <a:off x="1219200" y="2055813"/>
            <a:ext cx="7643813" cy="4340225"/>
          </a:xfrm>
          <a:prstGeom prst="rect">
            <a:avLst/>
          </a:prstGeom>
          <a:noFill/>
          <a:ln w="9525">
            <a:noFill/>
            <a:miter lim="800000"/>
            <a:headEnd/>
            <a:tailEnd/>
          </a:ln>
          <a:effectLst/>
        </p:spPr>
        <p:txBody>
          <a:bodyPr anchor="ctr">
            <a:spAutoFit/>
          </a:bodyPr>
          <a:lstStyle/>
          <a:p>
            <a:pPr marL="357188" indent="-357188">
              <a:lnSpc>
                <a:spcPct val="135000"/>
              </a:lnSpc>
              <a:spcBef>
                <a:spcPts val="600"/>
              </a:spcBef>
              <a:buSzPct val="75000"/>
              <a:buFont typeface="Wingdings" pitchFamily="2" charset="2"/>
              <a:buChar char="v"/>
              <a:defRPr/>
            </a:pPr>
            <a:r>
              <a:rPr lang="ar-SA" altLang="zh-CN" sz="3200" b="1" u="none" dirty="0">
                <a:effectLst>
                  <a:outerShdw blurRad="38100" dist="38100" dir="2700000" algn="tl">
                    <a:srgbClr val="000000"/>
                  </a:outerShdw>
                </a:effectLst>
                <a:latin typeface="Tahoma" pitchFamily="34" charset="0"/>
                <a:cs typeface="Times New Roman" pitchFamily="18" charset="0"/>
              </a:rPr>
              <a:t>وضع خطة متكاملة لتطوير ودعم البحوث الزراعية ونقل التكنولوجيا على المستوى القومى. </a:t>
            </a:r>
            <a:endParaRPr lang="en-US" altLang="zh-CN" sz="3200" b="1" u="none" dirty="0">
              <a:effectLst>
                <a:outerShdw blurRad="38100" dist="38100" dir="2700000" algn="tl">
                  <a:srgbClr val="000000"/>
                </a:outerShdw>
              </a:effectLst>
              <a:latin typeface="Tahoma" pitchFamily="34" charset="0"/>
              <a:ea typeface="SimSun" charset="-122"/>
              <a:cs typeface="Times New Roman" pitchFamily="18" charset="0"/>
            </a:endParaRPr>
          </a:p>
          <a:p>
            <a:pPr marL="357188" indent="-357188">
              <a:lnSpc>
                <a:spcPct val="135000"/>
              </a:lnSpc>
              <a:spcBef>
                <a:spcPts val="600"/>
              </a:spcBef>
              <a:buSzPct val="75000"/>
              <a:buFont typeface="Wingdings" pitchFamily="2" charset="2"/>
              <a:buChar char="v"/>
              <a:defRPr/>
            </a:pPr>
            <a:r>
              <a:rPr lang="ar-SA" altLang="zh-CN" sz="3200" b="1" u="none" dirty="0">
                <a:effectLst>
                  <a:outerShdw blurRad="38100" dist="38100" dir="2700000" algn="tl">
                    <a:srgbClr val="000000"/>
                  </a:outerShdw>
                </a:effectLst>
                <a:latin typeface="Tahoma" pitchFamily="34" charset="0"/>
                <a:cs typeface="Times New Roman" pitchFamily="18" charset="0"/>
              </a:rPr>
              <a:t>صيانة الموارد الطبيعية والحفاظ على التنوع الحيوى.</a:t>
            </a:r>
            <a:endParaRPr lang="en-US" altLang="zh-CN" sz="3200" b="1" u="none" dirty="0">
              <a:effectLst>
                <a:outerShdw blurRad="38100" dist="38100" dir="2700000" algn="tl">
                  <a:srgbClr val="000000"/>
                </a:outerShdw>
              </a:effectLst>
              <a:latin typeface="Tahoma" pitchFamily="34" charset="0"/>
              <a:ea typeface="SimSun" charset="-122"/>
            </a:endParaRPr>
          </a:p>
          <a:p>
            <a:pPr marL="357188" indent="-357188">
              <a:lnSpc>
                <a:spcPct val="135000"/>
              </a:lnSpc>
              <a:spcBef>
                <a:spcPts val="600"/>
              </a:spcBef>
              <a:buSzPct val="75000"/>
              <a:buFont typeface="Wingdings" pitchFamily="2" charset="2"/>
              <a:buChar char="v"/>
              <a:defRPr/>
            </a:pPr>
            <a:r>
              <a:rPr lang="ar-SA" altLang="zh-CN" sz="3200" b="1" u="none" dirty="0">
                <a:effectLst>
                  <a:outerShdw blurRad="38100" dist="38100" dir="2700000" algn="tl">
                    <a:srgbClr val="000000"/>
                  </a:outerShdw>
                </a:effectLst>
                <a:latin typeface="Tahoma" pitchFamily="34" charset="0"/>
                <a:cs typeface="Times New Roman" pitchFamily="18" charset="0"/>
              </a:rPr>
              <a:t>الزيادة المستدامة لمساحات الأراضى المستصلحة. </a:t>
            </a:r>
            <a:endParaRPr lang="ar-EG" altLang="zh-CN" sz="3200" b="1" u="none" dirty="0">
              <a:effectLst>
                <a:outerShdw blurRad="38100" dist="38100" dir="2700000" algn="tl">
                  <a:srgbClr val="000000"/>
                </a:outerShdw>
              </a:effectLst>
              <a:latin typeface="Tahoma" pitchFamily="34" charset="0"/>
              <a:cs typeface="Times New Roman" pitchFamily="18" charset="0"/>
            </a:endParaRPr>
          </a:p>
          <a:p>
            <a:pPr marL="357188" indent="-357188">
              <a:lnSpc>
                <a:spcPct val="135000"/>
              </a:lnSpc>
              <a:spcBef>
                <a:spcPts val="600"/>
              </a:spcBef>
              <a:buSzPct val="75000"/>
              <a:buFont typeface="Wingdings" pitchFamily="2" charset="2"/>
              <a:buChar char="v"/>
              <a:defRPr/>
            </a:pPr>
            <a:r>
              <a:rPr lang="ar-EG" altLang="zh-CN" sz="3200" b="1" u="none" dirty="0">
                <a:effectLst>
                  <a:outerShdw blurRad="38100" dist="38100" dir="2700000" algn="tl">
                    <a:srgbClr val="000000"/>
                  </a:outerShdw>
                </a:effectLst>
                <a:latin typeface="Tahoma" pitchFamily="34" charset="0"/>
                <a:cs typeface="Times New Roman" pitchFamily="18" charset="0"/>
              </a:rPr>
              <a:t>التنمية المستدامة للإنتاجية الزراعية.</a:t>
            </a:r>
            <a:endParaRPr lang="en-US" altLang="zh-CN" sz="3200" b="1" u="none" dirty="0">
              <a:effectLst>
                <a:outerShdw blurRad="38100" dist="38100" dir="2700000" algn="tl">
                  <a:srgbClr val="000000"/>
                </a:outerShdw>
              </a:effectLst>
              <a:latin typeface="Tahoma" pitchFamily="34" charset="0"/>
              <a:ea typeface="SimSun" charset="-122"/>
            </a:endParaRPr>
          </a:p>
          <a:p>
            <a:pPr marL="357188" indent="-357188">
              <a:lnSpc>
                <a:spcPct val="135000"/>
              </a:lnSpc>
              <a:spcBef>
                <a:spcPts val="600"/>
              </a:spcBef>
              <a:buSzPct val="75000"/>
              <a:buFont typeface="Wingdings" pitchFamily="2" charset="2"/>
              <a:buChar char="v"/>
              <a:defRPr/>
            </a:pPr>
            <a:r>
              <a:rPr lang="ar-SA" altLang="zh-CN" sz="3200" b="1" u="none" dirty="0">
                <a:solidFill>
                  <a:srgbClr val="FFFF00"/>
                </a:solidFill>
                <a:effectLst>
                  <a:outerShdw blurRad="38100" dist="38100" dir="2700000" algn="tl">
                    <a:srgbClr val="000000"/>
                  </a:outerShdw>
                </a:effectLst>
                <a:latin typeface="Tahoma" pitchFamily="34" charset="0"/>
                <a:cs typeface="Times New Roman" pitchFamily="18" charset="0"/>
              </a:rPr>
              <a:t>تطوير نظم ال</a:t>
            </a:r>
            <a:r>
              <a:rPr lang="ar-EG" altLang="zh-CN" sz="3200" b="1" u="none" dirty="0">
                <a:solidFill>
                  <a:srgbClr val="FFFF00"/>
                </a:solidFill>
                <a:effectLst>
                  <a:outerShdw blurRad="38100" dist="38100" dir="2700000" algn="tl">
                    <a:srgbClr val="000000"/>
                  </a:outerShdw>
                </a:effectLst>
                <a:latin typeface="Tahoma" pitchFamily="34" charset="0"/>
                <a:cs typeface="Times New Roman" pitchFamily="18" charset="0"/>
              </a:rPr>
              <a:t>إ</a:t>
            </a:r>
            <a:r>
              <a:rPr lang="ar-SA" altLang="zh-CN" sz="3200" b="1" u="none" dirty="0">
                <a:solidFill>
                  <a:srgbClr val="FFFF00"/>
                </a:solidFill>
                <a:effectLst>
                  <a:outerShdw blurRad="38100" dist="38100" dir="2700000" algn="tl">
                    <a:srgbClr val="000000"/>
                  </a:outerShdw>
                </a:effectLst>
                <a:latin typeface="Tahoma" pitchFamily="34" charset="0"/>
                <a:cs typeface="Times New Roman" pitchFamily="18" charset="0"/>
              </a:rPr>
              <a:t>دارة ال</a:t>
            </a:r>
            <a:r>
              <a:rPr lang="ar-EG" altLang="zh-CN" sz="3200" b="1" u="none" dirty="0">
                <a:solidFill>
                  <a:srgbClr val="FFFF00"/>
                </a:solidFill>
                <a:effectLst>
                  <a:outerShdw blurRad="38100" dist="38100" dir="2700000" algn="tl">
                    <a:srgbClr val="000000"/>
                  </a:outerShdw>
                </a:effectLst>
                <a:latin typeface="Tahoma" pitchFamily="34" charset="0"/>
                <a:cs typeface="Times New Roman" pitchFamily="18" charset="0"/>
              </a:rPr>
              <a:t>م</a:t>
            </a:r>
            <a:r>
              <a:rPr lang="ar-SA" altLang="zh-CN" sz="3200" b="1" u="none" dirty="0">
                <a:solidFill>
                  <a:srgbClr val="FFFF00"/>
                </a:solidFill>
                <a:effectLst>
                  <a:outerShdw blurRad="38100" dist="38100" dir="2700000" algn="tl">
                    <a:srgbClr val="000000"/>
                  </a:outerShdw>
                </a:effectLst>
                <a:latin typeface="Tahoma" pitchFamily="34" charset="0"/>
                <a:cs typeface="Times New Roman" pitchFamily="18" charset="0"/>
              </a:rPr>
              <a:t>زرعية</a:t>
            </a:r>
            <a:r>
              <a:rPr lang="ar-SA" altLang="zh-CN" sz="3200" b="1" u="none" dirty="0">
                <a:effectLst>
                  <a:outerShdw blurRad="38100" dist="38100" dir="2700000" algn="tl">
                    <a:srgbClr val="000000"/>
                  </a:outerShdw>
                </a:effectLst>
                <a:latin typeface="Tahoma" pitchFamily="34" charset="0"/>
                <a:cs typeface="Times New Roman" pitchFamily="18" charset="0"/>
              </a:rPr>
              <a:t>.</a:t>
            </a:r>
            <a:endParaRPr lang="en-US" sz="3200" b="1" u="none" dirty="0">
              <a:effectLst>
                <a:outerShdw blurRad="38100" dist="38100" dir="2700000" algn="tl">
                  <a:srgbClr val="000000"/>
                </a:outerShdw>
              </a:effectLst>
              <a:latin typeface="Tahoma" pitchFamily="34" charset="0"/>
              <a:cs typeface="Times New Roman" pitchFamily="18" charset="0"/>
            </a:endParaRPr>
          </a:p>
        </p:txBody>
      </p:sp>
      <p:sp>
        <p:nvSpPr>
          <p:cNvPr id="6" name="Rectangle 5"/>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1444" name="Rectangle 4"/>
          <p:cNvSpPr>
            <a:spLocks noChangeArrowheads="1"/>
          </p:cNvSpPr>
          <p:nvPr/>
        </p:nvSpPr>
        <p:spPr bwMode="auto">
          <a:xfrm>
            <a:off x="3805238" y="796925"/>
            <a:ext cx="2290762" cy="1108075"/>
          </a:xfrm>
          <a:prstGeom prst="rect">
            <a:avLst/>
          </a:prstGeom>
          <a:noFill/>
          <a:ln w="9525">
            <a:noFill/>
            <a:miter lim="800000"/>
            <a:headEnd/>
            <a:tailEnd/>
          </a:ln>
        </p:spPr>
        <p:txBody>
          <a:bodyPr wrap="none">
            <a:spAutoFit/>
          </a:bodyPr>
          <a:lstStyle/>
          <a:p>
            <a:r>
              <a:rPr lang="ar-SA" sz="6600" b="1" u="none">
                <a:solidFill>
                  <a:srgbClr val="FFFF00"/>
                </a:solidFill>
                <a:latin typeface="Tahoma" pitchFamily="34" charset="0"/>
              </a:rPr>
              <a:t>الاهداف</a:t>
            </a:r>
            <a:endParaRPr lang="ar-EG" sz="66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ChangeArrowheads="1"/>
          </p:cNvSpPr>
          <p:nvPr/>
        </p:nvSpPr>
        <p:spPr bwMode="auto">
          <a:xfrm>
            <a:off x="2997200" y="869950"/>
            <a:ext cx="3783013" cy="823913"/>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altLang="en-US" sz="4800" b="1" u="none">
                <a:solidFill>
                  <a:srgbClr val="FFFF00"/>
                </a:solidFill>
                <a:latin typeface="Tahoma" pitchFamily="34" charset="0"/>
              </a:rPr>
              <a:t>التوجهات والآليات</a:t>
            </a:r>
            <a:endParaRPr lang="en-US" altLang="en-US" sz="4800" b="1" u="none">
              <a:solidFill>
                <a:srgbClr val="FFFF00"/>
              </a:solidFill>
              <a:latin typeface="Tahoma" pitchFamily="34" charset="0"/>
            </a:endParaRPr>
          </a:p>
        </p:txBody>
      </p:sp>
      <p:sp>
        <p:nvSpPr>
          <p:cNvPr id="3" name="Rectangle 6"/>
          <p:cNvSpPr>
            <a:spLocks noChangeArrowheads="1"/>
          </p:cNvSpPr>
          <p:nvPr/>
        </p:nvSpPr>
        <p:spPr bwMode="auto">
          <a:xfrm>
            <a:off x="1066800" y="1949450"/>
            <a:ext cx="8077200" cy="4687888"/>
          </a:xfrm>
          <a:prstGeom prst="rect">
            <a:avLst/>
          </a:prstGeom>
          <a:noFill/>
          <a:ln w="9525" algn="ctr">
            <a:noFill/>
            <a:miter lim="800000"/>
            <a:headEnd/>
            <a:tailEnd/>
          </a:ln>
          <a:effectLst/>
        </p:spPr>
        <p:txBody>
          <a:bodyPr anchor="ctr">
            <a:spAutoFit/>
          </a:bodyPr>
          <a:lstStyle/>
          <a:p>
            <a:pPr marL="357188" indent="-357188" algn="just">
              <a:lnSpc>
                <a:spcPct val="135000"/>
              </a:lnSpc>
              <a:spcBef>
                <a:spcPts val="600"/>
              </a:spcBef>
              <a:buSzPct val="75000"/>
              <a:buFont typeface="Wingdings" pitchFamily="2" charset="2"/>
              <a:buChar char="v"/>
              <a:defRPr/>
            </a:pPr>
            <a:r>
              <a:rPr lang="ar-SA" altLang="zh-CN" sz="2400" b="1" u="none">
                <a:effectLst>
                  <a:outerShdw blurRad="38100" dist="38100" dir="2700000" algn="tl">
                    <a:srgbClr val="000000"/>
                  </a:outerShdw>
                </a:effectLst>
                <a:latin typeface="Tahoma" pitchFamily="34" charset="0"/>
                <a:cs typeface="Times New Roman" pitchFamily="18" charset="0"/>
              </a:rPr>
              <a:t>البرامج البحثية المقترحة هى </a:t>
            </a:r>
            <a:r>
              <a:rPr lang="ar-SA" altLang="zh-CN" sz="2400" b="1" u="none">
                <a:solidFill>
                  <a:srgbClr val="00FF00"/>
                </a:solidFill>
                <a:effectLst>
                  <a:outerShdw blurRad="38100" dist="38100" dir="2700000" algn="tl">
                    <a:srgbClr val="000000"/>
                  </a:outerShdw>
                </a:effectLst>
                <a:latin typeface="Tahoma" pitchFamily="34" charset="0"/>
                <a:cs typeface="Times New Roman" pitchFamily="18" charset="0"/>
              </a:rPr>
              <a:t>برامج </a:t>
            </a:r>
            <a:r>
              <a:rPr lang="ar-EG" altLang="zh-CN" sz="2400" b="1" u="none">
                <a:solidFill>
                  <a:srgbClr val="00FF00"/>
                </a:solidFill>
                <a:effectLst>
                  <a:outerShdw blurRad="38100" dist="38100" dir="2700000" algn="tl">
                    <a:srgbClr val="000000"/>
                  </a:outerShdw>
                </a:effectLst>
                <a:latin typeface="Tahoma" pitchFamily="34" charset="0"/>
                <a:cs typeface="Times New Roman" pitchFamily="18" charset="0"/>
              </a:rPr>
              <a:t>وطنية</a:t>
            </a:r>
            <a:r>
              <a:rPr lang="ar-SA" altLang="zh-CN" sz="2400" b="1" u="none">
                <a:effectLst>
                  <a:outerShdw blurRad="38100" dist="38100" dir="2700000" algn="tl">
                    <a:srgbClr val="000000"/>
                  </a:outerShdw>
                </a:effectLst>
                <a:latin typeface="Tahoma" pitchFamily="34" charset="0"/>
                <a:cs typeface="Times New Roman" pitchFamily="18" charset="0"/>
              </a:rPr>
              <a:t> تعكس ال</a:t>
            </a:r>
            <a:r>
              <a:rPr lang="ar-EG" altLang="zh-CN" sz="2400" b="1" u="none">
                <a:effectLst>
                  <a:outerShdw blurRad="38100" dist="38100" dir="2700000" algn="tl">
                    <a:srgbClr val="000000"/>
                  </a:outerShdw>
                </a:effectLst>
                <a:latin typeface="Tahoma" pitchFamily="34" charset="0"/>
                <a:cs typeface="Times New Roman" pitchFamily="18" charset="0"/>
              </a:rPr>
              <a:t>إ</a:t>
            </a:r>
            <a:r>
              <a:rPr lang="ar-SA" altLang="zh-CN" sz="2400" b="1" u="none">
                <a:effectLst>
                  <a:outerShdw blurRad="38100" dist="38100" dir="2700000" algn="tl">
                    <a:srgbClr val="000000"/>
                  </a:outerShdw>
                </a:effectLst>
                <a:latin typeface="Tahoma" pitchFamily="34" charset="0"/>
                <a:cs typeface="Times New Roman" pitchFamily="18" charset="0"/>
              </a:rPr>
              <a:t>حتياج الفعلى لاستخدام البحث الزراعى </a:t>
            </a:r>
            <a:r>
              <a:rPr lang="ar-SA" altLang="zh-CN" sz="2400" b="1" u="none">
                <a:solidFill>
                  <a:srgbClr val="00FF00"/>
                </a:solidFill>
                <a:effectLst>
                  <a:outerShdw blurRad="38100" dist="38100" dir="2700000" algn="tl">
                    <a:srgbClr val="000000"/>
                  </a:outerShdw>
                </a:effectLst>
                <a:latin typeface="Tahoma" pitchFamily="34" charset="0"/>
                <a:cs typeface="Times New Roman" pitchFamily="18" charset="0"/>
              </a:rPr>
              <a:t>لإيجاد حلول عملية</a:t>
            </a:r>
            <a:r>
              <a:rPr lang="ar-SA" altLang="zh-CN" sz="2400" b="1" u="none">
                <a:effectLst>
                  <a:outerShdw blurRad="38100" dist="38100" dir="2700000" algn="tl">
                    <a:srgbClr val="000000"/>
                  </a:outerShdw>
                </a:effectLst>
                <a:latin typeface="Tahoma" pitchFamily="34" charset="0"/>
                <a:cs typeface="Times New Roman" pitchFamily="18" charset="0"/>
              </a:rPr>
              <a:t> للمشاكل التى تواجه برامج التنمية الزراعية فى مصر .</a:t>
            </a:r>
            <a:endParaRPr lang="en-US" altLang="zh-CN" sz="2400" b="1" u="none">
              <a:effectLst>
                <a:outerShdw blurRad="38100" dist="38100" dir="2700000" algn="tl">
                  <a:srgbClr val="000000"/>
                </a:outerShdw>
              </a:effectLst>
              <a:latin typeface="Tahoma" pitchFamily="34" charset="0"/>
              <a:ea typeface="SimSun" charset="-122"/>
              <a:cs typeface="Times New Roman" pitchFamily="18" charset="0"/>
            </a:endParaRPr>
          </a:p>
          <a:p>
            <a:pPr marL="357188" indent="-357188" algn="just">
              <a:lnSpc>
                <a:spcPct val="135000"/>
              </a:lnSpc>
              <a:spcBef>
                <a:spcPts val="600"/>
              </a:spcBef>
              <a:buSzPct val="75000"/>
              <a:buFont typeface="Wingdings" pitchFamily="2" charset="2"/>
              <a:buChar char="v"/>
              <a:defRPr/>
            </a:pPr>
            <a:r>
              <a:rPr lang="ar-SA" altLang="zh-CN" sz="2400" b="1" u="none">
                <a:effectLst>
                  <a:outerShdw blurRad="38100" dist="38100" dir="2700000" algn="tl">
                    <a:srgbClr val="000000"/>
                  </a:outerShdw>
                </a:effectLst>
                <a:latin typeface="Tahoma" pitchFamily="34" charset="0"/>
                <a:cs typeface="Times New Roman" pitchFamily="18" charset="0"/>
              </a:rPr>
              <a:t>يتطلب تنفيذ هذه البرامج البحثية </a:t>
            </a:r>
            <a:r>
              <a:rPr lang="ar-SA" altLang="zh-CN" sz="2400" b="1" u="none">
                <a:solidFill>
                  <a:srgbClr val="00FF00"/>
                </a:solidFill>
                <a:effectLst>
                  <a:outerShdw blurRad="38100" dist="38100" dir="2700000" algn="tl">
                    <a:srgbClr val="000000"/>
                  </a:outerShdw>
                </a:effectLst>
                <a:latin typeface="Tahoma" pitchFamily="34" charset="0"/>
                <a:cs typeface="Times New Roman" pitchFamily="18" charset="0"/>
              </a:rPr>
              <a:t>تضافر جهود جميع مؤسسات البحث الزراعى</a:t>
            </a:r>
            <a:r>
              <a:rPr lang="ar-SA" altLang="zh-CN" sz="2400" b="1" u="none">
                <a:effectLst>
                  <a:outerShdw blurRad="38100" dist="38100" dir="2700000" algn="tl">
                    <a:srgbClr val="000000"/>
                  </a:outerShdw>
                </a:effectLst>
                <a:latin typeface="Tahoma" pitchFamily="34" charset="0"/>
                <a:cs typeface="Times New Roman" pitchFamily="18" charset="0"/>
              </a:rPr>
              <a:t> فى مصر من الجامعات والمعاهد ومراكز البحوث الزراعية حيث يجب أن يؤدى العمل من خلال منظومة متكاملة يتم فيها توزيع المهام البحثية على الجهات ذات الصلة . </a:t>
            </a:r>
            <a:endParaRPr lang="ar-EG" altLang="zh-CN" sz="2400" b="1" u="none">
              <a:effectLst>
                <a:outerShdw blurRad="38100" dist="38100" dir="2700000" algn="tl">
                  <a:srgbClr val="000000"/>
                </a:outerShdw>
              </a:effectLst>
              <a:latin typeface="Tahoma" pitchFamily="34" charset="0"/>
              <a:cs typeface="Times New Roman" pitchFamily="18" charset="0"/>
            </a:endParaRPr>
          </a:p>
          <a:p>
            <a:pPr marL="357188" indent="-357188" algn="just">
              <a:lnSpc>
                <a:spcPct val="135000"/>
              </a:lnSpc>
              <a:spcBef>
                <a:spcPts val="600"/>
              </a:spcBef>
              <a:buSzPct val="75000"/>
              <a:buFont typeface="Wingdings" pitchFamily="2" charset="2"/>
              <a:buChar char="v"/>
              <a:defRPr/>
            </a:pPr>
            <a:r>
              <a:rPr lang="ar-EG" altLang="zh-CN" sz="2400" b="1" u="none">
                <a:effectLst>
                  <a:outerShdw blurRad="38100" dist="38100" dir="2700000" algn="tl">
                    <a:srgbClr val="000000"/>
                  </a:outerShdw>
                </a:effectLst>
                <a:latin typeface="Tahoma" pitchFamily="34" charset="0"/>
                <a:cs typeface="Times New Roman" pitchFamily="18" charset="0"/>
              </a:rPr>
              <a:t>فى ضوء ذلك يتطلب الأمر </a:t>
            </a:r>
            <a:r>
              <a:rPr lang="ar-EG" altLang="zh-CN" sz="2400" b="1" u="none">
                <a:solidFill>
                  <a:srgbClr val="00FF00"/>
                </a:solidFill>
                <a:effectLst>
                  <a:outerShdw blurRad="38100" dist="38100" dir="2700000" algn="tl">
                    <a:srgbClr val="000000"/>
                  </a:outerShdw>
                </a:effectLst>
                <a:latin typeface="Tahoma" pitchFamily="34" charset="0"/>
                <a:cs typeface="Times New Roman" pitchFamily="18" charset="0"/>
              </a:rPr>
              <a:t>إعادة النظر فى هيكلة بعض مؤسسات البحث</a:t>
            </a:r>
            <a:r>
              <a:rPr lang="ar-EG" altLang="zh-CN" sz="2400" b="1" u="none">
                <a:effectLst>
                  <a:outerShdw blurRad="38100" dist="38100" dir="2700000" algn="tl">
                    <a:srgbClr val="000000"/>
                  </a:outerShdw>
                </a:effectLst>
                <a:latin typeface="Tahoma" pitchFamily="34" charset="0"/>
                <a:cs typeface="Times New Roman" pitchFamily="18" charset="0"/>
              </a:rPr>
              <a:t> الزراعى لتطوير ادائها وتعظيم الاستفادة من الخبرات العلمية المتراكمة لديها .</a:t>
            </a: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2295525" y="838200"/>
            <a:ext cx="5019675" cy="823913"/>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altLang="en-US" sz="4800" b="1" u="none">
                <a:solidFill>
                  <a:srgbClr val="FFFF00"/>
                </a:solidFill>
                <a:latin typeface="Tahoma" pitchFamily="34" charset="0"/>
              </a:rPr>
              <a:t>البرامج البحثية المقترحة</a:t>
            </a:r>
          </a:p>
        </p:txBody>
      </p:sp>
      <p:sp>
        <p:nvSpPr>
          <p:cNvPr id="3" name="Rectangle 2"/>
          <p:cNvSpPr>
            <a:spLocks noChangeArrowheads="1"/>
          </p:cNvSpPr>
          <p:nvPr/>
        </p:nvSpPr>
        <p:spPr bwMode="auto">
          <a:xfrm>
            <a:off x="-228600" y="1763713"/>
            <a:ext cx="9144000" cy="5119687"/>
          </a:xfrm>
          <a:prstGeom prst="rect">
            <a:avLst/>
          </a:prstGeom>
          <a:noFill/>
          <a:ln w="9525" algn="ctr">
            <a:noFill/>
            <a:miter lim="800000"/>
            <a:headEnd/>
            <a:tailEnd/>
          </a:ln>
          <a:effectLst/>
        </p:spPr>
        <p:txBody>
          <a:bodyPr anchor="ctr">
            <a:spAutoFit/>
          </a:bodyPr>
          <a:lstStyle/>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بحوث تنمية المحاصيل الحقلية . </a:t>
            </a:r>
            <a:endParaRPr lang="en-US" altLang="zh-CN" sz="2200" b="1" u="none" dirty="0">
              <a:effectLst>
                <a:outerShdw blurRad="38100" dist="38100" dir="2700000" algn="tl">
                  <a:srgbClr val="000000"/>
                </a:outerShdw>
              </a:effectLst>
              <a:latin typeface="Tahoma" pitchFamily="34" charset="0"/>
              <a:ea typeface="SimSun" charset="-122"/>
              <a:cs typeface="Times New Roman" pitchFamily="18" charset="0"/>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بحوث تنمية المحاصيل البستانية . </a:t>
            </a:r>
            <a:endParaRPr lang="en-US" altLang="zh-CN" sz="2200" b="1" u="none" dirty="0">
              <a:effectLst>
                <a:outerShdw blurRad="38100" dist="38100" dir="2700000" algn="tl">
                  <a:srgbClr val="000000"/>
                </a:outerShdw>
              </a:effectLst>
              <a:latin typeface="Tahoma" pitchFamily="34" charset="0"/>
              <a:ea typeface="SimSun" charset="-122"/>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بحوث تنمية الإنتاج الحيوانى </a:t>
            </a:r>
            <a:r>
              <a:rPr lang="ar-EG" altLang="zh-CN" sz="2200" b="1" u="none" dirty="0">
                <a:effectLst>
                  <a:outerShdw blurRad="38100" dist="38100" dir="2700000" algn="tl">
                    <a:srgbClr val="000000"/>
                  </a:outerShdw>
                </a:effectLst>
                <a:latin typeface="Tahoma" pitchFamily="34" charset="0"/>
                <a:cs typeface="Times New Roman" pitchFamily="18" charset="0"/>
              </a:rPr>
              <a:t>والداجني والسمكي</a:t>
            </a:r>
            <a:r>
              <a:rPr lang="ar-SA" altLang="zh-CN" sz="2200" b="1" u="none" dirty="0">
                <a:effectLst>
                  <a:outerShdw blurRad="38100" dist="38100" dir="2700000" algn="tl">
                    <a:srgbClr val="000000"/>
                  </a:outerShdw>
                </a:effectLst>
                <a:latin typeface="Tahoma" pitchFamily="34" charset="0"/>
                <a:cs typeface="Times New Roman" pitchFamily="18" charset="0"/>
              </a:rPr>
              <a:t>. </a:t>
            </a:r>
            <a:endParaRPr lang="en-US" altLang="zh-CN" sz="2200" b="1" u="none" dirty="0">
              <a:effectLst>
                <a:outerShdw blurRad="38100" dist="38100" dir="2700000" algn="tl">
                  <a:srgbClr val="000000"/>
                </a:outerShdw>
              </a:effectLst>
              <a:latin typeface="Tahoma" pitchFamily="34" charset="0"/>
              <a:ea typeface="SimSun" charset="-122"/>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بحوث تطوير كفاءة استخدام الموارد الطبيعية . </a:t>
            </a:r>
            <a:endParaRPr lang="en-US" altLang="zh-CN" sz="2200" b="1" u="none" dirty="0">
              <a:effectLst>
                <a:outerShdw blurRad="38100" dist="38100" dir="2700000" algn="tl">
                  <a:srgbClr val="000000"/>
                </a:outerShdw>
              </a:effectLst>
              <a:latin typeface="Tahoma" pitchFamily="34" charset="0"/>
              <a:ea typeface="SimSun" charset="-122"/>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بحوث استخدام </a:t>
            </a:r>
            <a:r>
              <a:rPr lang="ar-EG" altLang="zh-CN" sz="2200" b="1" u="none" dirty="0">
                <a:effectLst>
                  <a:outerShdw blurRad="38100" dist="38100" dir="2700000" algn="tl">
                    <a:srgbClr val="000000"/>
                  </a:outerShdw>
                </a:effectLst>
                <a:latin typeface="Tahoma" pitchFamily="34" charset="0"/>
                <a:cs typeface="Times New Roman" pitchFamily="18" charset="0"/>
              </a:rPr>
              <a:t>المتبقيات</a:t>
            </a:r>
            <a:r>
              <a:rPr lang="ar-SA" altLang="zh-CN" sz="2200" b="1" u="none" dirty="0">
                <a:effectLst>
                  <a:outerShdw blurRad="38100" dist="38100" dir="2700000" algn="tl">
                    <a:srgbClr val="000000"/>
                  </a:outerShdw>
                </a:effectLst>
                <a:latin typeface="Tahoma" pitchFamily="34" charset="0"/>
                <a:cs typeface="Times New Roman" pitchFamily="18" charset="0"/>
              </a:rPr>
              <a:t> الزراعية . </a:t>
            </a:r>
            <a:endParaRPr lang="ar-EG" altLang="zh-CN" sz="2200" b="1" u="none" dirty="0">
              <a:effectLst>
                <a:outerShdw blurRad="38100" dist="38100" dir="2700000" algn="tl">
                  <a:srgbClr val="000000"/>
                </a:outerShdw>
              </a:effectLst>
              <a:latin typeface="Tahoma" pitchFamily="34" charset="0"/>
              <a:cs typeface="Times New Roman" pitchFamily="18" charset="0"/>
            </a:endParaRPr>
          </a:p>
          <a:p>
            <a:pPr marL="357188" indent="-357188">
              <a:lnSpc>
                <a:spcPct val="135000"/>
              </a:lnSpc>
              <a:buSzPct val="75000"/>
              <a:buFont typeface="Wingdings" pitchFamily="2" charset="2"/>
              <a:buChar char="v"/>
              <a:defRPr/>
            </a:pPr>
            <a:r>
              <a:rPr lang="ar-EG" altLang="zh-CN" sz="2200" b="1" u="none" dirty="0">
                <a:effectLst>
                  <a:outerShdw blurRad="38100" dist="38100" dir="2700000" algn="tl">
                    <a:srgbClr val="000000"/>
                  </a:outerShdw>
                </a:effectLst>
                <a:latin typeface="Tahoma" pitchFamily="34" charset="0"/>
                <a:cs typeface="Times New Roman" pitchFamily="18" charset="0"/>
              </a:rPr>
              <a:t>الجينوميات والبروتيوميات والهندسة الوراثية والمعلوماتية.</a:t>
            </a:r>
          </a:p>
          <a:p>
            <a:pPr marL="357188" indent="-357188">
              <a:lnSpc>
                <a:spcPct val="135000"/>
              </a:lnSpc>
              <a:buSzPct val="75000"/>
              <a:buFont typeface="Wingdings" pitchFamily="2" charset="2"/>
              <a:buChar char="v"/>
              <a:defRPr/>
            </a:pPr>
            <a:r>
              <a:rPr lang="ar-EG" altLang="zh-CN" sz="2200" b="1" u="none" dirty="0">
                <a:effectLst>
                  <a:outerShdw blurRad="38100" dist="38100" dir="2700000" algn="tl">
                    <a:srgbClr val="000000"/>
                  </a:outerShdw>
                </a:effectLst>
                <a:latin typeface="Tahoma" pitchFamily="34" charset="0"/>
                <a:cs typeface="Times New Roman" pitchFamily="18" charset="0"/>
              </a:rPr>
              <a:t>النظم </a:t>
            </a:r>
            <a:r>
              <a:rPr lang="ar-EG" altLang="zh-CN" sz="2200" b="1" u="none" dirty="0">
                <a:solidFill>
                  <a:srgbClr val="FFFF00"/>
                </a:solidFill>
                <a:effectLst>
                  <a:outerShdw blurRad="38100" dist="38100" dir="2700000" algn="tl">
                    <a:srgbClr val="000000"/>
                  </a:outerShdw>
                </a:effectLst>
                <a:latin typeface="Tahoma" pitchFamily="34" charset="0"/>
                <a:cs typeface="Times New Roman" pitchFamily="18" charset="0"/>
              </a:rPr>
              <a:t>الزراعية الخبيرة وتكنولوجيا المعلومات </a:t>
            </a:r>
            <a:r>
              <a:rPr lang="ar-EG" altLang="zh-CN" sz="2200" b="1" u="none" dirty="0">
                <a:effectLst>
                  <a:outerShdw blurRad="38100" dist="38100" dir="2700000" algn="tl">
                    <a:srgbClr val="000000"/>
                  </a:outerShdw>
                </a:effectLst>
                <a:latin typeface="Tahoma" pitchFamily="34" charset="0"/>
                <a:cs typeface="Times New Roman" pitchFamily="18" charset="0"/>
              </a:rPr>
              <a:t>.</a:t>
            </a:r>
          </a:p>
          <a:p>
            <a:pPr marL="357188" indent="-357188">
              <a:lnSpc>
                <a:spcPct val="135000"/>
              </a:lnSpc>
              <a:buSzPct val="75000"/>
              <a:buFont typeface="Wingdings" pitchFamily="2" charset="2"/>
              <a:buChar char="v"/>
              <a:defRPr/>
            </a:pPr>
            <a:r>
              <a:rPr lang="ar-EG" altLang="zh-CN" sz="2200" b="1" u="none" dirty="0">
                <a:effectLst>
                  <a:outerShdw blurRad="38100" dist="38100" dir="2700000" algn="tl">
                    <a:srgbClr val="000000"/>
                  </a:outerShdw>
                </a:effectLst>
                <a:latin typeface="Tahoma" pitchFamily="34" charset="0"/>
                <a:cs typeface="Times New Roman" pitchFamily="18" charset="0"/>
              </a:rPr>
              <a:t>الاستخدامات الزراعية لتكنولوجيا النانو.</a:t>
            </a:r>
          </a:p>
          <a:p>
            <a:pPr marL="357188" indent="-357188">
              <a:lnSpc>
                <a:spcPct val="135000"/>
              </a:lnSpc>
              <a:buSzPct val="75000"/>
              <a:buFont typeface="Wingdings" pitchFamily="2" charset="2"/>
              <a:buChar char="v"/>
              <a:defRPr/>
            </a:pPr>
            <a:r>
              <a:rPr lang="ar-EG" altLang="zh-CN" sz="2200" b="1" u="none" dirty="0">
                <a:effectLst>
                  <a:outerShdw blurRad="38100" dist="38100" dir="2700000" algn="tl">
                    <a:srgbClr val="000000"/>
                  </a:outerShdw>
                </a:effectLst>
                <a:latin typeface="Tahoma" pitchFamily="34" charset="0"/>
                <a:cs typeface="Times New Roman" pitchFamily="18" charset="0"/>
              </a:rPr>
              <a:t>برامج بحوث الارشاد الزراعي.</a:t>
            </a:r>
            <a:endParaRPr lang="ar-SA" altLang="zh-CN" sz="2200" b="1" u="none" dirty="0">
              <a:effectLst>
                <a:outerShdw blurRad="38100" dist="38100" dir="2700000" algn="tl">
                  <a:srgbClr val="000000"/>
                </a:outerShdw>
              </a:effectLst>
              <a:latin typeface="Tahoma" pitchFamily="34" charset="0"/>
              <a:cs typeface="Times New Roman" pitchFamily="18" charset="0"/>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cs typeface="Times New Roman" pitchFamily="18" charset="0"/>
              </a:rPr>
              <a:t>برامج تطوير أداء مؤسسات البحث الزراعى وإعادة الهيكلة .</a:t>
            </a:r>
            <a:r>
              <a:rPr lang="en-US" altLang="zh-CN" sz="2200" b="1" u="none" dirty="0">
                <a:effectLst>
                  <a:outerShdw blurRad="38100" dist="38100" dir="2700000" algn="tl">
                    <a:srgbClr val="000000"/>
                  </a:outerShdw>
                </a:effectLst>
                <a:latin typeface="Tahoma" pitchFamily="34" charset="0"/>
                <a:ea typeface="SimSun" charset="-122"/>
              </a:rPr>
              <a:t> </a:t>
            </a:r>
            <a:endParaRPr lang="ar-SA" altLang="zh-CN" sz="2200" b="1" u="none" dirty="0">
              <a:effectLst>
                <a:outerShdw blurRad="38100" dist="38100" dir="2700000" algn="tl">
                  <a:srgbClr val="000000"/>
                </a:outerShdw>
              </a:effectLst>
              <a:latin typeface="Tahoma" pitchFamily="34" charset="0"/>
              <a:ea typeface="SimSun" charset="-122"/>
            </a:endParaRPr>
          </a:p>
          <a:p>
            <a:pPr marL="357188" indent="-357188">
              <a:lnSpc>
                <a:spcPct val="135000"/>
              </a:lnSpc>
              <a:buSzPct val="75000"/>
              <a:buFont typeface="Wingdings" pitchFamily="2" charset="2"/>
              <a:buChar char="v"/>
              <a:defRPr/>
            </a:pPr>
            <a:r>
              <a:rPr lang="ar-SA" altLang="zh-CN" sz="2200" b="1" u="none" dirty="0">
                <a:effectLst>
                  <a:outerShdw blurRad="38100" dist="38100" dir="2700000" algn="tl">
                    <a:srgbClr val="000000"/>
                  </a:outerShdw>
                </a:effectLst>
                <a:latin typeface="Tahoma" pitchFamily="34" charset="0"/>
                <a:ea typeface="SimSun" charset="-122"/>
              </a:rPr>
              <a:t>برامج البحوث الاقتصادية الزراعية.</a:t>
            </a:r>
            <a:endParaRPr lang="en-US" altLang="zh-CN" sz="2200" b="1" u="none" dirty="0">
              <a:effectLst>
                <a:outerShdw blurRad="38100" dist="38100" dir="2700000" algn="tl">
                  <a:srgbClr val="000000"/>
                </a:outerShdw>
              </a:effectLst>
              <a:latin typeface="Tahoma" pitchFamily="34" charset="0"/>
              <a:ea typeface="SimSun" charset="-122"/>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ChangeArrowheads="1"/>
          </p:cNvSpPr>
          <p:nvPr/>
        </p:nvSpPr>
        <p:spPr bwMode="auto">
          <a:xfrm>
            <a:off x="1600200" y="838200"/>
            <a:ext cx="6553200" cy="98425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الأهداف الرئيسية</a:t>
            </a:r>
            <a:r>
              <a:rPr lang="ar-SA" sz="4800" b="1" u="none">
                <a:solidFill>
                  <a:srgbClr val="FFFF00"/>
                </a:solidFill>
                <a:latin typeface="Tahoma" pitchFamily="34" charset="0"/>
              </a:rPr>
              <a:t> للإستراتيجية</a:t>
            </a:r>
            <a:endParaRPr lang="en-US" sz="4800" b="1" u="none">
              <a:solidFill>
                <a:srgbClr val="FFFF00"/>
              </a:solidFill>
              <a:latin typeface="Tahoma" pitchFamily="34" charset="0"/>
            </a:endParaRPr>
          </a:p>
        </p:txBody>
      </p:sp>
      <p:sp>
        <p:nvSpPr>
          <p:cNvPr id="23555" name="Text Box 9"/>
          <p:cNvSpPr txBox="1">
            <a:spLocks noChangeArrowheads="1"/>
          </p:cNvSpPr>
          <p:nvPr/>
        </p:nvSpPr>
        <p:spPr bwMode="auto">
          <a:xfrm>
            <a:off x="990600" y="2154238"/>
            <a:ext cx="7924800" cy="4648200"/>
          </a:xfrm>
          <a:prstGeom prst="rect">
            <a:avLst/>
          </a:prstGeom>
          <a:noFill/>
          <a:ln w="12700">
            <a:noFill/>
            <a:miter lim="800000"/>
            <a:headEnd/>
            <a:tailEnd/>
          </a:ln>
        </p:spPr>
        <p:txBody>
          <a:bodyPr>
            <a:spAutoFit/>
          </a:bodyPr>
          <a:lstStyle/>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 </a:t>
            </a:r>
            <a:r>
              <a:rPr lang="ar-SA" altLang="zh-CN" sz="2400" b="1" u="none">
                <a:latin typeface="Tahoma" pitchFamily="34" charset="0"/>
                <a:cs typeface="Simplified Arabic" pitchFamily="18" charset="-78"/>
              </a:rPr>
              <a:t>رفع مستوى المعيشة </a:t>
            </a:r>
            <a:r>
              <a:rPr lang="ar-EG" altLang="zh-CN" sz="2400" b="1" u="none">
                <a:latin typeface="Tahoma" pitchFamily="34" charset="0"/>
                <a:cs typeface="Simplified Arabic" pitchFamily="18" charset="-78"/>
              </a:rPr>
              <a:t>للمجتمعات الريفية (العائد الإجتماعى)</a:t>
            </a:r>
            <a:r>
              <a:rPr lang="ar-SA" altLang="zh-CN" sz="2400" b="1" u="none">
                <a:latin typeface="Tahoma" pitchFamily="34" charset="0"/>
                <a:cs typeface="Simplified Arabic" pitchFamily="18" charset="-78"/>
              </a:rPr>
              <a:t>.</a:t>
            </a:r>
            <a:endParaRPr lang="en-US" sz="2400" b="1" u="none">
              <a:latin typeface="Tahoma" pitchFamily="34" charset="0"/>
              <a:cs typeface="Simplified Arabic" pitchFamily="18" charset="-78"/>
            </a:endParaRPr>
          </a:p>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تطوير نظم التعليم والبحث الزراعي ونقل التكنولوجيا لخدمة التنمية الزراعية.</a:t>
            </a:r>
            <a:endParaRPr lang="en-US" altLang="zh-CN" sz="2400" b="1" u="none">
              <a:latin typeface="Tahoma" pitchFamily="34" charset="0"/>
              <a:ea typeface="SimSun" pitchFamily="2" charset="-122"/>
              <a:cs typeface="Simplified Arabic" pitchFamily="18" charset="-78"/>
            </a:endParaRPr>
          </a:p>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استكمال برامج الإصلاح المؤسسي في القطاع الزراعي</a:t>
            </a:r>
            <a:r>
              <a:rPr lang="ar-SA" altLang="zh-CN" sz="2400" b="1" u="none">
                <a:latin typeface="Tahoma" pitchFamily="34" charset="0"/>
                <a:cs typeface="Simplified Arabic" pitchFamily="18" charset="-78"/>
              </a:rPr>
              <a:t> </a:t>
            </a:r>
          </a:p>
          <a:p>
            <a:pPr marL="231775" indent="-231775" algn="just" eaLnBrk="0" hangingPunct="0">
              <a:spcBef>
                <a:spcPts val="600"/>
              </a:spcBef>
              <a:spcAft>
                <a:spcPts val="600"/>
              </a:spcAft>
              <a:buFontTx/>
              <a:buChar char="•"/>
            </a:pPr>
            <a:r>
              <a:rPr lang="ar-EG" altLang="zh-CN" sz="2400" b="1" u="none">
                <a:solidFill>
                  <a:srgbClr val="FFFF00"/>
                </a:solidFill>
                <a:latin typeface="Tahoma" pitchFamily="34" charset="0"/>
                <a:cs typeface="Simplified Arabic" pitchFamily="18" charset="-78"/>
              </a:rPr>
              <a:t>رفع كفاءة استخدام مياه الري.</a:t>
            </a:r>
          </a:p>
          <a:p>
            <a:pPr marL="231775" indent="-231775" algn="just" eaLnBrk="0" hangingPunct="0">
              <a:spcBef>
                <a:spcPts val="600"/>
              </a:spcBef>
              <a:spcAft>
                <a:spcPts val="600"/>
              </a:spcAft>
              <a:buFontTx/>
              <a:buChar char="•"/>
            </a:pPr>
            <a:r>
              <a:rPr lang="ar-EG" altLang="zh-CN" sz="2400" b="1" u="none">
                <a:solidFill>
                  <a:srgbClr val="FFFF00"/>
                </a:solidFill>
                <a:latin typeface="Tahoma" pitchFamily="34" charset="0"/>
                <a:cs typeface="Simplified Arabic" pitchFamily="18" charset="-78"/>
              </a:rPr>
              <a:t>تحسين القدرة التنافسية </a:t>
            </a:r>
            <a:r>
              <a:rPr lang="ar-EG" altLang="zh-CN" sz="2400" b="1" u="none">
                <a:latin typeface="Tahoma" pitchFamily="34" charset="0"/>
                <a:cs typeface="Simplified Arabic" pitchFamily="18" charset="-78"/>
              </a:rPr>
              <a:t>للمنتجات الزراعية في الأسواق المحلية والدولية.</a:t>
            </a:r>
          </a:p>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زيادة قدرة القطاع الزراعي على التنمية المستدامة.</a:t>
            </a:r>
          </a:p>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تكثيف معدلات التصنيع للمنتجات الزراعية.</a:t>
            </a:r>
          </a:p>
          <a:p>
            <a:pPr marL="231775" indent="-231775" algn="just" eaLnBrk="0" hangingPunct="0">
              <a:spcBef>
                <a:spcPts val="600"/>
              </a:spcBef>
              <a:spcAft>
                <a:spcPts val="600"/>
              </a:spcAft>
              <a:buFontTx/>
              <a:buChar char="•"/>
            </a:pPr>
            <a:r>
              <a:rPr lang="ar-EG" altLang="zh-CN" sz="2400" b="1" u="none">
                <a:latin typeface="Tahoma" pitchFamily="34" charset="0"/>
                <a:cs typeface="Simplified Arabic" pitchFamily="18" charset="-78"/>
              </a:rPr>
              <a:t>تحسين مناخ الاستثمار الزراعي</a:t>
            </a:r>
            <a:r>
              <a:rPr lang="ar-SA" altLang="zh-CN" sz="2400" b="1" u="none">
                <a:latin typeface="Tahoma" pitchFamily="34" charset="0"/>
                <a:cs typeface="Simplified Arabic" pitchFamily="18" charset="-78"/>
              </a:rPr>
              <a:t> وإتاحة فرص العمل</a:t>
            </a:r>
            <a:r>
              <a:rPr lang="ar-EG" altLang="zh-CN" sz="2400" b="1" u="none">
                <a:latin typeface="Tahoma" pitchFamily="34" charset="0"/>
                <a:cs typeface="Simplified Arabic" pitchFamily="18" charset="-78"/>
              </a:rPr>
              <a:t>.</a:t>
            </a:r>
          </a:p>
          <a:p>
            <a:pPr marL="231775" indent="-231775" algn="just" eaLnBrk="0" hangingPunct="0">
              <a:spcBef>
                <a:spcPts val="600"/>
              </a:spcBef>
              <a:spcAft>
                <a:spcPts val="600"/>
              </a:spcAft>
              <a:buFontTx/>
              <a:buChar char="•"/>
            </a:pPr>
            <a:endParaRPr lang="ar-EG" altLang="zh-CN" sz="2400" b="1" u="none">
              <a:latin typeface="Tahoma" pitchFamily="34" charset="0"/>
              <a:cs typeface="Simplified Arabic" pitchFamily="18" charset="-78"/>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685800" y="1843088"/>
            <a:ext cx="8350250" cy="3143250"/>
          </a:xfrm>
          <a:prstGeom prst="rect">
            <a:avLst/>
          </a:prstGeom>
          <a:noFill/>
          <a:ln w="9525" algn="ctr">
            <a:noFill/>
            <a:miter lim="800000"/>
            <a:headEnd/>
            <a:tailEnd/>
          </a:ln>
          <a:effectLst/>
        </p:spPr>
        <p:txBody>
          <a:bodyPr anchor="ctr">
            <a:spAutoFit/>
          </a:bodyPr>
          <a:lstStyle/>
          <a:p>
            <a:pPr marL="357188" indent="-357188" algn="just">
              <a:spcBef>
                <a:spcPct val="35000"/>
              </a:spcBef>
              <a:buSzPct val="75000"/>
              <a:buFont typeface="Wingdings" pitchFamily="2" charset="2"/>
              <a:buChar char="v"/>
              <a:defRPr/>
            </a:pPr>
            <a:r>
              <a:rPr lang="ar-SA" altLang="zh-CN" sz="2300" b="1" u="none" dirty="0">
                <a:effectLst>
                  <a:outerShdw blurRad="38100" dist="38100" dir="2700000" algn="tl">
                    <a:srgbClr val="000000"/>
                  </a:outerShdw>
                </a:effectLst>
                <a:latin typeface="Tahoma" pitchFamily="34" charset="0"/>
                <a:cs typeface="Times New Roman" pitchFamily="18" charset="0"/>
              </a:rPr>
              <a:t>تحديث بيانات </a:t>
            </a:r>
            <a:r>
              <a:rPr lang="ar-SA"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المصادر الطبيعية (الأراضى </a:t>
            </a:r>
            <a:r>
              <a:rPr lang="ar-EG"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a:t>
            </a:r>
            <a:r>
              <a:rPr lang="ar-SA"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 مياه </a:t>
            </a:r>
            <a:r>
              <a:rPr lang="ar-EG"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a:t>
            </a:r>
            <a:r>
              <a:rPr lang="ar-SA"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 مناخ) وقواعد البيانات باستخدام التقنيات الحديثة  </a:t>
            </a:r>
            <a:r>
              <a:rPr lang="en-US" altLang="zh-CN" sz="2300" b="1" u="none" dirty="0">
                <a:solidFill>
                  <a:srgbClr val="FFFF00"/>
                </a:solidFill>
                <a:effectLst>
                  <a:outerShdw blurRad="38100" dist="38100" dir="2700000" algn="tl">
                    <a:srgbClr val="000000"/>
                  </a:outerShdw>
                </a:effectLst>
                <a:latin typeface="Tahoma" pitchFamily="34" charset="0"/>
                <a:ea typeface="SimSun" charset="-122"/>
                <a:cs typeface="Times New Roman" pitchFamily="18" charset="0"/>
              </a:rPr>
              <a:t>GIS</a:t>
            </a:r>
            <a:r>
              <a:rPr lang="ar-SA"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 </a:t>
            </a:r>
            <a:r>
              <a:rPr lang="ar-EG"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a:t>
            </a:r>
            <a:r>
              <a:rPr lang="ar-SA" altLang="zh-CN" sz="2300" b="1" u="none" dirty="0">
                <a:solidFill>
                  <a:srgbClr val="FFFF00"/>
                </a:solidFill>
                <a:effectLst>
                  <a:outerShdw blurRad="38100" dist="38100" dir="2700000" algn="tl">
                    <a:srgbClr val="000000"/>
                  </a:outerShdw>
                </a:effectLst>
                <a:latin typeface="Tahoma" pitchFamily="34" charset="0"/>
                <a:cs typeface="Times New Roman" pitchFamily="18" charset="0"/>
              </a:rPr>
              <a:t> بيانات الأقمار الصناعية</a:t>
            </a:r>
            <a:r>
              <a:rPr lang="ar-SA" altLang="zh-CN" sz="2300" b="1" u="none" dirty="0">
                <a:effectLst>
                  <a:outerShdw blurRad="38100" dist="38100" dir="2700000" algn="tl">
                    <a:srgbClr val="000000"/>
                  </a:outerShdw>
                </a:effectLst>
                <a:latin typeface="Tahoma" pitchFamily="34" charset="0"/>
                <a:cs typeface="Times New Roman" pitchFamily="18" charset="0"/>
              </a:rPr>
              <a:t>). </a:t>
            </a:r>
            <a:endParaRPr lang="en-US" altLang="zh-CN" sz="2300" b="1" u="none" dirty="0">
              <a:effectLst>
                <a:outerShdw blurRad="38100" dist="38100" dir="2700000" algn="tl">
                  <a:srgbClr val="000000"/>
                </a:outerShdw>
              </a:effectLst>
              <a:latin typeface="Tahoma" pitchFamily="34" charset="0"/>
              <a:ea typeface="SimSun" charset="-122"/>
            </a:endParaRPr>
          </a:p>
          <a:p>
            <a:pPr marL="357188" indent="-357188" algn="just">
              <a:spcBef>
                <a:spcPct val="35000"/>
              </a:spcBef>
              <a:buSzPct val="75000"/>
              <a:buFont typeface="Wingdings" pitchFamily="2" charset="2"/>
              <a:buChar char="v"/>
              <a:defRPr/>
            </a:pPr>
            <a:r>
              <a:rPr lang="ar-SA" altLang="zh-CN" sz="2300" b="1" u="none" dirty="0">
                <a:effectLst>
                  <a:outerShdw blurRad="38100" dist="38100" dir="2700000" algn="tl">
                    <a:srgbClr val="000000"/>
                  </a:outerShdw>
                </a:effectLst>
                <a:latin typeface="Tahoma" pitchFamily="34" charset="0"/>
                <a:cs typeface="Times New Roman" pitchFamily="18" charset="0"/>
              </a:rPr>
              <a:t>الدراسات الخاصة با</a:t>
            </a:r>
            <a:r>
              <a:rPr lang="ar-EG" altLang="zh-CN" sz="2300" b="1" u="none" dirty="0">
                <a:effectLst>
                  <a:outerShdw blurRad="38100" dist="38100" dir="2700000" algn="tl">
                    <a:srgbClr val="000000"/>
                  </a:outerShdw>
                </a:effectLst>
                <a:latin typeface="Tahoma" pitchFamily="34" charset="0"/>
                <a:cs typeface="Times New Roman" pitchFamily="18" charset="0"/>
              </a:rPr>
              <a:t>ل</a:t>
            </a:r>
            <a:r>
              <a:rPr lang="ar-SA" altLang="zh-CN" sz="2300" b="1" u="none" dirty="0">
                <a:effectLst>
                  <a:outerShdw blurRad="38100" dist="38100" dir="2700000" algn="tl">
                    <a:srgbClr val="000000"/>
                  </a:outerShdw>
                </a:effectLst>
                <a:latin typeface="Tahoma" pitchFamily="34" charset="0"/>
                <a:cs typeface="Times New Roman" pitchFamily="18" charset="0"/>
              </a:rPr>
              <a:t>نظ</a:t>
            </a:r>
            <a:r>
              <a:rPr lang="ar-EG" altLang="zh-CN" sz="2300" b="1" u="none" dirty="0">
                <a:effectLst>
                  <a:outerShdw blurRad="38100" dist="38100" dir="2700000" algn="tl">
                    <a:srgbClr val="000000"/>
                  </a:outerShdw>
                </a:effectLst>
                <a:latin typeface="Tahoma" pitchFamily="34" charset="0"/>
                <a:cs typeface="Times New Roman" pitchFamily="18" charset="0"/>
              </a:rPr>
              <a:t>م</a:t>
            </a:r>
            <a:r>
              <a:rPr lang="ar-SA" altLang="zh-CN" sz="2300" b="1" u="none" dirty="0">
                <a:effectLst>
                  <a:outerShdw blurRad="38100" dist="38100" dir="2700000" algn="tl">
                    <a:srgbClr val="000000"/>
                  </a:outerShdw>
                </a:effectLst>
                <a:latin typeface="Tahoma" pitchFamily="34" charset="0"/>
                <a:cs typeface="Times New Roman" pitchFamily="18" charset="0"/>
              </a:rPr>
              <a:t> الزراعية البيئية المتكاملة وتطوير ا</a:t>
            </a:r>
            <a:r>
              <a:rPr lang="ar-EG" altLang="zh-CN" sz="2300" b="1" u="none" dirty="0">
                <a:effectLst>
                  <a:outerShdw blurRad="38100" dist="38100" dir="2700000" algn="tl">
                    <a:srgbClr val="000000"/>
                  </a:outerShdw>
                </a:effectLst>
                <a:latin typeface="Tahoma" pitchFamily="34" charset="0"/>
                <a:cs typeface="Times New Roman" pitchFamily="18" charset="0"/>
              </a:rPr>
              <a:t>ل</a:t>
            </a:r>
            <a:r>
              <a:rPr lang="ar-SA" altLang="zh-CN" sz="2300" b="1" u="none" dirty="0">
                <a:effectLst>
                  <a:outerShdw blurRad="38100" dist="38100" dir="2700000" algn="tl">
                    <a:srgbClr val="000000"/>
                  </a:outerShdw>
                </a:effectLst>
                <a:latin typeface="Tahoma" pitchFamily="34" charset="0"/>
                <a:cs typeface="Times New Roman" pitchFamily="18" charset="0"/>
              </a:rPr>
              <a:t>نظم الزراعية السائدة</a:t>
            </a:r>
            <a:br>
              <a:rPr lang="ar-SA" altLang="zh-CN" sz="2300" b="1" u="none" dirty="0">
                <a:effectLst>
                  <a:outerShdw blurRad="38100" dist="38100" dir="2700000" algn="tl">
                    <a:srgbClr val="000000"/>
                  </a:outerShdw>
                </a:effectLst>
                <a:latin typeface="Tahoma" pitchFamily="34" charset="0"/>
                <a:cs typeface="Times New Roman" pitchFamily="18" charset="0"/>
              </a:rPr>
            </a:br>
            <a:r>
              <a:rPr lang="ar-SA" altLang="zh-CN" sz="2300" b="1" u="none" dirty="0">
                <a:effectLst>
                  <a:outerShdw blurRad="38100" dist="38100" dir="2700000" algn="tl">
                    <a:srgbClr val="000000"/>
                  </a:outerShdw>
                </a:effectLst>
                <a:latin typeface="Tahoma" pitchFamily="34" charset="0"/>
                <a:cs typeface="Times New Roman" pitchFamily="18" charset="0"/>
              </a:rPr>
              <a:t> (زراعة مروية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زراعة مطرية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مراعى). </a:t>
            </a:r>
            <a:endParaRPr lang="en-US" altLang="zh-CN" sz="2300" b="1" u="none" dirty="0">
              <a:effectLst>
                <a:outerShdw blurRad="38100" dist="38100" dir="2700000" algn="tl">
                  <a:srgbClr val="000000"/>
                </a:outerShdw>
              </a:effectLst>
              <a:latin typeface="Tahoma" pitchFamily="34" charset="0"/>
              <a:ea typeface="SimSun" charset="-122"/>
            </a:endParaRPr>
          </a:p>
          <a:p>
            <a:pPr marL="357188" indent="-357188" algn="just">
              <a:spcBef>
                <a:spcPct val="35000"/>
              </a:spcBef>
              <a:buSzPct val="75000"/>
              <a:buFont typeface="Wingdings" pitchFamily="2" charset="2"/>
              <a:buChar char="v"/>
              <a:defRPr/>
            </a:pPr>
            <a:r>
              <a:rPr lang="ar-SA" altLang="zh-CN" sz="2300" b="1" u="none" dirty="0">
                <a:effectLst>
                  <a:outerShdw blurRad="38100" dist="38100" dir="2700000" algn="tl">
                    <a:srgbClr val="000000"/>
                  </a:outerShdw>
                </a:effectLst>
                <a:latin typeface="Tahoma" pitchFamily="34" charset="0"/>
                <a:cs typeface="Times New Roman" pitchFamily="18" charset="0"/>
              </a:rPr>
              <a:t>الدراسات الخاصة بت</a:t>
            </a:r>
            <a:r>
              <a:rPr lang="ar-EG" altLang="zh-CN" sz="2300" b="1" u="none" dirty="0">
                <a:effectLst>
                  <a:outerShdw blurRad="38100" dist="38100" dir="2700000" algn="tl">
                    <a:srgbClr val="000000"/>
                  </a:outerShdw>
                </a:effectLst>
                <a:latin typeface="Tahoma" pitchFamily="34" charset="0"/>
                <a:cs typeface="Times New Roman" pitchFamily="18" charset="0"/>
              </a:rPr>
              <a:t>عظيم</a:t>
            </a:r>
            <a:r>
              <a:rPr lang="ar-SA" altLang="zh-CN" sz="2300" b="1" u="none" dirty="0">
                <a:effectLst>
                  <a:outerShdw blurRad="38100" dist="38100" dir="2700000" algn="tl">
                    <a:srgbClr val="000000"/>
                  </a:outerShdw>
                </a:effectLst>
                <a:latin typeface="Tahoma" pitchFamily="34" charset="0"/>
                <a:cs typeface="Times New Roman" pitchFamily="18" charset="0"/>
              </a:rPr>
              <a:t> ال</a:t>
            </a:r>
            <a:r>
              <a:rPr lang="ar-EG" altLang="zh-CN" sz="2300" b="1" u="none" dirty="0">
                <a:effectLst>
                  <a:outerShdw blurRad="38100" dist="38100" dir="2700000" algn="tl">
                    <a:srgbClr val="000000"/>
                  </a:outerShdw>
                </a:effectLst>
                <a:latin typeface="Tahoma" pitchFamily="34" charset="0"/>
                <a:cs typeface="Times New Roman" pitchFamily="18" charset="0"/>
              </a:rPr>
              <a:t>ا</a:t>
            </a:r>
            <a:r>
              <a:rPr lang="ar-SA" altLang="zh-CN" sz="2300" b="1" u="none" dirty="0">
                <a:effectLst>
                  <a:outerShdw blurRad="38100" dist="38100" dir="2700000" algn="tl">
                    <a:srgbClr val="000000"/>
                  </a:outerShdw>
                </a:effectLst>
                <a:latin typeface="Tahoma" pitchFamily="34" charset="0"/>
                <a:cs typeface="Times New Roman" pitchFamily="18" charset="0"/>
              </a:rPr>
              <a:t>نتاج الزراعى من وحدة الأراضى والميا</a:t>
            </a:r>
            <a:r>
              <a:rPr lang="ar-EG" altLang="zh-CN" sz="2300" b="1" u="none" dirty="0">
                <a:effectLst>
                  <a:outerShdw blurRad="38100" dist="38100" dir="2700000" algn="tl">
                    <a:srgbClr val="000000"/>
                  </a:outerShdw>
                </a:effectLst>
                <a:latin typeface="Tahoma" pitchFamily="34" charset="0"/>
                <a:cs typeface="Times New Roman" pitchFamily="18" charset="0"/>
              </a:rPr>
              <a:t>ه</a:t>
            </a:r>
            <a:r>
              <a:rPr lang="ar-SA" altLang="zh-CN" sz="2300" b="1" u="none" dirty="0">
                <a:effectLst>
                  <a:outerShdw blurRad="38100" dist="38100" dir="2700000" algn="tl">
                    <a:srgbClr val="000000"/>
                  </a:outerShdw>
                </a:effectLst>
                <a:latin typeface="Tahoma" pitchFamily="34" charset="0"/>
                <a:cs typeface="Times New Roman" pitchFamily="18" charset="0"/>
              </a:rPr>
              <a:t> أخذا فى ال</a:t>
            </a:r>
            <a:r>
              <a:rPr lang="ar-EG" altLang="zh-CN" sz="2300" b="1" u="none" dirty="0">
                <a:effectLst>
                  <a:outerShdw blurRad="38100" dist="38100" dir="2700000" algn="tl">
                    <a:srgbClr val="000000"/>
                  </a:outerShdw>
                </a:effectLst>
                <a:latin typeface="Tahoma" pitchFamily="34" charset="0"/>
                <a:cs typeface="Times New Roman" pitchFamily="18" charset="0"/>
              </a:rPr>
              <a:t>إ</a:t>
            </a:r>
            <a:r>
              <a:rPr lang="ar-SA" altLang="zh-CN" sz="2300" b="1" u="none" dirty="0">
                <a:effectLst>
                  <a:outerShdw blurRad="38100" dist="38100" dir="2700000" algn="tl">
                    <a:srgbClr val="000000"/>
                  </a:outerShdw>
                </a:effectLst>
                <a:latin typeface="Tahoma" pitchFamily="34" charset="0"/>
                <a:cs typeface="Times New Roman" pitchFamily="18" charset="0"/>
              </a:rPr>
              <a:t>عتبار خواص ال</a:t>
            </a:r>
            <a:r>
              <a:rPr lang="ar-EG" altLang="zh-CN" sz="2300" b="1" u="none" dirty="0">
                <a:effectLst>
                  <a:outerShdw blurRad="38100" dist="38100" dir="2700000" algn="tl">
                    <a:srgbClr val="000000"/>
                  </a:outerShdw>
                </a:effectLst>
                <a:latin typeface="Tahoma" pitchFamily="34" charset="0"/>
                <a:cs typeface="Times New Roman" pitchFamily="18" charset="0"/>
              </a:rPr>
              <a:t>ا</a:t>
            </a:r>
            <a:r>
              <a:rPr lang="ar-SA" altLang="zh-CN" sz="2300" b="1" u="none" dirty="0">
                <a:effectLst>
                  <a:outerShdw blurRad="38100" dist="38100" dir="2700000" algn="tl">
                    <a:srgbClr val="000000"/>
                  </a:outerShdw>
                </a:effectLst>
                <a:latin typeface="Tahoma" pitchFamily="34" charset="0"/>
                <a:cs typeface="Times New Roman" pitchFamily="18" charset="0"/>
              </a:rPr>
              <a:t>راضى</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نوع المحصول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التسميد المتكامل للمحصول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الرى وجدولتة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نوعية المياة </a:t>
            </a:r>
            <a:r>
              <a:rPr lang="ar-EG" altLang="zh-CN" sz="2300" b="1" u="none" dirty="0">
                <a:effectLst>
                  <a:outerShdw blurRad="38100" dist="38100" dir="2700000" algn="tl">
                    <a:srgbClr val="000000"/>
                  </a:outerShdw>
                </a:effectLst>
                <a:latin typeface="Tahoma" pitchFamily="34" charset="0"/>
                <a:cs typeface="Times New Roman" pitchFamily="18" charset="0"/>
              </a:rPr>
              <a:t>-</a:t>
            </a:r>
            <a:r>
              <a:rPr lang="ar-SA" altLang="zh-CN" sz="2300" b="1" u="none" dirty="0">
                <a:effectLst>
                  <a:outerShdw blurRad="38100" dist="38100" dir="2700000" algn="tl">
                    <a:srgbClr val="000000"/>
                  </a:outerShdw>
                </a:effectLst>
                <a:latin typeface="Tahoma" pitchFamily="34" charset="0"/>
                <a:cs typeface="Times New Roman" pitchFamily="18" charset="0"/>
              </a:rPr>
              <a:t> العمليات الزراعية التى تحافظ على التربة واستدامة ال</a:t>
            </a:r>
            <a:r>
              <a:rPr lang="ar-EG" altLang="zh-CN" sz="2300" b="1" u="none" dirty="0">
                <a:effectLst>
                  <a:outerShdw blurRad="38100" dist="38100" dir="2700000" algn="tl">
                    <a:srgbClr val="000000"/>
                  </a:outerShdw>
                </a:effectLst>
                <a:latin typeface="Tahoma" pitchFamily="34" charset="0"/>
                <a:cs typeface="Times New Roman" pitchFamily="18" charset="0"/>
              </a:rPr>
              <a:t>إ</a:t>
            </a:r>
            <a:r>
              <a:rPr lang="ar-SA" altLang="zh-CN" sz="2300" b="1" u="none" dirty="0">
                <a:effectLst>
                  <a:outerShdw blurRad="38100" dist="38100" dir="2700000" algn="tl">
                    <a:srgbClr val="000000"/>
                  </a:outerShdw>
                </a:effectLst>
                <a:latin typeface="Tahoma" pitchFamily="34" charset="0"/>
                <a:cs typeface="Times New Roman" pitchFamily="18" charset="0"/>
              </a:rPr>
              <a:t>نتاج . </a:t>
            </a:r>
            <a:endParaRPr lang="en-US" altLang="zh-CN" sz="2300" b="1" u="none" dirty="0">
              <a:effectLst>
                <a:outerShdw blurRad="38100" dist="38100" dir="2700000" algn="tl">
                  <a:srgbClr val="000000"/>
                </a:outerShdw>
              </a:effectLst>
              <a:latin typeface="Tahoma" pitchFamily="34" charset="0"/>
              <a:ea typeface="SimSun" charset="-122"/>
            </a:endParaRPr>
          </a:p>
        </p:txBody>
      </p:sp>
      <p:sp>
        <p:nvSpPr>
          <p:cNvPr id="3" name="Rectangle 7"/>
          <p:cNvSpPr>
            <a:spLocks noChangeArrowheads="1"/>
          </p:cNvSpPr>
          <p:nvPr/>
        </p:nvSpPr>
        <p:spPr bwMode="auto">
          <a:xfrm>
            <a:off x="381000" y="4929188"/>
            <a:ext cx="8655050" cy="1681162"/>
          </a:xfrm>
          <a:prstGeom prst="rect">
            <a:avLst/>
          </a:prstGeom>
          <a:noFill/>
          <a:ln w="9525" algn="ctr">
            <a:noFill/>
            <a:miter lim="800000"/>
            <a:headEnd/>
            <a:tailEnd/>
          </a:ln>
          <a:effectLst/>
        </p:spPr>
        <p:txBody>
          <a:bodyPr anchor="ctr">
            <a:spAutoFit/>
          </a:bodyPr>
          <a:lstStyle/>
          <a:p>
            <a:pPr marL="357188" indent="-357188">
              <a:spcBef>
                <a:spcPct val="35000"/>
              </a:spcBef>
              <a:buSzPct val="75000"/>
              <a:buFont typeface="Wingdings" pitchFamily="2" charset="2"/>
              <a:buChar char="v"/>
              <a:defRPr/>
            </a:pPr>
            <a:r>
              <a:rPr lang="ar-SA" altLang="zh-CN" sz="2400" b="1" u="none">
                <a:effectLst>
                  <a:outerShdw blurRad="38100" dist="38100" dir="2700000" algn="tl">
                    <a:srgbClr val="000000"/>
                  </a:outerShdw>
                </a:effectLst>
                <a:latin typeface="Tahoma" pitchFamily="34" charset="0"/>
                <a:cs typeface="Times New Roman" pitchFamily="18" charset="0"/>
              </a:rPr>
              <a:t>ال</a:t>
            </a:r>
            <a:r>
              <a:rPr lang="ar-EG" altLang="zh-CN" sz="2400" b="1" u="none">
                <a:effectLst>
                  <a:outerShdw blurRad="38100" dist="38100" dir="2700000" algn="tl">
                    <a:srgbClr val="000000"/>
                  </a:outerShdw>
                </a:effectLst>
                <a:latin typeface="Tahoma" pitchFamily="34" charset="0"/>
                <a:cs typeface="Times New Roman" pitchFamily="18" charset="0"/>
              </a:rPr>
              <a:t>إ</a:t>
            </a:r>
            <a:r>
              <a:rPr lang="ar-SA" altLang="zh-CN" sz="2400" b="1" u="none">
                <a:effectLst>
                  <a:outerShdw blurRad="38100" dist="38100" dir="2700000" algn="tl">
                    <a:srgbClr val="000000"/>
                  </a:outerShdw>
                </a:effectLst>
                <a:latin typeface="Tahoma" pitchFamily="34" charset="0"/>
                <a:cs typeface="Times New Roman" pitchFamily="18" charset="0"/>
              </a:rPr>
              <a:t>دارة المتكاملة للموارد الأرضية المائية </a:t>
            </a:r>
            <a:r>
              <a:rPr lang="ar-EG" altLang="zh-CN" sz="2400" b="1" u="none">
                <a:effectLst>
                  <a:outerShdw blurRad="38100" dist="38100" dir="2700000" algn="tl">
                    <a:srgbClr val="000000"/>
                  </a:outerShdw>
                </a:effectLst>
                <a:latin typeface="Tahoma" pitchFamily="34" charset="0"/>
                <a:cs typeface="Times New Roman" pitchFamily="18" charset="0"/>
              </a:rPr>
              <a:t>ل</a:t>
            </a:r>
            <a:r>
              <a:rPr lang="ar-SA" altLang="zh-CN" sz="2400" b="1" u="none">
                <a:effectLst>
                  <a:outerShdw blurRad="38100" dist="38100" dir="2700000" algn="tl">
                    <a:srgbClr val="000000"/>
                  </a:outerShdw>
                </a:effectLst>
                <a:latin typeface="Tahoma" pitchFamily="34" charset="0"/>
                <a:cs typeface="Times New Roman" pitchFamily="18" charset="0"/>
              </a:rPr>
              <a:t>لأ</a:t>
            </a:r>
            <a:r>
              <a:rPr lang="ar-EG" altLang="zh-CN" sz="2400" b="1" u="none">
                <a:effectLst>
                  <a:outerShdw blurRad="38100" dist="38100" dir="2700000" algn="tl">
                    <a:srgbClr val="000000"/>
                  </a:outerShdw>
                </a:effectLst>
                <a:latin typeface="Tahoma" pitchFamily="34" charset="0"/>
                <a:cs typeface="Times New Roman" pitchFamily="18" charset="0"/>
              </a:rPr>
              <a:t>ود</a:t>
            </a:r>
            <a:r>
              <a:rPr lang="ar-SA" altLang="zh-CN" sz="2400" b="1" u="none">
                <a:effectLst>
                  <a:outerShdw blurRad="38100" dist="38100" dir="2700000" algn="tl">
                    <a:srgbClr val="000000"/>
                  </a:outerShdw>
                </a:effectLst>
                <a:latin typeface="Tahoma" pitchFamily="34" charset="0"/>
                <a:cs typeface="Times New Roman" pitchFamily="18" charset="0"/>
              </a:rPr>
              <a:t>ية بالساحل الشمالى الغربى. </a:t>
            </a:r>
            <a:endParaRPr lang="en-US" altLang="zh-CN" sz="2400" b="1" u="none">
              <a:effectLst>
                <a:outerShdw blurRad="38100" dist="38100" dir="2700000" algn="tl">
                  <a:srgbClr val="000000"/>
                </a:outerShdw>
              </a:effectLst>
              <a:latin typeface="Tahoma" pitchFamily="34" charset="0"/>
              <a:ea typeface="SimSun" charset="-122"/>
              <a:cs typeface="Times New Roman" pitchFamily="18" charset="0"/>
            </a:endParaRPr>
          </a:p>
          <a:p>
            <a:pPr marL="357188" indent="-357188">
              <a:spcBef>
                <a:spcPct val="35000"/>
              </a:spcBef>
              <a:buSzPct val="75000"/>
              <a:buFont typeface="Wingdings" pitchFamily="2" charset="2"/>
              <a:buChar char="v"/>
              <a:defRPr/>
            </a:pPr>
            <a:r>
              <a:rPr lang="ar-SA" altLang="zh-CN" sz="2400" b="1" u="none">
                <a:effectLst>
                  <a:outerShdw blurRad="38100" dist="38100" dir="2700000" algn="tl">
                    <a:srgbClr val="000000"/>
                  </a:outerShdw>
                </a:effectLst>
                <a:latin typeface="Tahoma" pitchFamily="34" charset="0"/>
                <a:cs typeface="Times New Roman" pitchFamily="18" charset="0"/>
              </a:rPr>
              <a:t>رفع كفاءة استخدام الميا</a:t>
            </a:r>
            <a:r>
              <a:rPr lang="ar-EG" altLang="zh-CN" sz="2400" b="1" u="none">
                <a:effectLst>
                  <a:outerShdw blurRad="38100" dist="38100" dir="2700000" algn="tl">
                    <a:srgbClr val="000000"/>
                  </a:outerShdw>
                </a:effectLst>
                <a:latin typeface="Tahoma" pitchFamily="34" charset="0"/>
                <a:cs typeface="Times New Roman" pitchFamily="18" charset="0"/>
              </a:rPr>
              <a:t>ه</a:t>
            </a:r>
            <a:r>
              <a:rPr lang="ar-SA" altLang="zh-CN" sz="2400" b="1" u="none">
                <a:effectLst>
                  <a:outerShdw blurRad="38100" dist="38100" dir="2700000" algn="tl">
                    <a:srgbClr val="000000"/>
                  </a:outerShdw>
                </a:effectLst>
                <a:latin typeface="Tahoma" pitchFamily="34" charset="0"/>
                <a:cs typeface="Times New Roman" pitchFamily="18" charset="0"/>
              </a:rPr>
              <a:t> والعائد النقدى من خلال </a:t>
            </a:r>
            <a:r>
              <a:rPr lang="ar-EG" altLang="zh-CN" sz="2400" b="1" u="none">
                <a:effectLst>
                  <a:outerShdw blurRad="38100" dist="38100" dir="2700000" algn="tl">
                    <a:srgbClr val="000000"/>
                  </a:outerShdw>
                </a:effectLst>
                <a:latin typeface="Tahoma" pitchFamily="34" charset="0"/>
                <a:cs typeface="Times New Roman" pitchFamily="18" charset="0"/>
              </a:rPr>
              <a:t>زراعة محاصيل ذات التراكيب الوراثية ذات كفاءة عالية فى استخدام المياه. </a:t>
            </a:r>
            <a:r>
              <a:rPr lang="ar-SA" altLang="zh-CN" sz="2400" b="1" u="none">
                <a:effectLst>
                  <a:outerShdw blurRad="38100" dist="38100" dir="2700000" algn="tl">
                    <a:srgbClr val="000000"/>
                  </a:outerShdw>
                </a:effectLst>
                <a:latin typeface="Tahoma" pitchFamily="34" charset="0"/>
                <a:cs typeface="Times New Roman" pitchFamily="18" charset="0"/>
              </a:rPr>
              <a:t>(</a:t>
            </a:r>
            <a:r>
              <a:rPr lang="ar-EG" altLang="zh-CN" sz="2400" b="1" u="none">
                <a:effectLst>
                  <a:outerShdw blurRad="38100" dist="38100" dir="2700000" algn="tl">
                    <a:srgbClr val="000000"/>
                  </a:outerShdw>
                </a:effectLst>
                <a:latin typeface="Tahoma" pitchFamily="34" charset="0"/>
                <a:cs typeface="Times New Roman" pitchFamily="18" charset="0"/>
              </a:rPr>
              <a:t>التين - </a:t>
            </a:r>
            <a:r>
              <a:rPr lang="ar-SA" altLang="zh-CN" sz="2400" b="1" u="none">
                <a:effectLst>
                  <a:outerShdw blurRad="38100" dist="38100" dir="2700000" algn="tl">
                    <a:srgbClr val="000000"/>
                  </a:outerShdw>
                </a:effectLst>
                <a:latin typeface="Tahoma" pitchFamily="34" charset="0"/>
                <a:cs typeface="Times New Roman" pitchFamily="18" charset="0"/>
              </a:rPr>
              <a:t>الزيتون</a:t>
            </a:r>
            <a:r>
              <a:rPr lang="ar-EG" altLang="zh-CN" sz="2400" b="1" u="none">
                <a:effectLst>
                  <a:outerShdw blurRad="38100" dist="38100" dir="2700000" algn="tl">
                    <a:srgbClr val="000000"/>
                  </a:outerShdw>
                </a:effectLst>
                <a:latin typeface="Tahoma" pitchFamily="34" charset="0"/>
                <a:cs typeface="Times New Roman" pitchFamily="18" charset="0"/>
              </a:rPr>
              <a:t> – الرمان – النخيل – اللوز ... الخ)</a:t>
            </a:r>
            <a:r>
              <a:rPr lang="ar-SA" altLang="zh-CN" sz="2400" b="1" u="none">
                <a:effectLst>
                  <a:outerShdw blurRad="38100" dist="38100" dir="2700000" algn="tl">
                    <a:srgbClr val="000000"/>
                  </a:outerShdw>
                </a:effectLst>
                <a:latin typeface="Tahoma" pitchFamily="34" charset="0"/>
                <a:cs typeface="Times New Roman" pitchFamily="18" charset="0"/>
              </a:rPr>
              <a:t>. </a:t>
            </a:r>
            <a:endParaRPr lang="en-US" altLang="zh-CN" sz="2400" b="1" u="none">
              <a:effectLst>
                <a:outerShdw blurRad="38100" dist="38100" dir="2700000" algn="tl">
                  <a:srgbClr val="000000"/>
                </a:outerShdw>
              </a:effectLst>
              <a:latin typeface="Tahoma" pitchFamily="34" charset="0"/>
              <a:ea typeface="SimSun" charset="-122"/>
            </a:endParaRPr>
          </a:p>
        </p:txBody>
      </p:sp>
      <p:sp>
        <p:nvSpPr>
          <p:cNvPr id="101380" name="Rectangle 5"/>
          <p:cNvSpPr>
            <a:spLocks noChangeArrowheads="1"/>
          </p:cNvSpPr>
          <p:nvPr/>
        </p:nvSpPr>
        <p:spPr bwMode="auto">
          <a:xfrm>
            <a:off x="1449388" y="1020763"/>
            <a:ext cx="7085012" cy="579437"/>
          </a:xfrm>
          <a:prstGeom prst="rect">
            <a:avLst/>
          </a:prstGeom>
          <a:noFill/>
          <a:ln w="9525" algn="ctr">
            <a:noFill/>
            <a:miter lim="800000"/>
            <a:headEnd/>
            <a:tailEnd/>
          </a:ln>
          <a:effectLst>
            <a:outerShdw dist="35921" dir="2700000" algn="ctr" rotWithShape="0">
              <a:srgbClr val="000000"/>
            </a:outerShdw>
          </a:effectLst>
        </p:spPr>
        <p:txBody>
          <a:bodyPr wrap="none" anchor="ctr">
            <a:spAutoFit/>
          </a:bodyPr>
          <a:lstStyle/>
          <a:p>
            <a:pPr>
              <a:defRPr/>
            </a:pPr>
            <a:r>
              <a:rPr lang="ar-SA" altLang="en-US" sz="3200" b="1" u="none">
                <a:solidFill>
                  <a:srgbClr val="FFFF00"/>
                </a:solidFill>
                <a:latin typeface="Tahoma" pitchFamily="34" charset="0"/>
              </a:rPr>
              <a:t>رابعاً : برامج بحوث تطوير استخدام الموارد الطبيعية</a:t>
            </a: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2057400" y="852488"/>
            <a:ext cx="5715000" cy="823912"/>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altLang="en-US" sz="4400" b="1" u="none" dirty="0">
                <a:solidFill>
                  <a:srgbClr val="FFFF00"/>
                </a:solidFill>
                <a:latin typeface="Tahoma" pitchFamily="34" charset="0"/>
              </a:rPr>
              <a:t>برامج </a:t>
            </a:r>
            <a:r>
              <a:rPr lang="ar-EG" altLang="en-US" sz="4400" b="1" u="none" dirty="0">
                <a:solidFill>
                  <a:srgbClr val="FFFF00"/>
                </a:solidFill>
                <a:latin typeface="Tahoma" pitchFamily="34" charset="0"/>
              </a:rPr>
              <a:t>بحوث الإرشاد الزراعى</a:t>
            </a:r>
            <a:endParaRPr lang="en-US" altLang="en-US" sz="4400" b="1" u="none" dirty="0">
              <a:solidFill>
                <a:srgbClr val="FFFF00"/>
              </a:solidFill>
              <a:latin typeface="Tahoma" pitchFamily="34" charset="0"/>
            </a:endParaRPr>
          </a:p>
        </p:txBody>
      </p:sp>
      <p:sp>
        <p:nvSpPr>
          <p:cNvPr id="3" name="Rectangle 6"/>
          <p:cNvSpPr>
            <a:spLocks noChangeArrowheads="1"/>
          </p:cNvSpPr>
          <p:nvPr/>
        </p:nvSpPr>
        <p:spPr bwMode="auto">
          <a:xfrm>
            <a:off x="838200" y="2314575"/>
            <a:ext cx="8229600" cy="4062413"/>
          </a:xfrm>
          <a:prstGeom prst="rect">
            <a:avLst/>
          </a:prstGeom>
          <a:noFill/>
          <a:ln w="9525" algn="ctr">
            <a:noFill/>
            <a:miter lim="800000"/>
            <a:headEnd/>
            <a:tailEnd/>
          </a:ln>
          <a:effectLst/>
        </p:spPr>
        <p:txBody>
          <a:bodyPr anchor="ctr">
            <a:spAutoFit/>
          </a:bodyPr>
          <a:lstStyle/>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إجراء دراسات دورية تستهدف مراجعة الأدوار المختلفة  للبحوث والإرشاد وتنسيق العمل وتحقيق التكامل بينهما</a:t>
            </a:r>
            <a:r>
              <a:rPr lang="ar-SA" altLang="zh-CN" sz="2400" b="1" u="none" dirty="0">
                <a:effectLst>
                  <a:outerShdw blurRad="38100" dist="38100" dir="2700000" algn="tl">
                    <a:srgbClr val="000000"/>
                  </a:outerShdw>
                </a:effectLst>
                <a:latin typeface="Tahoma" pitchFamily="34" charset="0"/>
                <a:cs typeface="Times New Roman" pitchFamily="18" charset="0"/>
              </a:rPr>
              <a:t> .</a:t>
            </a:r>
            <a:endParaRPr lang="en-US" altLang="zh-CN" sz="2400" b="1" u="none" dirty="0">
              <a:effectLst>
                <a:outerShdw blurRad="38100" dist="38100" dir="2700000" algn="tl">
                  <a:srgbClr val="000000"/>
                </a:outerShdw>
              </a:effectLst>
              <a:latin typeface="Tahoma" pitchFamily="34" charset="0"/>
              <a:ea typeface="SimSun" charset="-122"/>
              <a:cs typeface="Times New Roman" pitchFamily="18" charset="0"/>
            </a:endParaRPr>
          </a:p>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تطويع التكنولوجيا</a:t>
            </a:r>
            <a:r>
              <a:rPr lang="ar-SA" altLang="zh-CN" sz="2400" b="1" u="none" dirty="0">
                <a:effectLst>
                  <a:outerShdw blurRad="38100" dist="38100" dir="2700000" algn="tl">
                    <a:srgbClr val="000000"/>
                  </a:outerShdw>
                </a:effectLst>
                <a:latin typeface="Tahoma" pitchFamily="34" charset="0"/>
                <a:cs typeface="Times New Roman" pitchFamily="18" charset="0"/>
              </a:rPr>
              <a:t>ت</a:t>
            </a:r>
            <a:r>
              <a:rPr lang="ar-EG" altLang="zh-CN" sz="2400" b="1" u="none" dirty="0">
                <a:effectLst>
                  <a:outerShdw blurRad="38100" dist="38100" dir="2700000" algn="tl">
                    <a:srgbClr val="000000"/>
                  </a:outerShdw>
                </a:effectLst>
                <a:latin typeface="Tahoma" pitchFamily="34" charset="0"/>
                <a:cs typeface="Times New Roman" pitchFamily="18" charset="0"/>
              </a:rPr>
              <a:t> الجديدة بما يتوافق مع الظروف المحلية - وتطبيقها بين الزراع</a:t>
            </a:r>
            <a:r>
              <a:rPr lang="ar-SA" altLang="zh-CN" sz="2400" b="1" u="none" dirty="0">
                <a:effectLst>
                  <a:outerShdw blurRad="38100" dist="38100" dir="2700000" algn="tl">
                    <a:srgbClr val="000000"/>
                  </a:outerShdw>
                </a:effectLst>
                <a:latin typeface="Tahoma" pitchFamily="34" charset="0"/>
                <a:cs typeface="Times New Roman" pitchFamily="18" charset="0"/>
              </a:rPr>
              <a:t>. </a:t>
            </a:r>
            <a:endParaRPr lang="ar-EG" altLang="zh-CN" sz="2400" b="1" u="none" dirty="0">
              <a:effectLst>
                <a:outerShdw blurRad="38100" dist="38100" dir="2700000" algn="tl">
                  <a:srgbClr val="000000"/>
                </a:outerShdw>
              </a:effectLst>
              <a:latin typeface="Tahoma" pitchFamily="34" charset="0"/>
              <a:cs typeface="Times New Roman" pitchFamily="18" charset="0"/>
            </a:endParaRPr>
          </a:p>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تحقيق مفهوم التعددية فى الإرشاد الريفى </a:t>
            </a:r>
            <a:r>
              <a:rPr lang="en-US" altLang="zh-CN" sz="2400" b="1" u="none" dirty="0">
                <a:effectLst>
                  <a:outerShdw blurRad="38100" dist="38100" dir="2700000" algn="tl">
                    <a:srgbClr val="000000"/>
                  </a:outerShdw>
                </a:effectLst>
                <a:latin typeface="Tahoma" pitchFamily="34" charset="0"/>
                <a:ea typeface="SimSun" charset="-122"/>
              </a:rPr>
              <a:t>Pluralism</a:t>
            </a:r>
            <a:r>
              <a:rPr lang="ar-EG" altLang="zh-CN" sz="2400" b="1" u="none" dirty="0">
                <a:effectLst>
                  <a:outerShdw blurRad="38100" dist="38100" dir="2700000" algn="tl">
                    <a:srgbClr val="000000"/>
                  </a:outerShdw>
                </a:effectLst>
                <a:latin typeface="Tahoma" pitchFamily="34" charset="0"/>
                <a:cs typeface="Times New Roman" pitchFamily="18" charset="0"/>
              </a:rPr>
              <a:t> </a:t>
            </a:r>
          </a:p>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تطوير مصادر ووسائل غير حكومية لتمويل الخدمات الإرشادية.</a:t>
            </a:r>
          </a:p>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تنفيذ أشكال جديدة من نظم الإرشاد التى تشجع ثقافة المبادرة المحلية .</a:t>
            </a:r>
            <a:endParaRPr lang="ar-SA" altLang="zh-CN" sz="2400" b="1" u="none" dirty="0">
              <a:effectLst>
                <a:outerShdw blurRad="38100" dist="38100" dir="2700000" algn="tl">
                  <a:srgbClr val="000000"/>
                </a:outerShdw>
              </a:effectLst>
              <a:latin typeface="Tahoma" pitchFamily="34" charset="0"/>
              <a:cs typeface="Times New Roman" pitchFamily="18" charset="0"/>
            </a:endParaRPr>
          </a:p>
          <a:p>
            <a:pPr marL="357188" indent="-357188">
              <a:spcBef>
                <a:spcPct val="35000"/>
              </a:spcBef>
              <a:buSzPct val="75000"/>
              <a:buFont typeface="Wingdings" pitchFamily="2" charset="2"/>
              <a:buChar char="v"/>
              <a:defRPr/>
            </a:pPr>
            <a:r>
              <a:rPr lang="ar-EG" altLang="zh-CN" sz="2400" b="1" u="none" dirty="0">
                <a:effectLst>
                  <a:outerShdw blurRad="38100" dist="38100" dir="2700000" algn="tl">
                    <a:srgbClr val="000000"/>
                  </a:outerShdw>
                </a:effectLst>
                <a:latin typeface="Tahoma" pitchFamily="34" charset="0"/>
                <a:cs typeface="Times New Roman" pitchFamily="18" charset="0"/>
              </a:rPr>
              <a:t>تحديث </a:t>
            </a:r>
            <a:r>
              <a:rPr lang="ar-EG" altLang="zh-CN" sz="2400" b="1" u="none" dirty="0">
                <a:solidFill>
                  <a:srgbClr val="FFFF00"/>
                </a:solidFill>
                <a:effectLst>
                  <a:outerShdw blurRad="38100" dist="38100" dir="2700000" algn="tl">
                    <a:srgbClr val="000000"/>
                  </a:outerShdw>
                </a:effectLst>
                <a:latin typeface="Tahoma" pitchFamily="34" charset="0"/>
                <a:cs typeface="Times New Roman" pitchFamily="18" charset="0"/>
              </a:rPr>
              <a:t>آليات ومصادر مبتكرة لتقديم الخدمات العلمية الإرشادية المميزة </a:t>
            </a:r>
            <a:r>
              <a:rPr lang="ar-EG" altLang="zh-CN" sz="2400" b="1" u="none" dirty="0">
                <a:effectLst>
                  <a:outerShdw blurRad="38100" dist="38100" dir="2700000" algn="tl">
                    <a:srgbClr val="000000"/>
                  </a:outerShdw>
                </a:effectLst>
                <a:latin typeface="Tahoma" pitchFamily="34" charset="0"/>
                <a:cs typeface="Times New Roman" pitchFamily="18" charset="0"/>
              </a:rPr>
              <a:t>(تحليل عينات – مياه وتربة – تشخيص أمراض وآفات، الخ ......</a:t>
            </a:r>
            <a:r>
              <a:rPr lang="ar-SA" altLang="zh-CN" sz="2400" b="1" u="none" dirty="0">
                <a:effectLst>
                  <a:outerShdw blurRad="38100" dist="38100" dir="2700000" algn="tl">
                    <a:srgbClr val="000000"/>
                  </a:outerShdw>
                </a:effectLst>
                <a:latin typeface="Tahoma" pitchFamily="34" charset="0"/>
                <a:cs typeface="Times New Roman" pitchFamily="18" charset="0"/>
              </a:rPr>
              <a:t> .</a:t>
            </a:r>
            <a:r>
              <a:rPr lang="en-US" altLang="zh-CN" sz="2400" b="1" u="none" dirty="0">
                <a:effectLst>
                  <a:outerShdw blurRad="38100" dist="38100" dir="2700000" algn="tl">
                    <a:srgbClr val="000000"/>
                  </a:outerShdw>
                </a:effectLst>
                <a:latin typeface="Tahoma" pitchFamily="34" charset="0"/>
                <a:ea typeface="SimSun" charset="-122"/>
              </a:rPr>
              <a:t> </a:t>
            </a: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569913" y="1971417"/>
            <a:ext cx="7467600" cy="2554545"/>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SA" altLang="zh-CN"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سادساً </a:t>
            </a:r>
            <a:r>
              <a:rPr lang="ar-EG" altLang="zh-CN" sz="80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المؤسسات الزراعية والتنمية البشرية </a:t>
            </a:r>
          </a:p>
        </p:txBody>
      </p:sp>
    </p:spTree>
  </p:cSld>
  <p:clrMapOvr>
    <a:masterClrMapping/>
  </p:clrMapOvr>
  <p:transition>
    <p:zoom dir="in"/>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idx="4294967295"/>
          </p:nvPr>
        </p:nvSpPr>
        <p:spPr>
          <a:xfrm>
            <a:off x="838200" y="685800"/>
            <a:ext cx="8229600" cy="1143000"/>
          </a:xfrm>
          <a:effectLst>
            <a:outerShdw dist="35921" dir="2700000" algn="ctr" rotWithShape="0">
              <a:srgbClr val="000000"/>
            </a:outerShdw>
          </a:effectLst>
        </p:spPr>
        <p:txBody>
          <a:bodyPr/>
          <a:lstStyle/>
          <a:p>
            <a:pPr algn="ctr">
              <a:defRPr/>
            </a:pPr>
            <a:r>
              <a:rPr lang="ar-SA" sz="3200" dirty="0" smtClean="0">
                <a:solidFill>
                  <a:srgbClr val="FFFF00"/>
                </a:solidFill>
                <a:effectLst/>
              </a:rPr>
              <a:t>اتجاهات تطوير </a:t>
            </a:r>
            <a:r>
              <a:rPr lang="ar-EG" sz="3200" dirty="0" smtClean="0">
                <a:solidFill>
                  <a:srgbClr val="FFFF00"/>
                </a:solidFill>
                <a:effectLst/>
              </a:rPr>
              <a:t>ال</a:t>
            </a:r>
            <a:r>
              <a:rPr lang="ar-SA" sz="3200" dirty="0" smtClean="0">
                <a:solidFill>
                  <a:srgbClr val="FFFF00"/>
                </a:solidFill>
                <a:effectLst/>
              </a:rPr>
              <a:t>مؤسسات </a:t>
            </a:r>
            <a:r>
              <a:rPr lang="ar-EG" sz="3200" dirty="0" smtClean="0">
                <a:solidFill>
                  <a:srgbClr val="FFFF00"/>
                </a:solidFill>
                <a:effectLst/>
              </a:rPr>
              <a:t>الحكومية التابعة لوزارة الزراعة</a:t>
            </a:r>
            <a:endParaRPr lang="en-US" sz="3200" dirty="0" smtClean="0">
              <a:solidFill>
                <a:srgbClr val="FFFF00"/>
              </a:solidFill>
              <a:effectLst/>
            </a:endParaRPr>
          </a:p>
        </p:txBody>
      </p:sp>
      <p:sp>
        <p:nvSpPr>
          <p:cNvPr id="67587" name="Rectangle 3"/>
          <p:cNvSpPr>
            <a:spLocks noGrp="1" noChangeArrowheads="1"/>
          </p:cNvSpPr>
          <p:nvPr>
            <p:ph type="body" sz="half" idx="4294967295"/>
          </p:nvPr>
        </p:nvSpPr>
        <p:spPr>
          <a:xfrm>
            <a:off x="1066800" y="1981200"/>
            <a:ext cx="7848600" cy="4114800"/>
          </a:xfrm>
          <a:noFill/>
        </p:spPr>
        <p:txBody>
          <a:bodyPr/>
          <a:lstStyle/>
          <a:p>
            <a:r>
              <a:rPr lang="ar-SA" sz="2800" b="1" smtClean="0">
                <a:effectLst/>
              </a:rPr>
              <a:t>دعم وتطوير الكيان المؤسسي للوزارة فى مجالات:</a:t>
            </a:r>
          </a:p>
          <a:p>
            <a:pPr lvl="2"/>
            <a:r>
              <a:rPr lang="ar-SA" sz="2000" b="1" smtClean="0">
                <a:effectLst/>
              </a:rPr>
              <a:t>البحث</a:t>
            </a:r>
          </a:p>
          <a:p>
            <a:pPr lvl="2"/>
            <a:r>
              <a:rPr lang="ar-SA" sz="2000" b="1" smtClean="0">
                <a:effectLst/>
              </a:rPr>
              <a:t>الارشاد ونقل التكنولوجيا</a:t>
            </a:r>
          </a:p>
          <a:p>
            <a:pPr lvl="2"/>
            <a:r>
              <a:rPr lang="ar-SA" sz="2000" b="1" smtClean="0">
                <a:effectLst/>
              </a:rPr>
              <a:t>صياغة السياسات الزراعية</a:t>
            </a:r>
          </a:p>
          <a:p>
            <a:pPr lvl="2"/>
            <a:r>
              <a:rPr lang="ar-SA" sz="2000" b="1" smtClean="0">
                <a:effectLst/>
              </a:rPr>
              <a:t>الرقابة والاشراف على مختلف المؤسسات العاملة فى القطاع الزراعي</a:t>
            </a:r>
          </a:p>
          <a:p>
            <a:r>
              <a:rPr lang="ar-SA" sz="2800" b="1" smtClean="0">
                <a:effectLst/>
              </a:rPr>
              <a:t>استحداث اطار مؤسسي فى مجال ادارة المخاطر ذات العلاقة بمنظومة التنمية الزراعية.</a:t>
            </a:r>
          </a:p>
          <a:p>
            <a:r>
              <a:rPr lang="ar-EG" sz="2800" b="1" smtClean="0">
                <a:effectLst/>
              </a:rPr>
              <a:t>التنسيق المؤسسي بين اجهزة وزارة الزراعة وغيرها من الاجهزة الاخري في الامور ذات العلاقة سواء كانت حكومية او غير حكومية .</a:t>
            </a:r>
          </a:p>
          <a:p>
            <a:r>
              <a:rPr lang="ar-EG" sz="2800" b="1" smtClean="0">
                <a:effectLst/>
              </a:rPr>
              <a:t>تنمية الموارد البشرية العاملة في مؤسسات وزارة الزراعة .</a:t>
            </a:r>
          </a:p>
        </p:txBody>
      </p:sp>
      <p:sp>
        <p:nvSpPr>
          <p:cNvPr id="7" name="Rectangle 6"/>
          <p:cNvSpPr/>
          <p:nvPr/>
        </p:nvSpPr>
        <p:spPr>
          <a:xfrm>
            <a:off x="5451046" y="37066"/>
            <a:ext cx="3624312" cy="625454"/>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66800" y="2133600"/>
            <a:ext cx="7772400" cy="3505200"/>
          </a:xfrm>
        </p:spPr>
        <p:txBody>
          <a:bodyPr/>
          <a:lstStyle/>
          <a:p>
            <a:pPr marL="342900" lvl="2" indent="-342900">
              <a:defRPr/>
            </a:pPr>
            <a:r>
              <a:rPr lang="ar-SA" sz="2800" b="1" dirty="0" smtClean="0"/>
              <a:t>استحداث</a:t>
            </a:r>
            <a:r>
              <a:rPr lang="ar-SA" sz="1800" b="1" dirty="0" smtClean="0"/>
              <a:t> </a:t>
            </a:r>
            <a:r>
              <a:rPr lang="ar-SA" sz="2800" b="1" dirty="0" smtClean="0"/>
              <a:t>خطوط</a:t>
            </a:r>
            <a:r>
              <a:rPr lang="ar-SA" sz="1800" b="1" dirty="0" smtClean="0"/>
              <a:t> </a:t>
            </a:r>
            <a:r>
              <a:rPr lang="ar-SA" sz="2800" b="1" dirty="0" smtClean="0"/>
              <a:t>ائتمانية</a:t>
            </a:r>
            <a:r>
              <a:rPr lang="ar-SA" sz="1800" b="1" dirty="0" smtClean="0"/>
              <a:t> </a:t>
            </a:r>
            <a:r>
              <a:rPr lang="ar-SA" sz="2800" b="1" dirty="0" smtClean="0"/>
              <a:t>لدي</a:t>
            </a:r>
            <a:r>
              <a:rPr lang="ar-SA" sz="1800" b="1" dirty="0" smtClean="0"/>
              <a:t> </a:t>
            </a:r>
            <a:r>
              <a:rPr lang="ar-SA" sz="2800" b="1" dirty="0" smtClean="0"/>
              <a:t>الجهاز</a:t>
            </a:r>
            <a:r>
              <a:rPr lang="ar-SA" sz="1800" b="1" dirty="0" smtClean="0"/>
              <a:t> </a:t>
            </a:r>
            <a:r>
              <a:rPr lang="ar-SA" sz="2800" b="1" dirty="0" smtClean="0"/>
              <a:t>المصرفي</a:t>
            </a:r>
            <a:r>
              <a:rPr lang="ar-SA" sz="1800" b="1" dirty="0" smtClean="0"/>
              <a:t> </a:t>
            </a:r>
            <a:r>
              <a:rPr lang="ar-SA" sz="2800" b="1" dirty="0" smtClean="0"/>
              <a:t>وبنك</a:t>
            </a:r>
            <a:r>
              <a:rPr lang="ar-SA" sz="1800" b="1" dirty="0" smtClean="0"/>
              <a:t> </a:t>
            </a:r>
            <a:r>
              <a:rPr lang="ar-SA" sz="2800" b="1" dirty="0" smtClean="0"/>
              <a:t>التنمية </a:t>
            </a:r>
            <a:r>
              <a:rPr lang="ar-EG" sz="2800" b="1" dirty="0" smtClean="0"/>
              <a:t>والائتمان الزراعي </a:t>
            </a:r>
            <a:r>
              <a:rPr lang="ar-SA" sz="2800" b="1" dirty="0" smtClean="0"/>
              <a:t>بصورة ميسرة </a:t>
            </a:r>
            <a:r>
              <a:rPr lang="ar-EG" sz="2800" b="1" dirty="0" smtClean="0"/>
              <a:t>من حيث</a:t>
            </a:r>
            <a:r>
              <a:rPr lang="ar-SA" sz="2800" b="1" dirty="0" smtClean="0"/>
              <a:t> معدلات الفائدة وشروط الضمانات على ان تخصص فى التالى:</a:t>
            </a:r>
            <a:r>
              <a:rPr lang="ar-SA" sz="1800" b="1" dirty="0" smtClean="0"/>
              <a:t> </a:t>
            </a:r>
          </a:p>
          <a:p>
            <a:pPr marL="1257300" lvl="4" indent="-342900">
              <a:defRPr/>
            </a:pPr>
            <a:r>
              <a:rPr lang="ar-SA" sz="2800" b="1" dirty="0" smtClean="0">
                <a:solidFill>
                  <a:srgbClr val="39E7D6"/>
                </a:solidFill>
              </a:rPr>
              <a:t>تطوير </a:t>
            </a:r>
            <a:r>
              <a:rPr lang="ar-SA" sz="2800" b="1" dirty="0" smtClean="0">
                <a:solidFill>
                  <a:srgbClr val="FFFF00"/>
                </a:solidFill>
              </a:rPr>
              <a:t>نظم الري الحقلى</a:t>
            </a:r>
          </a:p>
          <a:p>
            <a:pPr marL="1257300" lvl="4" indent="-342900">
              <a:defRPr/>
            </a:pPr>
            <a:r>
              <a:rPr lang="ar-SA" sz="2800" b="1" dirty="0" smtClean="0">
                <a:solidFill>
                  <a:srgbClr val="39E7D6"/>
                </a:solidFill>
              </a:rPr>
              <a:t>تطوير منظومة متخصصة فى </a:t>
            </a:r>
            <a:r>
              <a:rPr lang="ar-SA" sz="2800" b="1" dirty="0" smtClean="0">
                <a:solidFill>
                  <a:srgbClr val="FFFF00"/>
                </a:solidFill>
              </a:rPr>
              <a:t>معاملات ما بعد الحصاد</a:t>
            </a:r>
            <a:r>
              <a:rPr lang="ar-SA" sz="2800" b="1" dirty="0" smtClean="0">
                <a:solidFill>
                  <a:srgbClr val="39E7D6"/>
                </a:solidFill>
              </a:rPr>
              <a:t>.</a:t>
            </a:r>
          </a:p>
          <a:p>
            <a:pPr marL="1257300" lvl="4" indent="-342900">
              <a:defRPr/>
            </a:pPr>
            <a:r>
              <a:rPr lang="ar-SA" sz="2800" b="1" dirty="0" smtClean="0">
                <a:solidFill>
                  <a:srgbClr val="39E7D6"/>
                </a:solidFill>
              </a:rPr>
              <a:t>تطوير التسهيلات التسويقية.</a:t>
            </a:r>
          </a:p>
          <a:p>
            <a:pPr marL="1257300" lvl="4" indent="-342900">
              <a:defRPr/>
            </a:pPr>
            <a:r>
              <a:rPr lang="ar-SA" sz="2800" b="1" dirty="0" smtClean="0">
                <a:solidFill>
                  <a:srgbClr val="39E7D6"/>
                </a:solidFill>
              </a:rPr>
              <a:t>مشروعات </a:t>
            </a:r>
            <a:r>
              <a:rPr lang="ar-SA" sz="2800" b="1" dirty="0" smtClean="0">
                <a:solidFill>
                  <a:srgbClr val="FFFF00"/>
                </a:solidFill>
              </a:rPr>
              <a:t>التنمية الريفية</a:t>
            </a:r>
            <a:r>
              <a:rPr lang="ar-SA" sz="2800" b="1" dirty="0" smtClean="0">
                <a:solidFill>
                  <a:srgbClr val="39E7D6"/>
                </a:solidFill>
              </a:rPr>
              <a:t>.</a:t>
            </a:r>
          </a:p>
          <a:p>
            <a:pPr marL="1257300" lvl="4" indent="-342900">
              <a:defRPr/>
            </a:pPr>
            <a:r>
              <a:rPr lang="ar-SA" sz="2800" b="1" dirty="0" smtClean="0">
                <a:solidFill>
                  <a:srgbClr val="39E7D6"/>
                </a:solidFill>
              </a:rPr>
              <a:t>مشروعات تدوير المتبقيات الزراعية.</a:t>
            </a:r>
          </a:p>
          <a:p>
            <a:pPr marL="1257300" lvl="4" indent="-342900">
              <a:defRPr/>
            </a:pPr>
            <a:r>
              <a:rPr lang="ar-SA" sz="2800" b="1" dirty="0" smtClean="0">
                <a:solidFill>
                  <a:srgbClr val="39E7D6"/>
                </a:solidFill>
              </a:rPr>
              <a:t>مشروعات تنمية المراة الريفية</a:t>
            </a:r>
          </a:p>
          <a:p>
            <a:pPr>
              <a:defRPr/>
            </a:pPr>
            <a:endParaRPr lang="ar-EG" sz="3600" dirty="0" smtClean="0"/>
          </a:p>
        </p:txBody>
      </p:sp>
      <p:sp>
        <p:nvSpPr>
          <p:cNvPr id="9" name="Rectangle 8"/>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 name="Title 5"/>
          <p:cNvSpPr>
            <a:spLocks/>
          </p:cNvSpPr>
          <p:nvPr/>
        </p:nvSpPr>
        <p:spPr bwMode="auto">
          <a:xfrm>
            <a:off x="609600" y="609600"/>
            <a:ext cx="8458200" cy="1431925"/>
          </a:xfrm>
          <a:prstGeom prst="rect">
            <a:avLst/>
          </a:prstGeom>
          <a:noFill/>
          <a:ln w="9525">
            <a:noFill/>
            <a:miter lim="800000"/>
            <a:headEnd/>
            <a:tailEnd/>
          </a:ln>
        </p:spPr>
        <p:txBody>
          <a:bodyPr anchor="ctr"/>
          <a:lstStyle/>
          <a:p>
            <a:pPr algn="ctr" eaLnBrk="0" hangingPunct="0">
              <a:defRPr/>
            </a:pPr>
            <a:r>
              <a:rPr lang="ar-SA" sz="4800" b="1" u="none" dirty="0">
                <a:solidFill>
                  <a:srgbClr val="FFFF00"/>
                </a:solidFill>
                <a:effectLst>
                  <a:outerShdw blurRad="38100" dist="38100" dir="2700000" algn="tl">
                    <a:srgbClr val="000000"/>
                  </a:outerShdw>
                </a:effectLst>
                <a:latin typeface="Tahoma" pitchFamily="34" charset="0"/>
              </a:rPr>
              <a:t>تابع </a:t>
            </a:r>
            <a:r>
              <a:rPr lang="ar-EG" sz="4800" b="1" u="none" dirty="0">
                <a:solidFill>
                  <a:srgbClr val="FFFF00"/>
                </a:solidFill>
                <a:effectLst>
                  <a:outerShdw blurRad="38100" dist="38100" dir="2700000" algn="tl">
                    <a:srgbClr val="000000"/>
                  </a:outerShdw>
                </a:effectLst>
                <a:latin typeface="Tahoma" pitchFamily="34" charset="0"/>
              </a:rPr>
              <a:t>آليـــــات التنفيــــــذ</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77936" y="1139955"/>
            <a:ext cx="9044931" cy="3311919"/>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SA"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سابعاً الاتصالات والمعلومات </a:t>
            </a:r>
            <a:endParaRPr lang="en-US"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p:txBody>
      </p:sp>
    </p:spTree>
  </p:cSld>
  <p:clrMapOvr>
    <a:masterClrMapping/>
  </p:clrMapOvr>
  <p:transition>
    <p:zoom dir="in"/>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66800" y="2438400"/>
            <a:ext cx="7543800" cy="4114800"/>
          </a:xfrm>
        </p:spPr>
        <p:txBody>
          <a:bodyPr/>
          <a:lstStyle/>
          <a:p>
            <a:pPr>
              <a:defRPr/>
            </a:pPr>
            <a:r>
              <a:rPr lang="ar-EG" sz="2800" b="1" dirty="0" smtClean="0"/>
              <a:t>تعدد الجهات العاملة فى مجال </a:t>
            </a:r>
            <a:r>
              <a:rPr lang="ar-SA" sz="2800" b="1" dirty="0" smtClean="0"/>
              <a:t>تكنولوجيا المعلومات والاتصالات</a:t>
            </a:r>
            <a:r>
              <a:rPr lang="ar-EG" sz="2800" b="1" dirty="0" smtClean="0"/>
              <a:t> </a:t>
            </a:r>
            <a:r>
              <a:rPr lang="ar-SA" sz="2800" b="1" dirty="0" smtClean="0"/>
              <a:t>قومياً</a:t>
            </a:r>
            <a:r>
              <a:rPr lang="ar-EG" sz="2800" b="1" dirty="0" smtClean="0"/>
              <a:t>:</a:t>
            </a:r>
          </a:p>
          <a:p>
            <a:pPr lvl="1">
              <a:defRPr/>
            </a:pPr>
            <a:r>
              <a:rPr lang="ar-EG" sz="2400" b="1" dirty="0" smtClean="0"/>
              <a:t>وزارة الاتصالات وتكنولوجيا المعلومات. (</a:t>
            </a:r>
            <a:r>
              <a:rPr lang="en-US" sz="2400" b="1" dirty="0" smtClean="0"/>
              <a:t>MCIT</a:t>
            </a:r>
            <a:r>
              <a:rPr lang="ar-EG" sz="2400" b="1" dirty="0" smtClean="0"/>
              <a:t>)</a:t>
            </a:r>
          </a:p>
          <a:p>
            <a:pPr lvl="1">
              <a:defRPr/>
            </a:pPr>
            <a:r>
              <a:rPr lang="ar-SA" sz="2400" b="1" dirty="0" smtClean="0"/>
              <a:t>وزارة الدولة للتنمية الاداري</a:t>
            </a:r>
            <a:r>
              <a:rPr lang="ar-EG" sz="2400" b="1" dirty="0" smtClean="0"/>
              <a:t>ة. (</a:t>
            </a:r>
            <a:r>
              <a:rPr lang="en-US" sz="2400" b="1" dirty="0" smtClean="0"/>
              <a:t>MSAD</a:t>
            </a:r>
            <a:r>
              <a:rPr lang="ar-EG" sz="2400" b="1" dirty="0" smtClean="0"/>
              <a:t>)</a:t>
            </a:r>
          </a:p>
          <a:p>
            <a:pPr lvl="1">
              <a:defRPr/>
            </a:pPr>
            <a:r>
              <a:rPr lang="ar-EG" sz="2400" b="1" dirty="0" smtClean="0"/>
              <a:t>الهيئة القومية للاستشعار عن بعد وعلوم الفضاء. (</a:t>
            </a:r>
            <a:r>
              <a:rPr lang="en-US" sz="2400" b="1" dirty="0" smtClean="0"/>
              <a:t>NARSS</a:t>
            </a:r>
            <a:r>
              <a:rPr lang="ar-EG" sz="2400" b="1" dirty="0" smtClean="0"/>
              <a:t>)</a:t>
            </a:r>
          </a:p>
          <a:p>
            <a:pPr lvl="1">
              <a:defRPr/>
            </a:pPr>
            <a:r>
              <a:rPr lang="ar-EG" sz="2400" b="1" dirty="0" smtClean="0"/>
              <a:t>مركز المعلومات ودعم اتخاذ القرار بمجلس الوزراء (</a:t>
            </a:r>
            <a:r>
              <a:rPr lang="en-US" sz="2400" b="1" dirty="0" smtClean="0"/>
              <a:t>IDSC</a:t>
            </a:r>
            <a:r>
              <a:rPr lang="ar-EG" sz="2400" b="1" dirty="0" smtClean="0"/>
              <a:t>)</a:t>
            </a:r>
          </a:p>
          <a:p>
            <a:pPr>
              <a:buFont typeface="Wingdings" pitchFamily="2" charset="2"/>
              <a:buNone/>
              <a:defRPr/>
            </a:pPr>
            <a:endParaRPr lang="en-US" sz="2800" b="1" dirty="0" smtClean="0"/>
          </a:p>
        </p:txBody>
      </p:sp>
      <p:sp>
        <p:nvSpPr>
          <p:cNvPr id="9" name="Rectangle 8"/>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120836" name="Rectangle 4"/>
          <p:cNvSpPr>
            <a:spLocks noChangeArrowheads="1"/>
          </p:cNvSpPr>
          <p:nvPr/>
        </p:nvSpPr>
        <p:spPr bwMode="auto">
          <a:xfrm>
            <a:off x="2908300" y="852488"/>
            <a:ext cx="3873500" cy="823912"/>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800" b="1" u="none">
                <a:solidFill>
                  <a:srgbClr val="FFFF00"/>
                </a:solidFill>
                <a:latin typeface="Tahoma" pitchFamily="34" charset="0"/>
              </a:rPr>
              <a:t>تابع الوضع الراهن</a:t>
            </a:r>
            <a:endParaRPr lang="ar-EG" sz="4800" b="1" u="none">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14400" y="2057400"/>
            <a:ext cx="8229600" cy="4114800"/>
          </a:xfrm>
        </p:spPr>
        <p:txBody>
          <a:bodyPr/>
          <a:lstStyle/>
          <a:p>
            <a:pPr algn="just">
              <a:defRPr/>
            </a:pPr>
            <a:r>
              <a:rPr lang="ar-SA" sz="2400" b="1" dirty="0" smtClean="0"/>
              <a:t>رصد </a:t>
            </a:r>
            <a:r>
              <a:rPr lang="ar-EG" sz="2400" b="1" dirty="0" smtClean="0">
                <a:solidFill>
                  <a:srgbClr val="FFFF00"/>
                </a:solidFill>
              </a:rPr>
              <a:t>التعديات بالبناء على</a:t>
            </a:r>
            <a:r>
              <a:rPr lang="ar-SA" sz="2400" b="1" dirty="0" smtClean="0">
                <a:solidFill>
                  <a:srgbClr val="FFFF00"/>
                </a:solidFill>
              </a:rPr>
              <a:t> الاراضي الزراعية باستخدام الاستشعار عن بعد</a:t>
            </a:r>
            <a:r>
              <a:rPr lang="ar-EG" sz="2400" b="1" dirty="0" smtClean="0"/>
              <a:t>.</a:t>
            </a:r>
          </a:p>
          <a:p>
            <a:pPr algn="just">
              <a:defRPr/>
            </a:pPr>
            <a:r>
              <a:rPr lang="ar-EG" sz="2400" b="1" dirty="0" smtClean="0"/>
              <a:t>إ</a:t>
            </a:r>
            <a:r>
              <a:rPr lang="ar-SA" sz="2400" b="1" dirty="0" smtClean="0"/>
              <a:t>ضافة طبقة </a:t>
            </a:r>
            <a:r>
              <a:rPr lang="ar-EG" sz="2400" b="1" dirty="0" smtClean="0">
                <a:solidFill>
                  <a:srgbClr val="FFFF00"/>
                </a:solidFill>
              </a:rPr>
              <a:t>لخرائط</a:t>
            </a:r>
            <a:r>
              <a:rPr lang="ar-SA" sz="2400" b="1" dirty="0" smtClean="0">
                <a:solidFill>
                  <a:srgbClr val="FFFF00"/>
                </a:solidFill>
              </a:rPr>
              <a:t> التربة ، وم</a:t>
            </a:r>
            <a:r>
              <a:rPr lang="ar-EG" sz="2400" b="1" dirty="0" smtClean="0">
                <a:solidFill>
                  <a:srgbClr val="FFFF00"/>
                </a:solidFill>
              </a:rPr>
              <a:t>و</a:t>
            </a:r>
            <a:r>
              <a:rPr lang="ar-SA" sz="2400" b="1" dirty="0" smtClean="0">
                <a:solidFill>
                  <a:srgbClr val="FFFF00"/>
                </a:solidFill>
              </a:rPr>
              <a:t>ا</a:t>
            </a:r>
            <a:r>
              <a:rPr lang="ar-EG" sz="2400" b="1" dirty="0" smtClean="0">
                <a:solidFill>
                  <a:srgbClr val="FFFF00"/>
                </a:solidFill>
              </a:rPr>
              <a:t>رد</a:t>
            </a:r>
            <a:r>
              <a:rPr lang="ar-SA" sz="2400" b="1" dirty="0" smtClean="0">
                <a:solidFill>
                  <a:srgbClr val="FFFF00"/>
                </a:solidFill>
              </a:rPr>
              <a:t> المياه ، والمناخ </a:t>
            </a:r>
            <a:r>
              <a:rPr lang="ar-SA" sz="2400" b="1" dirty="0" smtClean="0"/>
              <a:t>على الصعيد ال</a:t>
            </a:r>
            <a:r>
              <a:rPr lang="ar-EG" sz="2400" b="1" dirty="0" smtClean="0"/>
              <a:t>قوم</a:t>
            </a:r>
            <a:r>
              <a:rPr lang="ar-SA" sz="2400" b="1" dirty="0" smtClean="0"/>
              <a:t>ي </a:t>
            </a:r>
            <a:r>
              <a:rPr lang="ar-EG" sz="2400" b="1" dirty="0" smtClean="0"/>
              <a:t>إلى </a:t>
            </a:r>
            <a:r>
              <a:rPr lang="ar-SA" sz="2400" b="1" dirty="0" smtClean="0"/>
              <a:t>نظام المعلومات الجغرافية التابع ل</a:t>
            </a:r>
            <a:r>
              <a:rPr lang="ar-EG" sz="2400" b="1" dirty="0" smtClean="0"/>
              <a:t>و</a:t>
            </a:r>
            <a:r>
              <a:rPr lang="ar-SA" sz="2400" b="1" dirty="0" smtClean="0"/>
              <a:t>زارة ال</a:t>
            </a:r>
            <a:r>
              <a:rPr lang="ar-EG" sz="2400" b="1" dirty="0" smtClean="0"/>
              <a:t>إ</a:t>
            </a:r>
            <a:r>
              <a:rPr lang="ar-SA" sz="2400" b="1" dirty="0" smtClean="0"/>
              <a:t>تصالات. </a:t>
            </a:r>
            <a:endParaRPr lang="ar-EG" sz="2400" b="1" dirty="0" smtClean="0"/>
          </a:p>
          <a:p>
            <a:pPr algn="just">
              <a:defRPr/>
            </a:pPr>
            <a:r>
              <a:rPr lang="ar-EG" sz="2400" b="1" dirty="0" smtClean="0"/>
              <a:t>إ</a:t>
            </a:r>
            <a:r>
              <a:rPr lang="ar-SA" sz="2400" b="1" dirty="0" smtClean="0"/>
              <a:t>نشاء </a:t>
            </a:r>
            <a:r>
              <a:rPr lang="ar-EG" sz="2400" b="1" dirty="0" smtClean="0">
                <a:solidFill>
                  <a:srgbClr val="FFFF00"/>
                </a:solidFill>
              </a:rPr>
              <a:t>شبكة</a:t>
            </a:r>
            <a:r>
              <a:rPr lang="ar-SA" sz="2400" b="1" dirty="0" smtClean="0">
                <a:solidFill>
                  <a:srgbClr val="FFFF00"/>
                </a:solidFill>
              </a:rPr>
              <a:t> </a:t>
            </a:r>
            <a:r>
              <a:rPr lang="ar-EG" sz="2400" b="1" dirty="0" smtClean="0">
                <a:solidFill>
                  <a:srgbClr val="FFFF00"/>
                </a:solidFill>
              </a:rPr>
              <a:t>معلومات لإدارة</a:t>
            </a:r>
            <a:r>
              <a:rPr lang="ar-SA" sz="2400" b="1" dirty="0" smtClean="0">
                <a:solidFill>
                  <a:srgbClr val="FFFF00"/>
                </a:solidFill>
              </a:rPr>
              <a:t> الكوارث </a:t>
            </a:r>
            <a:r>
              <a:rPr lang="ar-EG" sz="2400" b="1" dirty="0" smtClean="0">
                <a:solidFill>
                  <a:srgbClr val="FFFF00"/>
                </a:solidFill>
              </a:rPr>
              <a:t>المؤثرة</a:t>
            </a:r>
            <a:r>
              <a:rPr lang="ar-SA" sz="2400" b="1" dirty="0" smtClean="0">
                <a:solidFill>
                  <a:srgbClr val="FFFF00"/>
                </a:solidFill>
              </a:rPr>
              <a:t> على الانتاج الزراعي </a:t>
            </a:r>
            <a:r>
              <a:rPr lang="ar-EG" sz="2400" b="1" dirty="0" smtClean="0"/>
              <a:t>.</a:t>
            </a:r>
          </a:p>
          <a:p>
            <a:pPr algn="just">
              <a:defRPr/>
            </a:pPr>
            <a:r>
              <a:rPr lang="ar-EG" sz="2400" b="1" dirty="0" smtClean="0"/>
              <a:t>عمل قواعد بيانات لمناطق الإستصلاح الحديثة ومناطق الزراعات المطرية.</a:t>
            </a:r>
            <a:endParaRPr lang="ar-SA" sz="2400" b="1" dirty="0" smtClean="0"/>
          </a:p>
          <a:p>
            <a:pPr algn="just">
              <a:lnSpc>
                <a:spcPct val="90000"/>
              </a:lnSpc>
              <a:defRPr/>
            </a:pPr>
            <a:r>
              <a:rPr lang="ar-SA" sz="2400" b="1" dirty="0" smtClean="0"/>
              <a:t>تقد</a:t>
            </a:r>
            <a:r>
              <a:rPr lang="ar-EG" sz="2400" b="1" dirty="0" smtClean="0">
                <a:solidFill>
                  <a:srgbClr val="FFFF00"/>
                </a:solidFill>
              </a:rPr>
              <a:t>ي</a:t>
            </a:r>
            <a:r>
              <a:rPr lang="ar-SA" sz="2400" b="1" dirty="0" smtClean="0">
                <a:solidFill>
                  <a:srgbClr val="FFFF00"/>
                </a:solidFill>
              </a:rPr>
              <a:t>ر المساح</a:t>
            </a:r>
            <a:r>
              <a:rPr lang="ar-EG" sz="2400" b="1" dirty="0" smtClean="0">
                <a:solidFill>
                  <a:srgbClr val="FFFF00"/>
                </a:solidFill>
              </a:rPr>
              <a:t>ة</a:t>
            </a:r>
            <a:r>
              <a:rPr lang="ar-SA" sz="2400" b="1" dirty="0" smtClean="0">
                <a:solidFill>
                  <a:srgbClr val="FFFF00"/>
                </a:solidFill>
              </a:rPr>
              <a:t> المزروعة </a:t>
            </a:r>
            <a:r>
              <a:rPr lang="ar-EG" sz="2400" b="1" dirty="0" smtClean="0">
                <a:solidFill>
                  <a:srgbClr val="FFFF00"/>
                </a:solidFill>
              </a:rPr>
              <a:t>من</a:t>
            </a:r>
            <a:r>
              <a:rPr lang="ar-SA" sz="2400" b="1" dirty="0" smtClean="0">
                <a:solidFill>
                  <a:srgbClr val="FFFF00"/>
                </a:solidFill>
              </a:rPr>
              <a:t> كل محص</a:t>
            </a:r>
            <a:r>
              <a:rPr lang="ar-EG" sz="2400" b="1" dirty="0" smtClean="0">
                <a:solidFill>
                  <a:srgbClr val="FFFF00"/>
                </a:solidFill>
              </a:rPr>
              <a:t>و</a:t>
            </a:r>
            <a:r>
              <a:rPr lang="ar-SA" sz="2400" b="1" dirty="0" smtClean="0">
                <a:solidFill>
                  <a:srgbClr val="FFFF00"/>
                </a:solidFill>
              </a:rPr>
              <a:t>ل و</a:t>
            </a:r>
            <a:r>
              <a:rPr lang="ar-EG" sz="2400" b="1" dirty="0" smtClean="0">
                <a:solidFill>
                  <a:srgbClr val="FFFF00"/>
                </a:solidFill>
              </a:rPr>
              <a:t>إ</a:t>
            </a:r>
            <a:r>
              <a:rPr lang="ar-SA" sz="2400" b="1" dirty="0" smtClean="0">
                <a:solidFill>
                  <a:srgbClr val="FFFF00"/>
                </a:solidFill>
              </a:rPr>
              <a:t>عداد الخرائط لهذه الم</a:t>
            </a:r>
            <a:r>
              <a:rPr lang="ar-EG" sz="2400" b="1" dirty="0" smtClean="0">
                <a:solidFill>
                  <a:srgbClr val="FFFF00"/>
                </a:solidFill>
              </a:rPr>
              <a:t>ساحات</a:t>
            </a:r>
            <a:r>
              <a:rPr lang="ar-SA" sz="2400" b="1" dirty="0" smtClean="0">
                <a:solidFill>
                  <a:srgbClr val="FFFF00"/>
                </a:solidFill>
              </a:rPr>
              <a:t> باستخدام الاستشعار عن بعد</a:t>
            </a:r>
            <a:r>
              <a:rPr lang="ar-EG" sz="2400" b="1" dirty="0" smtClean="0">
                <a:solidFill>
                  <a:srgbClr val="FFFF00"/>
                </a:solidFill>
              </a:rPr>
              <a:t>.</a:t>
            </a:r>
          </a:p>
          <a:p>
            <a:pPr algn="just">
              <a:lnSpc>
                <a:spcPct val="90000"/>
              </a:lnSpc>
              <a:defRPr/>
            </a:pPr>
            <a:r>
              <a:rPr lang="ar-SA" sz="2400" b="1" dirty="0" smtClean="0"/>
              <a:t>ت</a:t>
            </a:r>
            <a:r>
              <a:rPr lang="ar-EG" sz="2400" b="1" dirty="0" smtClean="0"/>
              <a:t>حس</a:t>
            </a:r>
            <a:r>
              <a:rPr lang="ar-SA" sz="2400" b="1" dirty="0" smtClean="0"/>
              <a:t>ي</a:t>
            </a:r>
            <a:r>
              <a:rPr lang="ar-EG" sz="2400" b="1" dirty="0" smtClean="0"/>
              <a:t>ن</a:t>
            </a:r>
            <a:r>
              <a:rPr lang="ar-SA" sz="2400" b="1" dirty="0" smtClean="0"/>
              <a:t> </a:t>
            </a:r>
            <a:r>
              <a:rPr lang="ar-SA" sz="2400" b="1" dirty="0" smtClean="0">
                <a:solidFill>
                  <a:srgbClr val="FFFF00"/>
                </a:solidFill>
              </a:rPr>
              <a:t>نظام المعلومات ال</a:t>
            </a:r>
            <a:r>
              <a:rPr lang="ar-EG" sz="2400" b="1" dirty="0" smtClean="0">
                <a:solidFill>
                  <a:srgbClr val="FFFF00"/>
                </a:solidFill>
              </a:rPr>
              <a:t>إ</a:t>
            </a:r>
            <a:r>
              <a:rPr lang="ar-SA" sz="2400" b="1" dirty="0" smtClean="0">
                <a:solidFill>
                  <a:srgbClr val="FFFF00"/>
                </a:solidFill>
              </a:rPr>
              <a:t>حصائي</a:t>
            </a:r>
            <a:r>
              <a:rPr lang="ar-EG" sz="2400" b="1" dirty="0" smtClean="0">
                <a:solidFill>
                  <a:srgbClr val="FFFF00"/>
                </a:solidFill>
              </a:rPr>
              <a:t>ة</a:t>
            </a:r>
            <a:r>
              <a:rPr lang="ar-SA" sz="2400" b="1" dirty="0" smtClean="0"/>
              <a:t> </a:t>
            </a:r>
            <a:r>
              <a:rPr lang="ar-EG" sz="2400" b="1" dirty="0" smtClean="0"/>
              <a:t>في</a:t>
            </a:r>
            <a:r>
              <a:rPr lang="ar-SA" sz="2400" b="1" dirty="0" smtClean="0"/>
              <a:t> قطاع</a:t>
            </a:r>
            <a:r>
              <a:rPr lang="ar-EG" sz="2400" b="1" dirty="0" smtClean="0"/>
              <a:t> الشئون </a:t>
            </a:r>
            <a:r>
              <a:rPr lang="ar-SA" sz="2400" b="1" dirty="0" smtClean="0"/>
              <a:t>ال</a:t>
            </a:r>
            <a:r>
              <a:rPr lang="ar-EG" sz="2400" b="1" dirty="0" smtClean="0"/>
              <a:t>إ</a:t>
            </a:r>
            <a:r>
              <a:rPr lang="ar-SA" sz="2400" b="1" dirty="0" smtClean="0"/>
              <a:t>قتصادي</a:t>
            </a:r>
            <a:r>
              <a:rPr lang="ar-EG" sz="2400" b="1" dirty="0" smtClean="0"/>
              <a:t>ة</a:t>
            </a:r>
            <a:r>
              <a:rPr lang="ar-SA" sz="2400" b="1" dirty="0" smtClean="0"/>
              <a:t> ل</a:t>
            </a:r>
            <a:r>
              <a:rPr lang="ar-EG" sz="2400" b="1" dirty="0" smtClean="0"/>
              <a:t>ي</a:t>
            </a:r>
            <a:r>
              <a:rPr lang="ar-SA" sz="2400" b="1" dirty="0" smtClean="0"/>
              <a:t>شمل بيانات المدخلات الزراعية و</a:t>
            </a:r>
            <a:r>
              <a:rPr lang="ar-EG" sz="2400" b="1" dirty="0" smtClean="0"/>
              <a:t>إ</a:t>
            </a:r>
            <a:r>
              <a:rPr lang="ar-SA" sz="2400" b="1" dirty="0" smtClean="0"/>
              <a:t>يجاد آلية للمراجعة والتأكد من صح</a:t>
            </a:r>
            <a:r>
              <a:rPr lang="ar-EG" sz="2400" b="1" dirty="0" smtClean="0"/>
              <a:t>ة</a:t>
            </a:r>
            <a:r>
              <a:rPr lang="ar-SA" sz="2400" b="1" dirty="0" smtClean="0"/>
              <a:t> المعلومات.</a:t>
            </a:r>
          </a:p>
          <a:p>
            <a:pPr algn="just">
              <a:lnSpc>
                <a:spcPct val="90000"/>
              </a:lnSpc>
              <a:defRPr/>
            </a:pPr>
            <a:r>
              <a:rPr lang="ar-EG" sz="2400" b="1" dirty="0" smtClean="0"/>
              <a:t>تطوير</a:t>
            </a:r>
            <a:r>
              <a:rPr lang="ar-SA" sz="2400" b="1" dirty="0" smtClean="0"/>
              <a:t> النظم الخبير</a:t>
            </a:r>
            <a:r>
              <a:rPr lang="ar-EG" sz="2400" b="1" dirty="0" smtClean="0"/>
              <a:t>ة</a:t>
            </a:r>
            <a:r>
              <a:rPr lang="ar-SA" sz="2400" b="1" dirty="0" smtClean="0"/>
              <a:t> لتحسين </a:t>
            </a:r>
            <a:r>
              <a:rPr lang="ar-EG" sz="2400" b="1" dirty="0" smtClean="0"/>
              <a:t>إ</a:t>
            </a:r>
            <a:r>
              <a:rPr lang="ar-SA" sz="2400" b="1" dirty="0" smtClean="0"/>
              <a:t>دارة المحاصيل و</a:t>
            </a:r>
            <a:r>
              <a:rPr lang="ar-EG" sz="2400" b="1" dirty="0" smtClean="0"/>
              <a:t>استحداث </a:t>
            </a:r>
            <a:r>
              <a:rPr lang="ar-SA" sz="2400" b="1" dirty="0" smtClean="0"/>
              <a:t>نظم خبير</a:t>
            </a:r>
            <a:r>
              <a:rPr lang="ar-EG" sz="2400" b="1" dirty="0" smtClean="0"/>
              <a:t>ة</a:t>
            </a:r>
            <a:r>
              <a:rPr lang="ar-SA" sz="2400" b="1" dirty="0" smtClean="0"/>
              <a:t> </a:t>
            </a:r>
            <a:r>
              <a:rPr lang="ar-EG" sz="2400" b="1" dirty="0" smtClean="0"/>
              <a:t>أخرى </a:t>
            </a:r>
            <a:r>
              <a:rPr lang="ar-SA" sz="2400" b="1" dirty="0" smtClean="0"/>
              <a:t>لتغطية المحاصيل الاستراتيجي</a:t>
            </a:r>
            <a:r>
              <a:rPr lang="ar-EG" sz="2400" b="1" dirty="0" smtClean="0"/>
              <a:t>ة</a:t>
            </a:r>
            <a:r>
              <a:rPr lang="ar-SA" sz="2400" b="1" dirty="0" smtClean="0"/>
              <a:t> والانتاج الحيواني والاسماك. </a:t>
            </a:r>
          </a:p>
          <a:p>
            <a:pPr algn="just">
              <a:lnSpc>
                <a:spcPct val="90000"/>
              </a:lnSpc>
              <a:defRPr/>
            </a:pPr>
            <a:endParaRPr lang="ar-EG" sz="2400" b="1" dirty="0" smtClean="0"/>
          </a:p>
          <a:p>
            <a:pPr algn="just">
              <a:defRPr/>
            </a:pPr>
            <a:endParaRPr lang="en-US" sz="2400" b="1" dirty="0" smtClean="0"/>
          </a:p>
        </p:txBody>
      </p:sp>
      <p:sp>
        <p:nvSpPr>
          <p:cNvPr id="9" name="Rectangle 8"/>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11" name="Title 5"/>
          <p:cNvSpPr>
            <a:spLocks noGrp="1"/>
          </p:cNvSpPr>
          <p:nvPr>
            <p:ph type="title"/>
          </p:nvPr>
        </p:nvSpPr>
        <p:spPr>
          <a:xfrm>
            <a:off x="990600" y="533400"/>
            <a:ext cx="8153400" cy="1431925"/>
          </a:xfrm>
          <a:effectLst>
            <a:outerShdw dist="35921" dir="2700000" algn="ctr" rotWithShape="0">
              <a:schemeClr val="bg1"/>
            </a:outerShdw>
          </a:effectLst>
        </p:spPr>
        <p:txBody>
          <a:bodyPr/>
          <a:lstStyle/>
          <a:p>
            <a:pPr algn="ctr" eaLnBrk="1" hangingPunct="1">
              <a:defRPr/>
            </a:pPr>
            <a:r>
              <a:rPr lang="ar-SA" sz="4800" smtClean="0">
                <a:solidFill>
                  <a:srgbClr val="FFFF00"/>
                </a:solidFill>
                <a:effectLst/>
              </a:rPr>
              <a:t>الأهداف الفرعية</a:t>
            </a:r>
            <a:endParaRPr lang="ar-EG" sz="4800" smtClean="0">
              <a:solidFill>
                <a:srgbClr val="FFFF00"/>
              </a:solidFill>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066800" y="2209800"/>
            <a:ext cx="7696200" cy="4114800"/>
          </a:xfrm>
        </p:spPr>
        <p:txBody>
          <a:bodyPr/>
          <a:lstStyle/>
          <a:p>
            <a:pPr algn="just">
              <a:lnSpc>
                <a:spcPct val="90000"/>
              </a:lnSpc>
              <a:buFont typeface="Wingdings" pitchFamily="2" charset="2"/>
              <a:buNone/>
              <a:defRPr/>
            </a:pPr>
            <a:r>
              <a:rPr lang="ar-SA" sz="2400" b="1" smtClean="0">
                <a:solidFill>
                  <a:srgbClr val="00FF00"/>
                </a:solidFill>
              </a:rPr>
              <a:t>ب. فى مجال البرامج:</a:t>
            </a:r>
          </a:p>
          <a:p>
            <a:pPr algn="just">
              <a:lnSpc>
                <a:spcPct val="90000"/>
              </a:lnSpc>
              <a:defRPr/>
            </a:pPr>
            <a:r>
              <a:rPr lang="ar-EG" sz="2400" b="1" smtClean="0"/>
              <a:t>وضع برامج تنفيذية فى استخدام تكنولوجيا المعلومات والاتصالات فى المجالات التالية:</a:t>
            </a:r>
          </a:p>
          <a:p>
            <a:pPr lvl="1" algn="just">
              <a:lnSpc>
                <a:spcPct val="90000"/>
              </a:lnSpc>
              <a:defRPr/>
            </a:pPr>
            <a:r>
              <a:rPr lang="ar-EG" sz="2000" b="1" smtClean="0"/>
              <a:t>ادارة الموارد الطبيعية.</a:t>
            </a:r>
          </a:p>
          <a:p>
            <a:pPr lvl="1" algn="just">
              <a:lnSpc>
                <a:spcPct val="90000"/>
              </a:lnSpc>
              <a:defRPr/>
            </a:pPr>
            <a:r>
              <a:rPr lang="ar-EG" sz="2000" b="1" smtClean="0"/>
              <a:t>الانتاج النباتي.</a:t>
            </a:r>
          </a:p>
          <a:p>
            <a:pPr lvl="1" algn="just">
              <a:lnSpc>
                <a:spcPct val="90000"/>
              </a:lnSpc>
              <a:defRPr/>
            </a:pPr>
            <a:r>
              <a:rPr lang="ar-EG" sz="2000" b="1" smtClean="0"/>
              <a:t>الانتاج الحيواني والسمكي.</a:t>
            </a:r>
          </a:p>
          <a:p>
            <a:pPr lvl="1" algn="just">
              <a:lnSpc>
                <a:spcPct val="90000"/>
              </a:lnSpc>
              <a:defRPr/>
            </a:pPr>
            <a:r>
              <a:rPr lang="ar-EG" sz="2000" b="1" smtClean="0"/>
              <a:t>البحوث والإرشاد.</a:t>
            </a:r>
          </a:p>
          <a:p>
            <a:pPr lvl="1" algn="just">
              <a:lnSpc>
                <a:spcPct val="90000"/>
              </a:lnSpc>
              <a:defRPr/>
            </a:pPr>
            <a:r>
              <a:rPr lang="ar-EG" sz="2000" b="1" smtClean="0"/>
              <a:t>التسويق والسياسات والمؤسسات.</a:t>
            </a:r>
          </a:p>
          <a:p>
            <a:pPr lvl="1" algn="just">
              <a:lnSpc>
                <a:spcPct val="90000"/>
              </a:lnSpc>
              <a:defRPr/>
            </a:pPr>
            <a:r>
              <a:rPr lang="ar-EG" sz="2000" b="1" smtClean="0"/>
              <a:t> تمكين المرأة الريفية</a:t>
            </a:r>
            <a:r>
              <a:rPr lang="ar-EG" sz="1800" b="1" smtClean="0"/>
              <a:t> .</a:t>
            </a:r>
            <a:endParaRPr lang="en-US" sz="1800" b="1" smtClean="0"/>
          </a:p>
          <a:p>
            <a:pPr lvl="1" algn="just">
              <a:lnSpc>
                <a:spcPct val="90000"/>
              </a:lnSpc>
              <a:defRPr/>
            </a:pPr>
            <a:endParaRPr lang="en-US" sz="2000" b="1" smtClean="0"/>
          </a:p>
        </p:txBody>
      </p:sp>
      <p:sp>
        <p:nvSpPr>
          <p:cNvPr id="6" name="Rectangle 5"/>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7" name="Title 5"/>
          <p:cNvSpPr>
            <a:spLocks noGrp="1"/>
          </p:cNvSpPr>
          <p:nvPr>
            <p:ph type="title"/>
          </p:nvPr>
        </p:nvSpPr>
        <p:spPr>
          <a:xfrm>
            <a:off x="990600" y="533400"/>
            <a:ext cx="8153400" cy="1431925"/>
          </a:xfrm>
          <a:effectLst>
            <a:outerShdw dist="35921" dir="2700000" algn="ctr" rotWithShape="0">
              <a:schemeClr val="bg1"/>
            </a:outerShdw>
          </a:effectLst>
        </p:spPr>
        <p:txBody>
          <a:bodyPr/>
          <a:lstStyle/>
          <a:p>
            <a:pPr algn="ctr" eaLnBrk="1" hangingPunct="1">
              <a:defRPr/>
            </a:pPr>
            <a:r>
              <a:rPr lang="ar-SA" sz="4800" smtClean="0">
                <a:solidFill>
                  <a:srgbClr val="FFFF00"/>
                </a:solidFill>
                <a:effectLst/>
              </a:rPr>
              <a:t>تابع آليات التنفيذ </a:t>
            </a:r>
            <a:endParaRPr lang="ar-EG" sz="4800" smtClean="0">
              <a:solidFill>
                <a:srgbClr val="FFFF00"/>
              </a:solidFill>
              <a:effectLst/>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57200" y="141288"/>
            <a:ext cx="8229600" cy="795337"/>
          </a:xfrm>
          <a:prstGeom prst="rect">
            <a:avLst/>
          </a:prstGeom>
          <a:noFill/>
          <a:ln w="9525">
            <a:noFill/>
            <a:miter lim="800000"/>
            <a:headEnd/>
            <a:tailEnd/>
          </a:ln>
        </p:spPr>
        <p:txBody>
          <a:bodyPr anchor="ctr"/>
          <a:lstStyle/>
          <a:p>
            <a:pPr algn="ctr"/>
            <a:r>
              <a:rPr lang="en-US" sz="3200">
                <a:solidFill>
                  <a:schemeClr val="tx2"/>
                </a:solidFill>
              </a:rPr>
              <a:t>Weather Modeling for the Nile Delta</a:t>
            </a:r>
          </a:p>
        </p:txBody>
      </p:sp>
      <p:pic>
        <p:nvPicPr>
          <p:cNvPr id="169987" name="Picture 3"/>
          <p:cNvPicPr>
            <a:picLocks noChangeAspect="1" noChangeArrowheads="1"/>
          </p:cNvPicPr>
          <p:nvPr/>
        </p:nvPicPr>
        <p:blipFill>
          <a:blip r:embed="rId3" cstate="print"/>
          <a:srcRect/>
          <a:stretch>
            <a:fillRect/>
          </a:stretch>
        </p:blipFill>
        <p:spPr bwMode="auto">
          <a:xfrm>
            <a:off x="1385888" y="1712913"/>
            <a:ext cx="6178550" cy="3408362"/>
          </a:xfrm>
          <a:prstGeom prst="rect">
            <a:avLst/>
          </a:prstGeom>
          <a:noFill/>
          <a:ln w="9525">
            <a:noFill/>
            <a:miter lim="800000"/>
            <a:headEnd/>
            <a:tailEnd/>
          </a:ln>
        </p:spPr>
      </p:pic>
      <p:sp>
        <p:nvSpPr>
          <p:cNvPr id="169988" name="Text Box 4"/>
          <p:cNvSpPr txBox="1">
            <a:spLocks noChangeArrowheads="1"/>
          </p:cNvSpPr>
          <p:nvPr/>
        </p:nvSpPr>
        <p:spPr bwMode="auto">
          <a:xfrm>
            <a:off x="1509713" y="1858963"/>
            <a:ext cx="2452687" cy="396875"/>
          </a:xfrm>
          <a:prstGeom prst="rect">
            <a:avLst/>
          </a:prstGeom>
          <a:solidFill>
            <a:schemeClr val="bg1">
              <a:alpha val="60001"/>
            </a:schemeClr>
          </a:solidFill>
          <a:ln w="9525" algn="ctr">
            <a:noFill/>
            <a:miter lim="800000"/>
            <a:headEnd/>
            <a:tailEnd/>
          </a:ln>
          <a:effectLst/>
        </p:spPr>
        <p:txBody>
          <a:bodyPr>
            <a:spAutoFit/>
          </a:bodyPr>
          <a:lstStyle/>
          <a:p>
            <a:pPr algn="ctr" rtl="0">
              <a:spcBef>
                <a:spcPct val="50000"/>
              </a:spcBef>
              <a:defRPr/>
            </a:pPr>
            <a:r>
              <a:rPr lang="en-US" sz="2000" b="1">
                <a:effectLst>
                  <a:outerShdw blurRad="38100" dist="38100" dir="2700000" algn="tl">
                    <a:srgbClr val="C0C0C0"/>
                  </a:outerShdw>
                </a:effectLst>
                <a:latin typeface="Arial" charset="0"/>
                <a:cs typeface="Arial" charset="0"/>
              </a:rPr>
              <a:t>Resolution 27 km</a:t>
            </a:r>
          </a:p>
        </p:txBody>
      </p:sp>
      <p:pic>
        <p:nvPicPr>
          <p:cNvPr id="169989" name="Picture 5"/>
          <p:cNvPicPr>
            <a:picLocks noChangeAspect="1" noChangeArrowheads="1"/>
          </p:cNvPicPr>
          <p:nvPr/>
        </p:nvPicPr>
        <p:blipFill>
          <a:blip r:embed="rId4" cstate="print"/>
          <a:srcRect/>
          <a:stretch>
            <a:fillRect/>
          </a:stretch>
        </p:blipFill>
        <p:spPr bwMode="auto">
          <a:xfrm>
            <a:off x="4579938" y="4083050"/>
            <a:ext cx="4141787" cy="2284413"/>
          </a:xfrm>
          <a:prstGeom prst="rect">
            <a:avLst/>
          </a:prstGeom>
          <a:noFill/>
          <a:ln w="9525">
            <a:noFill/>
            <a:miter lim="800000"/>
            <a:headEnd/>
            <a:tailEnd/>
          </a:ln>
        </p:spPr>
      </p:pic>
      <p:pic>
        <p:nvPicPr>
          <p:cNvPr id="169990" name="Picture 6"/>
          <p:cNvPicPr>
            <a:picLocks noChangeAspect="1" noChangeArrowheads="1"/>
          </p:cNvPicPr>
          <p:nvPr/>
        </p:nvPicPr>
        <p:blipFill>
          <a:blip r:embed="rId5" cstate="print"/>
          <a:srcRect/>
          <a:stretch>
            <a:fillRect/>
          </a:stretch>
        </p:blipFill>
        <p:spPr bwMode="auto">
          <a:xfrm>
            <a:off x="4579938" y="4083050"/>
            <a:ext cx="4141787" cy="2284413"/>
          </a:xfrm>
          <a:prstGeom prst="rect">
            <a:avLst/>
          </a:prstGeom>
          <a:noFill/>
          <a:ln w="9525">
            <a:noFill/>
            <a:miter lim="800000"/>
            <a:headEnd/>
            <a:tailEnd/>
          </a:ln>
        </p:spPr>
      </p:pic>
      <p:grpSp>
        <p:nvGrpSpPr>
          <p:cNvPr id="2" name="Group 7"/>
          <p:cNvGrpSpPr>
            <a:grpSpLocks/>
          </p:cNvGrpSpPr>
          <p:nvPr/>
        </p:nvGrpSpPr>
        <p:grpSpPr bwMode="auto">
          <a:xfrm>
            <a:off x="344488" y="979488"/>
            <a:ext cx="4137025" cy="3846512"/>
            <a:chOff x="217" y="717"/>
            <a:chExt cx="2606" cy="2423"/>
          </a:xfrm>
        </p:grpSpPr>
        <p:pic>
          <p:nvPicPr>
            <p:cNvPr id="7180" name="Picture 8" descr="Projected-color"/>
            <p:cNvPicPr>
              <a:picLocks noChangeAspect="1" noChangeArrowheads="1"/>
            </p:cNvPicPr>
            <p:nvPr/>
          </p:nvPicPr>
          <p:blipFill>
            <a:blip r:embed="rId6" cstate="print"/>
            <a:srcRect l="39632" t="24222" r="16220" b="42976"/>
            <a:stretch>
              <a:fillRect/>
            </a:stretch>
          </p:blipFill>
          <p:spPr bwMode="auto">
            <a:xfrm>
              <a:off x="228" y="727"/>
              <a:ext cx="2586" cy="2412"/>
            </a:xfrm>
            <a:prstGeom prst="rect">
              <a:avLst/>
            </a:prstGeom>
            <a:noFill/>
            <a:ln w="9525">
              <a:noFill/>
              <a:miter lim="800000"/>
              <a:headEnd/>
              <a:tailEnd/>
            </a:ln>
          </p:spPr>
        </p:pic>
        <p:sp>
          <p:nvSpPr>
            <p:cNvPr id="7181" name="Rectangle 9"/>
            <p:cNvSpPr>
              <a:spLocks noChangeArrowheads="1"/>
            </p:cNvSpPr>
            <p:nvPr/>
          </p:nvSpPr>
          <p:spPr bwMode="auto">
            <a:xfrm>
              <a:off x="217" y="717"/>
              <a:ext cx="2606" cy="2423"/>
            </a:xfrm>
            <a:prstGeom prst="rect">
              <a:avLst/>
            </a:prstGeom>
            <a:noFill/>
            <a:ln w="38100" algn="ctr">
              <a:solidFill>
                <a:srgbClr val="FFFF00"/>
              </a:solidFill>
              <a:miter lim="800000"/>
              <a:headEnd/>
              <a:tailEnd/>
            </a:ln>
          </p:spPr>
          <p:txBody>
            <a:bodyPr wrap="none" anchor="ctr"/>
            <a:lstStyle/>
            <a:p>
              <a:endParaRPr lang="en-GB"/>
            </a:p>
          </p:txBody>
        </p:sp>
      </p:grpSp>
      <p:grpSp>
        <p:nvGrpSpPr>
          <p:cNvPr id="3" name="Group 10"/>
          <p:cNvGrpSpPr>
            <a:grpSpLocks/>
          </p:cNvGrpSpPr>
          <p:nvPr/>
        </p:nvGrpSpPr>
        <p:grpSpPr bwMode="auto">
          <a:xfrm>
            <a:off x="5873750" y="4779963"/>
            <a:ext cx="1276350" cy="1147762"/>
            <a:chOff x="2091" y="1851"/>
            <a:chExt cx="1207" cy="1115"/>
          </a:xfrm>
        </p:grpSpPr>
        <p:sp>
          <p:nvSpPr>
            <p:cNvPr id="7178" name="Rectangle 11"/>
            <p:cNvSpPr>
              <a:spLocks noChangeArrowheads="1"/>
            </p:cNvSpPr>
            <p:nvPr/>
          </p:nvSpPr>
          <p:spPr bwMode="auto">
            <a:xfrm>
              <a:off x="2091" y="1851"/>
              <a:ext cx="1207" cy="1115"/>
            </a:xfrm>
            <a:prstGeom prst="rect">
              <a:avLst/>
            </a:prstGeom>
            <a:noFill/>
            <a:ln w="38100" algn="ctr">
              <a:solidFill>
                <a:srgbClr val="FFFF00"/>
              </a:solidFill>
              <a:miter lim="800000"/>
              <a:headEnd/>
              <a:tailEnd/>
            </a:ln>
          </p:spPr>
          <p:txBody>
            <a:bodyPr wrap="none" anchor="ctr"/>
            <a:lstStyle/>
            <a:p>
              <a:endParaRPr lang="en-GB"/>
            </a:p>
          </p:txBody>
        </p:sp>
        <p:pic>
          <p:nvPicPr>
            <p:cNvPr id="7179" name="Picture 12" descr="Projected-color"/>
            <p:cNvPicPr>
              <a:picLocks noChangeAspect="1" noChangeArrowheads="1"/>
            </p:cNvPicPr>
            <p:nvPr/>
          </p:nvPicPr>
          <p:blipFill>
            <a:blip r:embed="rId6" cstate="print"/>
            <a:srcRect l="39632" t="24222" r="16220" b="42976"/>
            <a:stretch>
              <a:fillRect/>
            </a:stretch>
          </p:blipFill>
          <p:spPr bwMode="auto">
            <a:xfrm>
              <a:off x="2100" y="1851"/>
              <a:ext cx="1190" cy="1110"/>
            </a:xfrm>
            <a:prstGeom prst="rect">
              <a:avLst/>
            </a:prstGeom>
            <a:noFill/>
            <a:ln w="9525">
              <a:noFill/>
              <a:miter lim="800000"/>
              <a:headEnd/>
              <a:tailEnd/>
            </a:ln>
          </p:spPr>
        </p:pic>
      </p:grpSp>
      <p:sp>
        <p:nvSpPr>
          <p:cNvPr id="169997" name="Text Box 13"/>
          <p:cNvSpPr txBox="1">
            <a:spLocks noChangeArrowheads="1"/>
          </p:cNvSpPr>
          <p:nvPr/>
        </p:nvSpPr>
        <p:spPr bwMode="auto">
          <a:xfrm>
            <a:off x="484188" y="1138238"/>
            <a:ext cx="2452687" cy="396875"/>
          </a:xfrm>
          <a:prstGeom prst="rect">
            <a:avLst/>
          </a:prstGeom>
          <a:solidFill>
            <a:schemeClr val="bg1">
              <a:alpha val="60001"/>
            </a:schemeClr>
          </a:solidFill>
          <a:ln w="9525" algn="ctr">
            <a:noFill/>
            <a:miter lim="800000"/>
            <a:headEnd/>
            <a:tailEnd/>
          </a:ln>
          <a:effectLst/>
        </p:spPr>
        <p:txBody>
          <a:bodyPr>
            <a:spAutoFit/>
          </a:bodyPr>
          <a:lstStyle/>
          <a:p>
            <a:pPr algn="ctr" rtl="0">
              <a:spcBef>
                <a:spcPct val="50000"/>
              </a:spcBef>
              <a:defRPr/>
            </a:pPr>
            <a:r>
              <a:rPr lang="en-US" sz="2000" b="1">
                <a:effectLst>
                  <a:outerShdw blurRad="38100" dist="38100" dir="2700000" algn="tl">
                    <a:srgbClr val="C0C0C0"/>
                  </a:outerShdw>
                </a:effectLst>
                <a:latin typeface="Arial" charset="0"/>
                <a:cs typeface="Arial" charset="0"/>
              </a:rPr>
              <a:t>Resolution 9 km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blinds(horizontal)">
                                      <p:cBhvr>
                                        <p:cTn id="7" dur="500"/>
                                        <p:tgtEl>
                                          <p:spTgt spid="16998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69987"/>
                                        </p:tgtEl>
                                      </p:cBhvr>
                                      <p:by x="67000" y="67000"/>
                                    </p:animScale>
                                  </p:childTnLst>
                                </p:cTn>
                              </p:par>
                              <p:par>
                                <p:cTn id="12" presetID="49" presetClass="path" presetSubtype="0" accel="50000" decel="50000" fill="hold" nodeType="withEffect">
                                  <p:stCondLst>
                                    <p:cond delay="0"/>
                                  </p:stCondLst>
                                  <p:childTnLst>
                                    <p:animMotion origin="layout" path="M 2.77778E-7 -3.64162E-6 L 0.23889 0.26521 " pathEditMode="relative" rAng="0" ptsTypes="AA">
                                      <p:cBhvr>
                                        <p:cTn id="13" dur="2000" fill="hold"/>
                                        <p:tgtEl>
                                          <p:spTgt spid="169987"/>
                                        </p:tgtEl>
                                        <p:attrNameLst>
                                          <p:attrName>ppt_x</p:attrName>
                                          <p:attrName>ppt_y</p:attrName>
                                        </p:attrNameLst>
                                      </p:cBhvr>
                                      <p:rCtr x="119" y="132"/>
                                    </p:animMotion>
                                  </p:childTnLst>
                                </p:cTn>
                              </p:par>
                              <p:par>
                                <p:cTn id="14" presetID="1" presetClass="exit" presetSubtype="0" fill="hold" grpId="1" nodeType="withEffect">
                                  <p:stCondLst>
                                    <p:cond delay="0"/>
                                  </p:stCondLst>
                                  <p:childTnLst>
                                    <p:set>
                                      <p:cBhvr>
                                        <p:cTn id="15" dur="1" fill="hold">
                                          <p:stCondLst>
                                            <p:cond delay="0"/>
                                          </p:stCondLst>
                                        </p:cTn>
                                        <p:tgtEl>
                                          <p:spTgt spid="16998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69989"/>
                                        </p:tgtEl>
                                        <p:attrNameLst>
                                          <p:attrName>style.visibility</p:attrName>
                                        </p:attrNameLst>
                                      </p:cBhvr>
                                      <p:to>
                                        <p:strVal val="visible"/>
                                      </p:to>
                                    </p:set>
                                    <p:animEffect transition="in" filter="wipe(up)">
                                      <p:cBhvr>
                                        <p:cTn id="20" dur="500"/>
                                        <p:tgtEl>
                                          <p:spTgt spid="16998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9990"/>
                                        </p:tgtEl>
                                        <p:attrNameLst>
                                          <p:attrName>style.visibility</p:attrName>
                                        </p:attrNameLst>
                                      </p:cBhvr>
                                      <p:to>
                                        <p:strVal val="visible"/>
                                      </p:to>
                                    </p:set>
                                    <p:animEffect transition="in" filter="fade">
                                      <p:cBhvr>
                                        <p:cTn id="25" dur="2000"/>
                                        <p:tgtEl>
                                          <p:spTgt spid="16999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par>
                                <p:cTn id="30" presetID="56" presetClass="path" presetSubtype="0" accel="50000" decel="50000" fill="hold" nodeType="withEffect">
                                  <p:stCondLst>
                                    <p:cond delay="0"/>
                                  </p:stCondLst>
                                  <p:childTnLst>
                                    <p:animMotion origin="layout" path="M 1.38889E-6 4.04624E-6 L -0.45799 -0.3711 " pathEditMode="relative" rAng="0" ptsTypes="AA">
                                      <p:cBhvr>
                                        <p:cTn id="31" dur="1000" fill="hold"/>
                                        <p:tgtEl>
                                          <p:spTgt spid="3"/>
                                        </p:tgtEl>
                                        <p:attrNameLst>
                                          <p:attrName>ppt_x</p:attrName>
                                          <p:attrName>ppt_y</p:attrName>
                                        </p:attrNameLst>
                                      </p:cBhvr>
                                      <p:rCtr x="-229" y="-186"/>
                                    </p:animMotion>
                                  </p:childTnLst>
                                </p:cTn>
                              </p:par>
                              <p:par>
                                <p:cTn id="32" presetID="6" presetClass="emph" presetSubtype="0" fill="hold" nodeType="withEffect">
                                  <p:stCondLst>
                                    <p:cond delay="0"/>
                                  </p:stCondLst>
                                  <p:childTnLst>
                                    <p:animScale>
                                      <p:cBhvr>
                                        <p:cTn id="33" dur="2000" fill="hold"/>
                                        <p:tgtEl>
                                          <p:spTgt spid="3"/>
                                        </p:tgtEl>
                                      </p:cBhvr>
                                      <p:by x="300000" y="300000"/>
                                    </p:animScale>
                                  </p:childTnLst>
                                </p:cTn>
                              </p:par>
                              <p:par>
                                <p:cTn id="34" presetID="10" presetClass="exit" presetSubtype="0" fill="hold" nodeType="withEffect">
                                  <p:stCondLst>
                                    <p:cond delay="0"/>
                                  </p:stCondLst>
                                  <p:childTnLst>
                                    <p:animEffect transition="out" filter="fade">
                                      <p:cBhvr>
                                        <p:cTn id="35" dur="2000"/>
                                        <p:tgtEl>
                                          <p:spTgt spid="3"/>
                                        </p:tgtEl>
                                      </p:cBhvr>
                                    </p:animEffect>
                                    <p:set>
                                      <p:cBhvr>
                                        <p:cTn id="36" dur="1" fill="hold">
                                          <p:stCondLst>
                                            <p:cond delay="1999"/>
                                          </p:stCondLst>
                                        </p:cTn>
                                        <p:tgtEl>
                                          <p:spTgt spid="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0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69997"/>
                                        </p:tgtEl>
                                        <p:attrNameLst>
                                          <p:attrName>style.visibility</p:attrName>
                                        </p:attrNameLst>
                                      </p:cBhvr>
                                      <p:to>
                                        <p:strVal val="visible"/>
                                      </p:to>
                                    </p:set>
                                    <p:animEffect transition="in" filter="blinds(horizontal)">
                                      <p:cBhvr>
                                        <p:cTn id="44" dur="500"/>
                                        <p:tgtEl>
                                          <p:spTgt spid="169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p:bldP spid="169988" grpId="1" animBg="1"/>
      <p:bldP spid="16999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676400" y="901700"/>
            <a:ext cx="6284913" cy="7747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الأهداف الفرعية</a:t>
            </a:r>
            <a:r>
              <a:rPr lang="ar-SA" sz="4800" b="1" u="none">
                <a:solidFill>
                  <a:srgbClr val="FFFF00"/>
                </a:solidFill>
                <a:latin typeface="Tahoma" pitchFamily="34" charset="0"/>
              </a:rPr>
              <a:t> للإستراتيجية</a:t>
            </a:r>
            <a:endParaRPr lang="en-US" sz="4800" b="1" u="none">
              <a:solidFill>
                <a:srgbClr val="FFFF00"/>
              </a:solidFill>
              <a:latin typeface="Tahoma" pitchFamily="34" charset="0"/>
            </a:endParaRPr>
          </a:p>
        </p:txBody>
      </p:sp>
      <p:sp>
        <p:nvSpPr>
          <p:cNvPr id="24579" name="Text Box 4"/>
          <p:cNvSpPr txBox="1">
            <a:spLocks noChangeArrowheads="1"/>
          </p:cNvSpPr>
          <p:nvPr/>
        </p:nvSpPr>
        <p:spPr bwMode="auto">
          <a:xfrm>
            <a:off x="914400" y="1828800"/>
            <a:ext cx="8077200" cy="4957763"/>
          </a:xfrm>
          <a:prstGeom prst="rect">
            <a:avLst/>
          </a:prstGeom>
          <a:noFill/>
          <a:ln w="12700">
            <a:noFill/>
            <a:miter lim="800000"/>
            <a:headEnd/>
            <a:tailEnd/>
          </a:ln>
        </p:spPr>
        <p:txBody>
          <a:bodyPr>
            <a:spAutoFit/>
          </a:bodyPr>
          <a:lstStyle/>
          <a:p>
            <a:pPr marL="514350" indent="-514350" algn="just" eaLnBrk="0" hangingPunct="0">
              <a:buSzPct val="78000"/>
            </a:pPr>
            <a:r>
              <a:rPr lang="ar-SA" altLang="zh-CN" sz="2300" b="1" u="none">
                <a:latin typeface="Tahoma" pitchFamily="34" charset="0"/>
                <a:cs typeface="Arabic Transparent" pitchFamily="2" charset="0"/>
              </a:rPr>
              <a:t>1) </a:t>
            </a:r>
            <a:r>
              <a:rPr lang="ar-EG" altLang="zh-CN" sz="2300" b="1" u="none">
                <a:latin typeface="Tahoma" pitchFamily="34" charset="0"/>
                <a:cs typeface="Arabic Transparent" pitchFamily="2" charset="0"/>
              </a:rPr>
              <a:t>تشجيع </a:t>
            </a:r>
            <a:r>
              <a:rPr lang="ar-SA" altLang="zh-CN" sz="2300" b="1" u="none">
                <a:latin typeface="Tahoma" pitchFamily="34" charset="0"/>
                <a:cs typeface="Arabic Transparent" pitchFamily="2" charset="0"/>
              </a:rPr>
              <a:t>إ</a:t>
            </a:r>
            <a:r>
              <a:rPr lang="ar-EG" altLang="zh-CN" sz="2300" b="1" u="none">
                <a:latin typeface="Tahoma" pitchFamily="34" charset="0"/>
                <a:cs typeface="Arabic Transparent" pitchFamily="2" charset="0"/>
              </a:rPr>
              <a:t>قامة المجتمعات الزراعية الصناعية في المناطق الريفية والأراضي المستصلحة</a:t>
            </a:r>
            <a:r>
              <a:rPr lang="ar-SA" altLang="zh-CN" sz="2300" b="1" u="none">
                <a:latin typeface="Tahoma" pitchFamily="34" charset="0"/>
                <a:cs typeface="Arabic Transparent" pitchFamily="2" charset="0"/>
              </a:rPr>
              <a:t> </a:t>
            </a:r>
            <a:endParaRPr lang="ar-EG" altLang="zh-CN" sz="2300" b="1" u="none">
              <a:latin typeface="Tahoma" pitchFamily="34" charset="0"/>
              <a:cs typeface="Arabic Transparent" pitchFamily="2" charset="0"/>
            </a:endParaRPr>
          </a:p>
          <a:p>
            <a:pPr marL="514350" indent="-514350" algn="just" eaLnBrk="0" hangingPunct="0">
              <a:buSzPct val="78000"/>
            </a:pPr>
            <a:r>
              <a:rPr lang="ar-SA" altLang="zh-CN" sz="2300" b="1" u="none">
                <a:latin typeface="Tahoma" pitchFamily="34" charset="0"/>
                <a:cs typeface="Arabic Transparent" pitchFamily="2" charset="0"/>
              </a:rPr>
              <a:t>2) </a:t>
            </a:r>
            <a:r>
              <a:rPr lang="ar-EG" altLang="zh-CN" sz="2300" b="1" u="none">
                <a:latin typeface="Tahoma" pitchFamily="34" charset="0"/>
                <a:cs typeface="Arabic Transparent" pitchFamily="2" charset="0"/>
              </a:rPr>
              <a:t>وضع خطة </a:t>
            </a:r>
            <a:r>
              <a:rPr lang="ar-SA" altLang="zh-CN" sz="2300" b="1" u="none">
                <a:latin typeface="Tahoma" pitchFamily="34" charset="0"/>
                <a:cs typeface="Arabic Transparent" pitchFamily="2" charset="0"/>
              </a:rPr>
              <a:t>قومية </a:t>
            </a:r>
            <a:r>
              <a:rPr lang="ar-EG" altLang="zh-CN" sz="2300" b="1" u="none">
                <a:latin typeface="Tahoma" pitchFamily="34" charset="0"/>
                <a:cs typeface="Arabic Transparent" pitchFamily="2" charset="0"/>
              </a:rPr>
              <a:t>متكاملة لتطوير </a:t>
            </a:r>
            <a:r>
              <a:rPr lang="ar-SA" altLang="zh-CN" sz="2300" b="1" u="none">
                <a:latin typeface="Tahoma" pitchFamily="34" charset="0"/>
                <a:cs typeface="Arabic Transparent" pitchFamily="2" charset="0"/>
              </a:rPr>
              <a:t>ا</a:t>
            </a:r>
            <a:r>
              <a:rPr lang="ar-EG" altLang="zh-CN" sz="2300" b="1" u="none">
                <a:latin typeface="Tahoma" pitchFamily="34" charset="0"/>
                <a:cs typeface="Arabic Transparent" pitchFamily="2" charset="0"/>
              </a:rPr>
              <a:t>لبحث الزراعي ونقل التكنولوجيا (البحوث – الارشاد – الائتمان)</a:t>
            </a:r>
            <a:r>
              <a:rPr lang="ar-SA" altLang="zh-CN" sz="2300" b="1" u="none">
                <a:latin typeface="Tahoma" pitchFamily="34" charset="0"/>
                <a:cs typeface="Arabic Transparent" pitchFamily="2" charset="0"/>
              </a:rPr>
              <a:t> </a:t>
            </a:r>
            <a:endParaRPr lang="ar-EG" altLang="zh-CN" sz="2300" b="1" u="none">
              <a:latin typeface="Tahoma" pitchFamily="34" charset="0"/>
              <a:cs typeface="Arabic Transparent" pitchFamily="2" charset="0"/>
            </a:endParaRPr>
          </a:p>
          <a:p>
            <a:pPr marL="514350" indent="-514350" algn="just" eaLnBrk="0" hangingPunct="0">
              <a:spcAft>
                <a:spcPts val="600"/>
              </a:spcAft>
            </a:pPr>
            <a:r>
              <a:rPr lang="ar-EG" altLang="zh-CN" sz="2300" b="1" u="none">
                <a:latin typeface="Tahoma" pitchFamily="34" charset="0"/>
                <a:cs typeface="Arabic Transparent" pitchFamily="2" charset="0"/>
              </a:rPr>
              <a:t>3) </a:t>
            </a:r>
            <a:r>
              <a:rPr lang="ar-EG" altLang="zh-CN" sz="2300" b="1" u="none">
                <a:latin typeface="Tahoma" pitchFamily="34" charset="0"/>
                <a:cs typeface="Simplified Arabic" pitchFamily="18" charset="-78"/>
              </a:rPr>
              <a:t>تشجيع ودعم مؤسسات صغار الزراع (الجمعيات الأهلية </a:t>
            </a:r>
            <a:r>
              <a:rPr lang="ar-SA" altLang="zh-CN" sz="2300" b="1" u="none">
                <a:latin typeface="Tahoma" pitchFamily="34" charset="0"/>
                <a:cs typeface="Simplified Arabic" pitchFamily="18" charset="-78"/>
              </a:rPr>
              <a:t>و</a:t>
            </a:r>
            <a:r>
              <a:rPr lang="ar-EG" altLang="zh-CN" sz="2300" b="1" u="none">
                <a:latin typeface="Tahoma" pitchFamily="34" charset="0"/>
                <a:cs typeface="Simplified Arabic" pitchFamily="18" charset="-78"/>
              </a:rPr>
              <a:t>التعاونية).</a:t>
            </a:r>
            <a:endParaRPr lang="ar-SA" altLang="zh-CN" sz="2300" b="1" u="none">
              <a:latin typeface="Tahoma" pitchFamily="34" charset="0"/>
              <a:cs typeface="Simplified Arabic" pitchFamily="18" charset="-78"/>
            </a:endParaRPr>
          </a:p>
          <a:p>
            <a:pPr marL="514350" indent="-514350" algn="just" eaLnBrk="0" hangingPunct="0">
              <a:spcAft>
                <a:spcPts val="600"/>
              </a:spcAft>
            </a:pPr>
            <a:r>
              <a:rPr lang="ar-SA" altLang="zh-CN" sz="2300" b="1" u="none">
                <a:latin typeface="Tahoma" pitchFamily="34" charset="0"/>
                <a:cs typeface="Simplified Arabic" pitchFamily="18" charset="-78"/>
              </a:rPr>
              <a:t>4)</a:t>
            </a:r>
            <a:r>
              <a:rPr lang="ar-EG" altLang="zh-CN" sz="2300" b="1" u="none">
                <a:latin typeface="Tahoma" pitchFamily="34" charset="0"/>
                <a:cs typeface="Simplified Arabic" pitchFamily="18" charset="-78"/>
              </a:rPr>
              <a:t> تفعيل دور المرأة في التنمية الريفية</a:t>
            </a:r>
            <a:endParaRPr lang="en-US" altLang="zh-CN" sz="2300" b="1" u="none">
              <a:latin typeface="Tahoma" pitchFamily="34" charset="0"/>
              <a:ea typeface="SimSun" pitchFamily="2" charset="-122"/>
              <a:cs typeface="Simplified Arabic" pitchFamily="18" charset="-78"/>
            </a:endParaRPr>
          </a:p>
          <a:p>
            <a:pPr marL="514350" indent="-514350" algn="just" eaLnBrk="0" hangingPunct="0">
              <a:spcAft>
                <a:spcPts val="600"/>
              </a:spcAft>
            </a:pPr>
            <a:r>
              <a:rPr lang="ar-SA" altLang="zh-CN" sz="2300" b="1" u="none">
                <a:latin typeface="Tahoma" pitchFamily="34" charset="0"/>
                <a:cs typeface="Simplified Arabic" pitchFamily="18" charset="-78"/>
              </a:rPr>
              <a:t>5) </a:t>
            </a:r>
            <a:r>
              <a:rPr lang="ar-EG" altLang="zh-CN" sz="2300" b="1" u="none">
                <a:latin typeface="Tahoma" pitchFamily="34" charset="0"/>
                <a:cs typeface="Simplified Arabic" pitchFamily="18" charset="-78"/>
              </a:rPr>
              <a:t>تطوير هيكل وأداء المؤسسات الحكومية الزراعية</a:t>
            </a:r>
          </a:p>
          <a:p>
            <a:pPr marL="514350" indent="-514350" algn="just" eaLnBrk="0" hangingPunct="0">
              <a:spcAft>
                <a:spcPts val="600"/>
              </a:spcAft>
            </a:pPr>
            <a:r>
              <a:rPr lang="ar-SA" altLang="zh-CN" sz="2300" b="1" u="none">
                <a:latin typeface="Tahoma" pitchFamily="34" charset="0"/>
                <a:cs typeface="Simplified Arabic" pitchFamily="18" charset="-78"/>
              </a:rPr>
              <a:t>6)</a:t>
            </a:r>
            <a:r>
              <a:rPr lang="ar-EG" altLang="zh-CN" sz="2300" b="1" u="none">
                <a:latin typeface="Tahoma" pitchFamily="34" charset="0"/>
                <a:cs typeface="Simplified Arabic" pitchFamily="18" charset="-78"/>
              </a:rPr>
              <a:t> تطوير الهيكل المؤسسي للقطاع الخاص (الاتحادات النوعية للمنتجين). </a:t>
            </a:r>
          </a:p>
          <a:p>
            <a:pPr marL="514350" indent="-514350" algn="just" eaLnBrk="0" hangingPunct="0">
              <a:buSzPct val="78000"/>
            </a:pPr>
            <a:r>
              <a:rPr lang="ar-SA" altLang="zh-CN" sz="2300" b="1" u="none">
                <a:latin typeface="Tahoma" pitchFamily="34" charset="0"/>
                <a:cs typeface="Arabic Transparent" pitchFamily="2" charset="0"/>
              </a:rPr>
              <a:t>7) </a:t>
            </a:r>
            <a:r>
              <a:rPr lang="ar-EG" altLang="zh-CN" sz="2300" b="1" u="none">
                <a:latin typeface="Tahoma" pitchFamily="34" charset="0"/>
                <a:cs typeface="Arabic Transparent" pitchFamily="2" charset="0"/>
              </a:rPr>
              <a:t>التوسع في استخدام نظم الري</a:t>
            </a:r>
            <a:r>
              <a:rPr lang="ar-SA" altLang="zh-CN" sz="2300" b="1" u="none">
                <a:latin typeface="Tahoma" pitchFamily="34" charset="0"/>
                <a:cs typeface="Arabic Transparent" pitchFamily="2" charset="0"/>
              </a:rPr>
              <a:t> الحديثة و</a:t>
            </a:r>
            <a:r>
              <a:rPr lang="ar-EG" altLang="zh-CN" sz="2300" b="1" u="none">
                <a:latin typeface="Tahoma" pitchFamily="34" charset="0"/>
                <a:cs typeface="Arabic Transparent" pitchFamily="2" charset="0"/>
              </a:rPr>
              <a:t>المتطور</a:t>
            </a:r>
            <a:r>
              <a:rPr lang="ar-SA" altLang="zh-CN" sz="2300" b="1" u="none">
                <a:latin typeface="Tahoma" pitchFamily="34" charset="0"/>
                <a:cs typeface="Arabic Transparent" pitchFamily="2" charset="0"/>
              </a:rPr>
              <a:t>ة</a:t>
            </a:r>
            <a:r>
              <a:rPr lang="ar-EG" altLang="zh-CN" sz="2300" b="1" u="none">
                <a:latin typeface="Tahoma" pitchFamily="34" charset="0"/>
                <a:cs typeface="Arabic Transparent" pitchFamily="2" charset="0"/>
              </a:rPr>
              <a:t>.</a:t>
            </a:r>
            <a:endParaRPr lang="ar-SA" altLang="zh-CN" sz="2300" b="1" u="none">
              <a:latin typeface="Tahoma" pitchFamily="34" charset="0"/>
              <a:cs typeface="Arabic Transparent" pitchFamily="2" charset="0"/>
            </a:endParaRPr>
          </a:p>
          <a:p>
            <a:pPr marL="514350" indent="-514350" algn="just" eaLnBrk="0" hangingPunct="0">
              <a:buSzPct val="78000"/>
            </a:pPr>
            <a:r>
              <a:rPr lang="ar-SA" altLang="zh-CN" sz="2300" b="1" u="none">
                <a:latin typeface="Tahoma" pitchFamily="34" charset="0"/>
                <a:cs typeface="Arabic Transparent" pitchFamily="2" charset="0"/>
              </a:rPr>
              <a:t>8</a:t>
            </a:r>
            <a:r>
              <a:rPr lang="ar-EG" altLang="zh-CN" sz="2300" b="1" u="none">
                <a:latin typeface="Tahoma" pitchFamily="34" charset="0"/>
                <a:cs typeface="Arabic Transparent" pitchFamily="2" charset="0"/>
              </a:rPr>
              <a:t>) تطوير نظم الإدارة المزرعية.</a:t>
            </a:r>
            <a:endParaRPr lang="ar-SA" altLang="zh-CN" sz="2300" b="1" u="none">
              <a:latin typeface="Tahoma" pitchFamily="34" charset="0"/>
              <a:cs typeface="Arabic Transparent" pitchFamily="2" charset="0"/>
            </a:endParaRPr>
          </a:p>
          <a:p>
            <a:pPr marL="514350" indent="-514350" algn="just" eaLnBrk="0" hangingPunct="0">
              <a:buSzPct val="78000"/>
            </a:pPr>
            <a:r>
              <a:rPr lang="ar-SA" altLang="zh-CN" sz="2300" b="1" u="none">
                <a:latin typeface="Tahoma" pitchFamily="34" charset="0"/>
                <a:cs typeface="Arabic Transparent" pitchFamily="2" charset="0"/>
              </a:rPr>
              <a:t>9) </a:t>
            </a:r>
            <a:r>
              <a:rPr lang="ar-EG" altLang="zh-CN" sz="2300" b="1" u="none">
                <a:solidFill>
                  <a:srgbClr val="FFFF00"/>
                </a:solidFill>
                <a:latin typeface="Tahoma" pitchFamily="34" charset="0"/>
                <a:cs typeface="Arabic Transparent" pitchFamily="2" charset="0"/>
              </a:rPr>
              <a:t>حماية</a:t>
            </a:r>
            <a:r>
              <a:rPr lang="ar-SA" altLang="zh-CN" sz="2300" b="1" u="none">
                <a:solidFill>
                  <a:srgbClr val="FFFF00"/>
                </a:solidFill>
                <a:latin typeface="Tahoma" pitchFamily="34" charset="0"/>
                <a:cs typeface="Arabic Transparent" pitchFamily="2" charset="0"/>
              </a:rPr>
              <a:t> و</a:t>
            </a:r>
            <a:r>
              <a:rPr lang="ar-EG" altLang="zh-CN" sz="2300" b="1" u="none">
                <a:solidFill>
                  <a:srgbClr val="FFFF00"/>
                </a:solidFill>
                <a:latin typeface="Tahoma" pitchFamily="34" charset="0"/>
                <a:cs typeface="Arabic Transparent" pitchFamily="2" charset="0"/>
              </a:rPr>
              <a:t>صيانة الأراضي الزراعية</a:t>
            </a:r>
            <a:r>
              <a:rPr lang="ar-EG" altLang="zh-CN" sz="2300" b="1" u="none">
                <a:latin typeface="Tahoma" pitchFamily="34" charset="0"/>
                <a:cs typeface="Arabic Transparent" pitchFamily="2" charset="0"/>
              </a:rPr>
              <a:t>.</a:t>
            </a:r>
          </a:p>
          <a:p>
            <a:pPr marL="514350" indent="-514350" algn="just" eaLnBrk="0" hangingPunct="0">
              <a:buSzPct val="78000"/>
            </a:pPr>
            <a:r>
              <a:rPr lang="ar-SA" altLang="zh-CN" sz="2300" b="1" u="none">
                <a:latin typeface="Tahoma" pitchFamily="34" charset="0"/>
                <a:cs typeface="Arabic Transparent" pitchFamily="2" charset="0"/>
              </a:rPr>
              <a:t>10) </a:t>
            </a:r>
            <a:r>
              <a:rPr lang="ar-EG" altLang="zh-CN" sz="2300" b="1" u="none">
                <a:solidFill>
                  <a:srgbClr val="FFFF00"/>
                </a:solidFill>
                <a:latin typeface="Tahoma" pitchFamily="34" charset="0"/>
                <a:cs typeface="Arabic Transparent" pitchFamily="2" charset="0"/>
              </a:rPr>
              <a:t>زيادة الإنتاجية الزراعية كما ونوعا لوحدة المساحة والمياه</a:t>
            </a:r>
            <a:r>
              <a:rPr lang="ar-EG" altLang="zh-CN" sz="2300" b="1" u="none">
                <a:latin typeface="Tahoma" pitchFamily="34" charset="0"/>
                <a:cs typeface="Arabic Transparent" pitchFamily="2" charset="0"/>
              </a:rPr>
              <a:t>.</a:t>
            </a:r>
          </a:p>
          <a:p>
            <a:pPr marL="514350" indent="-514350" algn="just" eaLnBrk="0" hangingPunct="0">
              <a:buSzPct val="78000"/>
            </a:pPr>
            <a:r>
              <a:rPr lang="ar-SA" altLang="zh-CN" sz="2300" b="1" u="none">
                <a:latin typeface="Tahoma" pitchFamily="34" charset="0"/>
                <a:cs typeface="Arabic Transparent" pitchFamily="2" charset="0"/>
              </a:rPr>
              <a:t>11) </a:t>
            </a:r>
            <a:r>
              <a:rPr lang="ar-EG" altLang="zh-CN" sz="2300" b="1" u="none">
                <a:latin typeface="Tahoma" pitchFamily="34" charset="0"/>
                <a:cs typeface="Arabic Transparent" pitchFamily="2" charset="0"/>
              </a:rPr>
              <a:t>تنمية التجارة الداخلية للمنتجات الزراعية وتدعيم مرافقها وخدماتها.</a:t>
            </a: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1"/>
          <p:cNvPicPr>
            <a:picLocks noChangeAspect="1" noChangeArrowheads="1"/>
          </p:cNvPicPr>
          <p:nvPr/>
        </p:nvPicPr>
        <p:blipFill>
          <a:blip r:embed="rId3" cstate="print"/>
          <a:srcRect/>
          <a:stretch>
            <a:fillRect/>
          </a:stretch>
        </p:blipFill>
        <p:spPr bwMode="auto">
          <a:xfrm>
            <a:off x="1225550" y="1668463"/>
            <a:ext cx="5816600" cy="4383087"/>
          </a:xfrm>
          <a:prstGeom prst="rect">
            <a:avLst/>
          </a:prstGeom>
          <a:noFill/>
          <a:ln w="9525">
            <a:noFill/>
            <a:miter lim="800000"/>
            <a:headEnd/>
            <a:tailEnd/>
          </a:ln>
        </p:spPr>
      </p:pic>
      <p:sp>
        <p:nvSpPr>
          <p:cNvPr id="8195" name="Text Box 3"/>
          <p:cNvSpPr txBox="1">
            <a:spLocks noChangeArrowheads="1"/>
          </p:cNvSpPr>
          <p:nvPr/>
        </p:nvSpPr>
        <p:spPr bwMode="auto">
          <a:xfrm>
            <a:off x="3302000" y="6037263"/>
            <a:ext cx="1900238" cy="336550"/>
          </a:xfrm>
          <a:prstGeom prst="rect">
            <a:avLst/>
          </a:prstGeom>
          <a:noFill/>
          <a:ln w="12700" algn="ctr">
            <a:noFill/>
            <a:miter lim="800000"/>
            <a:headEnd/>
            <a:tailEnd/>
          </a:ln>
        </p:spPr>
        <p:txBody>
          <a:bodyPr>
            <a:spAutoFit/>
          </a:bodyPr>
          <a:lstStyle/>
          <a:p>
            <a:pPr algn="ctr" rtl="0">
              <a:spcBef>
                <a:spcPct val="50000"/>
              </a:spcBef>
            </a:pPr>
            <a:r>
              <a:rPr lang="en-US" sz="1600"/>
              <a:t>Longitude</a:t>
            </a:r>
          </a:p>
        </p:txBody>
      </p:sp>
      <p:sp>
        <p:nvSpPr>
          <p:cNvPr id="8196" name="Text Box 4"/>
          <p:cNvSpPr txBox="1">
            <a:spLocks noChangeArrowheads="1"/>
          </p:cNvSpPr>
          <p:nvPr/>
        </p:nvSpPr>
        <p:spPr bwMode="auto">
          <a:xfrm rot="-5400000">
            <a:off x="392112" y="3657601"/>
            <a:ext cx="1393825" cy="336550"/>
          </a:xfrm>
          <a:prstGeom prst="rect">
            <a:avLst/>
          </a:prstGeom>
          <a:noFill/>
          <a:ln w="12700" algn="ctr">
            <a:noFill/>
            <a:miter lim="800000"/>
            <a:headEnd/>
            <a:tailEnd/>
          </a:ln>
        </p:spPr>
        <p:txBody>
          <a:bodyPr>
            <a:spAutoFit/>
          </a:bodyPr>
          <a:lstStyle/>
          <a:p>
            <a:pPr algn="ctr" rtl="0">
              <a:spcBef>
                <a:spcPct val="50000"/>
              </a:spcBef>
            </a:pPr>
            <a:r>
              <a:rPr lang="en-US" sz="1600"/>
              <a:t>Latitude</a:t>
            </a:r>
          </a:p>
        </p:txBody>
      </p:sp>
      <p:sp>
        <p:nvSpPr>
          <p:cNvPr id="8197" name="Rectangle 5"/>
          <p:cNvSpPr>
            <a:spLocks noChangeArrowheads="1"/>
          </p:cNvSpPr>
          <p:nvPr/>
        </p:nvSpPr>
        <p:spPr bwMode="auto">
          <a:xfrm>
            <a:off x="412750" y="219075"/>
            <a:ext cx="8229600" cy="1143000"/>
          </a:xfrm>
          <a:prstGeom prst="rect">
            <a:avLst/>
          </a:prstGeom>
          <a:noFill/>
          <a:ln w="9525">
            <a:noFill/>
            <a:miter lim="800000"/>
            <a:headEnd/>
            <a:tailEnd/>
          </a:ln>
        </p:spPr>
        <p:txBody>
          <a:bodyPr anchor="ctr"/>
          <a:lstStyle/>
          <a:p>
            <a:pPr algn="ctr"/>
            <a:r>
              <a:rPr lang="en-US" sz="3200">
                <a:solidFill>
                  <a:schemeClr val="tx2"/>
                </a:solidFill>
              </a:rPr>
              <a:t>Temperature Changes at 2m Elevation after Adding The Urban Areas to the Model</a:t>
            </a:r>
          </a:p>
        </p:txBody>
      </p:sp>
      <p:pic>
        <p:nvPicPr>
          <p:cNvPr id="8198" name="Picture 6"/>
          <p:cNvPicPr>
            <a:picLocks noChangeAspect="1" noChangeArrowheads="1"/>
          </p:cNvPicPr>
          <p:nvPr/>
        </p:nvPicPr>
        <p:blipFill>
          <a:blip r:embed="rId4" cstate="print"/>
          <a:srcRect/>
          <a:stretch>
            <a:fillRect/>
          </a:stretch>
        </p:blipFill>
        <p:spPr bwMode="auto">
          <a:xfrm>
            <a:off x="6924675" y="1716088"/>
            <a:ext cx="1160463" cy="4121150"/>
          </a:xfrm>
          <a:prstGeom prst="rect">
            <a:avLst/>
          </a:prstGeom>
          <a:noFill/>
          <a:ln w="9525">
            <a:noFill/>
            <a:miter lim="800000"/>
            <a:headEnd/>
            <a:tailEnd/>
          </a:ln>
        </p:spPr>
      </p:pic>
      <p:sp>
        <p:nvSpPr>
          <p:cNvPr id="8199" name="Text Box 7"/>
          <p:cNvSpPr txBox="1">
            <a:spLocks noChangeArrowheads="1"/>
          </p:cNvSpPr>
          <p:nvPr/>
        </p:nvSpPr>
        <p:spPr bwMode="auto">
          <a:xfrm>
            <a:off x="5227638" y="6081713"/>
            <a:ext cx="1870075" cy="274637"/>
          </a:xfrm>
          <a:prstGeom prst="rect">
            <a:avLst/>
          </a:prstGeom>
          <a:noFill/>
          <a:ln w="12700" algn="ctr">
            <a:noFill/>
            <a:miter lim="800000"/>
            <a:headEnd/>
            <a:tailEnd/>
          </a:ln>
        </p:spPr>
        <p:txBody>
          <a:bodyPr>
            <a:spAutoFit/>
          </a:bodyPr>
          <a:lstStyle/>
          <a:p>
            <a:pPr algn="ctr" rtl="0">
              <a:spcBef>
                <a:spcPct val="50000"/>
              </a:spcBef>
            </a:pPr>
            <a:r>
              <a:rPr lang="en-US" sz="1200" b="1">
                <a:solidFill>
                  <a:srgbClr val="000099"/>
                </a:solidFill>
              </a:rPr>
              <a:t>29</a:t>
            </a:r>
            <a:r>
              <a:rPr lang="en-US" sz="1200" b="1" baseline="30000">
                <a:solidFill>
                  <a:srgbClr val="000099"/>
                </a:solidFill>
              </a:rPr>
              <a:t>th</a:t>
            </a:r>
            <a:r>
              <a:rPr lang="en-US" sz="1200" b="1">
                <a:solidFill>
                  <a:srgbClr val="000099"/>
                </a:solidFill>
              </a:rPr>
              <a:t> September 2004</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1076325"/>
            <a:ext cx="7502525" cy="5314950"/>
            <a:chOff x="384" y="1440"/>
            <a:chExt cx="4774" cy="3627"/>
          </a:xfrm>
        </p:grpSpPr>
        <p:pic>
          <p:nvPicPr>
            <p:cNvPr id="9220" name="Picture 3" descr="Temperature-Image-0"/>
            <p:cNvPicPr>
              <a:picLocks noChangeAspect="1" noChangeArrowheads="1" noCrop="1"/>
            </p:cNvPicPr>
            <p:nvPr/>
          </p:nvPicPr>
          <p:blipFill>
            <a:blip r:embed="rId3" cstate="print"/>
            <a:srcRect/>
            <a:stretch>
              <a:fillRect/>
            </a:stretch>
          </p:blipFill>
          <p:spPr bwMode="auto">
            <a:xfrm>
              <a:off x="384" y="1440"/>
              <a:ext cx="4774" cy="3627"/>
            </a:xfrm>
            <a:prstGeom prst="rect">
              <a:avLst/>
            </a:prstGeom>
            <a:noFill/>
            <a:ln w="9525">
              <a:noFill/>
              <a:miter lim="800000"/>
              <a:headEnd/>
              <a:tailEnd/>
            </a:ln>
          </p:spPr>
        </p:pic>
        <p:sp>
          <p:nvSpPr>
            <p:cNvPr id="9221" name="Rectangle 4"/>
            <p:cNvSpPr>
              <a:spLocks noChangeArrowheads="1"/>
            </p:cNvSpPr>
            <p:nvPr/>
          </p:nvSpPr>
          <p:spPr bwMode="auto">
            <a:xfrm>
              <a:off x="2160" y="1468"/>
              <a:ext cx="1104" cy="192"/>
            </a:xfrm>
            <a:prstGeom prst="rect">
              <a:avLst/>
            </a:prstGeom>
            <a:solidFill>
              <a:schemeClr val="bg1"/>
            </a:solidFill>
            <a:ln w="9525">
              <a:noFill/>
              <a:miter lim="800000"/>
              <a:headEnd/>
              <a:tailEnd/>
            </a:ln>
          </p:spPr>
          <p:txBody>
            <a:bodyPr wrap="none" anchor="ctr"/>
            <a:lstStyle/>
            <a:p>
              <a:endParaRPr lang="en-GB"/>
            </a:p>
          </p:txBody>
        </p:sp>
      </p:grpSp>
      <p:sp>
        <p:nvSpPr>
          <p:cNvPr id="9219" name="Rectangle 5"/>
          <p:cNvSpPr>
            <a:spLocks noGrp="1" noChangeArrowheads="1"/>
          </p:cNvSpPr>
          <p:nvPr>
            <p:ph type="title"/>
          </p:nvPr>
        </p:nvSpPr>
        <p:spPr>
          <a:xfrm>
            <a:off x="457200" y="180975"/>
            <a:ext cx="8229600" cy="1143000"/>
          </a:xfrm>
        </p:spPr>
        <p:txBody>
          <a:bodyPr/>
          <a:lstStyle/>
          <a:p>
            <a:pPr eaLnBrk="1" hangingPunct="1"/>
            <a:r>
              <a:rPr lang="en-US" sz="3200" smtClean="0">
                <a:solidFill>
                  <a:schemeClr val="tx1"/>
                </a:solidFill>
              </a:rPr>
              <a:t>Temperature Changes at 2m Elevation after Adding the Urban Areas to the Model</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delta"/>
          <p:cNvPicPr>
            <a:picLocks noChangeAspect="1" noChangeArrowheads="1"/>
          </p:cNvPicPr>
          <p:nvPr/>
        </p:nvPicPr>
        <p:blipFill>
          <a:blip r:embed="rId3" cstate="print"/>
          <a:srcRect/>
          <a:stretch>
            <a:fillRect/>
          </a:stretch>
        </p:blipFill>
        <p:spPr bwMode="auto">
          <a:xfrm>
            <a:off x="369888" y="1123950"/>
            <a:ext cx="8432800" cy="5291138"/>
          </a:xfrm>
          <a:prstGeom prst="rect">
            <a:avLst/>
          </a:prstGeom>
          <a:noFill/>
          <a:ln w="9525">
            <a:noFill/>
            <a:miter lim="800000"/>
            <a:headEnd/>
            <a:tailEnd/>
          </a:ln>
        </p:spPr>
      </p:pic>
      <p:sp>
        <p:nvSpPr>
          <p:cNvPr id="173059" name="Rectangle 3"/>
          <p:cNvSpPr>
            <a:spLocks noChangeArrowheads="1"/>
          </p:cNvSpPr>
          <p:nvPr/>
        </p:nvSpPr>
        <p:spPr bwMode="auto">
          <a:xfrm>
            <a:off x="6521450" y="4822825"/>
            <a:ext cx="722313" cy="515938"/>
          </a:xfrm>
          <a:prstGeom prst="rect">
            <a:avLst/>
          </a:prstGeom>
          <a:noFill/>
          <a:ln w="25400">
            <a:solidFill>
              <a:srgbClr val="FF3300"/>
            </a:solidFill>
            <a:prstDash val="dash"/>
            <a:miter lim="800000"/>
            <a:headEnd/>
            <a:tailEnd/>
          </a:ln>
        </p:spPr>
        <p:txBody>
          <a:bodyPr wrap="none" anchor="ctr"/>
          <a:lstStyle/>
          <a:p>
            <a:endParaRPr lang="en-GB"/>
          </a:p>
        </p:txBody>
      </p:sp>
      <p:grpSp>
        <p:nvGrpSpPr>
          <p:cNvPr id="2" name="Group 4"/>
          <p:cNvGrpSpPr>
            <a:grpSpLocks/>
          </p:cNvGrpSpPr>
          <p:nvPr/>
        </p:nvGrpSpPr>
        <p:grpSpPr bwMode="auto">
          <a:xfrm>
            <a:off x="2592388" y="2905125"/>
            <a:ext cx="2917825" cy="2187575"/>
            <a:chOff x="1633" y="1962"/>
            <a:chExt cx="1838" cy="1378"/>
          </a:xfrm>
        </p:grpSpPr>
        <p:sp>
          <p:nvSpPr>
            <p:cNvPr id="10265" name="Oval 5"/>
            <p:cNvSpPr>
              <a:spLocks noChangeArrowheads="1"/>
            </p:cNvSpPr>
            <p:nvPr/>
          </p:nvSpPr>
          <p:spPr bwMode="auto">
            <a:xfrm>
              <a:off x="1633" y="2075"/>
              <a:ext cx="170" cy="170"/>
            </a:xfrm>
            <a:prstGeom prst="ellipse">
              <a:avLst/>
            </a:prstGeom>
            <a:noFill/>
            <a:ln w="25400">
              <a:solidFill>
                <a:srgbClr val="FF0000"/>
              </a:solidFill>
              <a:round/>
              <a:headEnd/>
              <a:tailEnd/>
            </a:ln>
          </p:spPr>
          <p:txBody>
            <a:bodyPr wrap="none" anchor="ctr"/>
            <a:lstStyle/>
            <a:p>
              <a:endParaRPr lang="en-GB"/>
            </a:p>
          </p:txBody>
        </p:sp>
        <p:sp>
          <p:nvSpPr>
            <p:cNvPr id="10266" name="Oval 6"/>
            <p:cNvSpPr>
              <a:spLocks noChangeArrowheads="1"/>
            </p:cNvSpPr>
            <p:nvPr/>
          </p:nvSpPr>
          <p:spPr bwMode="auto">
            <a:xfrm>
              <a:off x="2779" y="2233"/>
              <a:ext cx="170" cy="170"/>
            </a:xfrm>
            <a:prstGeom prst="ellipse">
              <a:avLst/>
            </a:prstGeom>
            <a:noFill/>
            <a:ln w="25400">
              <a:solidFill>
                <a:srgbClr val="FF0000"/>
              </a:solidFill>
              <a:round/>
              <a:headEnd/>
              <a:tailEnd/>
            </a:ln>
          </p:spPr>
          <p:txBody>
            <a:bodyPr wrap="none" anchor="ctr"/>
            <a:lstStyle/>
            <a:p>
              <a:endParaRPr lang="en-GB"/>
            </a:p>
          </p:txBody>
        </p:sp>
        <p:sp>
          <p:nvSpPr>
            <p:cNvPr id="10267" name="Oval 7"/>
            <p:cNvSpPr>
              <a:spLocks noChangeArrowheads="1"/>
            </p:cNvSpPr>
            <p:nvPr/>
          </p:nvSpPr>
          <p:spPr bwMode="auto">
            <a:xfrm>
              <a:off x="3135" y="2069"/>
              <a:ext cx="170" cy="170"/>
            </a:xfrm>
            <a:prstGeom prst="ellipse">
              <a:avLst/>
            </a:prstGeom>
            <a:noFill/>
            <a:ln w="25400">
              <a:solidFill>
                <a:srgbClr val="FF0000"/>
              </a:solidFill>
              <a:round/>
              <a:headEnd/>
              <a:tailEnd/>
            </a:ln>
          </p:spPr>
          <p:txBody>
            <a:bodyPr wrap="none" anchor="ctr"/>
            <a:lstStyle/>
            <a:p>
              <a:endParaRPr lang="en-GB"/>
            </a:p>
          </p:txBody>
        </p:sp>
        <p:sp>
          <p:nvSpPr>
            <p:cNvPr id="10268" name="Oval 8"/>
            <p:cNvSpPr>
              <a:spLocks noChangeArrowheads="1"/>
            </p:cNvSpPr>
            <p:nvPr/>
          </p:nvSpPr>
          <p:spPr bwMode="auto">
            <a:xfrm>
              <a:off x="3301" y="2954"/>
              <a:ext cx="170" cy="170"/>
            </a:xfrm>
            <a:prstGeom prst="ellipse">
              <a:avLst/>
            </a:prstGeom>
            <a:noFill/>
            <a:ln w="25400">
              <a:solidFill>
                <a:srgbClr val="FF0000"/>
              </a:solidFill>
              <a:round/>
              <a:headEnd/>
              <a:tailEnd/>
            </a:ln>
          </p:spPr>
          <p:txBody>
            <a:bodyPr wrap="none" anchor="ctr"/>
            <a:lstStyle/>
            <a:p>
              <a:endParaRPr lang="en-GB"/>
            </a:p>
          </p:txBody>
        </p:sp>
        <p:sp>
          <p:nvSpPr>
            <p:cNvPr id="10269" name="Oval 9"/>
            <p:cNvSpPr>
              <a:spLocks noChangeArrowheads="1"/>
            </p:cNvSpPr>
            <p:nvPr/>
          </p:nvSpPr>
          <p:spPr bwMode="auto">
            <a:xfrm>
              <a:off x="2483" y="2561"/>
              <a:ext cx="170" cy="170"/>
            </a:xfrm>
            <a:prstGeom prst="ellipse">
              <a:avLst/>
            </a:prstGeom>
            <a:noFill/>
            <a:ln w="25400">
              <a:solidFill>
                <a:srgbClr val="FF0000"/>
              </a:solidFill>
              <a:round/>
              <a:headEnd/>
              <a:tailEnd/>
            </a:ln>
          </p:spPr>
          <p:txBody>
            <a:bodyPr wrap="none" anchor="ctr"/>
            <a:lstStyle/>
            <a:p>
              <a:endParaRPr lang="en-GB"/>
            </a:p>
          </p:txBody>
        </p:sp>
        <p:sp>
          <p:nvSpPr>
            <p:cNvPr id="10270" name="Oval 10"/>
            <p:cNvSpPr>
              <a:spLocks noChangeArrowheads="1"/>
            </p:cNvSpPr>
            <p:nvPr/>
          </p:nvSpPr>
          <p:spPr bwMode="auto">
            <a:xfrm>
              <a:off x="2398" y="1962"/>
              <a:ext cx="170" cy="170"/>
            </a:xfrm>
            <a:prstGeom prst="ellipse">
              <a:avLst/>
            </a:prstGeom>
            <a:noFill/>
            <a:ln w="25400">
              <a:solidFill>
                <a:srgbClr val="FF0000"/>
              </a:solidFill>
              <a:round/>
              <a:headEnd/>
              <a:tailEnd/>
            </a:ln>
          </p:spPr>
          <p:txBody>
            <a:bodyPr wrap="none" anchor="ctr"/>
            <a:lstStyle/>
            <a:p>
              <a:endParaRPr lang="en-GB"/>
            </a:p>
          </p:txBody>
        </p:sp>
        <p:sp>
          <p:nvSpPr>
            <p:cNvPr id="10271" name="Oval 11"/>
            <p:cNvSpPr>
              <a:spLocks noChangeArrowheads="1"/>
            </p:cNvSpPr>
            <p:nvPr/>
          </p:nvSpPr>
          <p:spPr bwMode="auto">
            <a:xfrm>
              <a:off x="2512" y="3010"/>
              <a:ext cx="170" cy="170"/>
            </a:xfrm>
            <a:prstGeom prst="ellipse">
              <a:avLst/>
            </a:prstGeom>
            <a:noFill/>
            <a:ln w="25400">
              <a:solidFill>
                <a:srgbClr val="FF0000"/>
              </a:solidFill>
              <a:round/>
              <a:headEnd/>
              <a:tailEnd/>
            </a:ln>
          </p:spPr>
          <p:txBody>
            <a:bodyPr wrap="none" anchor="ctr"/>
            <a:lstStyle/>
            <a:p>
              <a:endParaRPr lang="en-GB"/>
            </a:p>
          </p:txBody>
        </p:sp>
        <p:sp>
          <p:nvSpPr>
            <p:cNvPr id="10272" name="Oval 12"/>
            <p:cNvSpPr>
              <a:spLocks noChangeArrowheads="1"/>
            </p:cNvSpPr>
            <p:nvPr/>
          </p:nvSpPr>
          <p:spPr bwMode="auto">
            <a:xfrm>
              <a:off x="2904" y="2705"/>
              <a:ext cx="170" cy="170"/>
            </a:xfrm>
            <a:prstGeom prst="ellipse">
              <a:avLst/>
            </a:prstGeom>
            <a:noFill/>
            <a:ln w="25400">
              <a:solidFill>
                <a:srgbClr val="FF0000"/>
              </a:solidFill>
              <a:round/>
              <a:headEnd/>
              <a:tailEnd/>
            </a:ln>
          </p:spPr>
          <p:txBody>
            <a:bodyPr wrap="none" anchor="ctr"/>
            <a:lstStyle/>
            <a:p>
              <a:endParaRPr lang="en-GB"/>
            </a:p>
          </p:txBody>
        </p:sp>
        <p:sp>
          <p:nvSpPr>
            <p:cNvPr id="10273" name="Oval 13"/>
            <p:cNvSpPr>
              <a:spLocks noChangeArrowheads="1"/>
            </p:cNvSpPr>
            <p:nvPr/>
          </p:nvSpPr>
          <p:spPr bwMode="auto">
            <a:xfrm>
              <a:off x="2786" y="3170"/>
              <a:ext cx="170" cy="170"/>
            </a:xfrm>
            <a:prstGeom prst="ellipse">
              <a:avLst/>
            </a:prstGeom>
            <a:noFill/>
            <a:ln w="25400">
              <a:solidFill>
                <a:srgbClr val="FF0000"/>
              </a:solidFill>
              <a:round/>
              <a:headEnd/>
              <a:tailEnd/>
            </a:ln>
          </p:spPr>
          <p:txBody>
            <a:bodyPr wrap="none" anchor="ctr"/>
            <a:lstStyle/>
            <a:p>
              <a:endParaRPr lang="en-GB"/>
            </a:p>
          </p:txBody>
        </p:sp>
      </p:grpSp>
      <p:sp>
        <p:nvSpPr>
          <p:cNvPr id="10245" name="Rectangle 14"/>
          <p:cNvSpPr>
            <a:spLocks noChangeArrowheads="1"/>
          </p:cNvSpPr>
          <p:nvPr/>
        </p:nvSpPr>
        <p:spPr bwMode="auto">
          <a:xfrm>
            <a:off x="457200" y="84138"/>
            <a:ext cx="8229600" cy="723900"/>
          </a:xfrm>
          <a:prstGeom prst="rect">
            <a:avLst/>
          </a:prstGeom>
          <a:noFill/>
          <a:ln w="9525">
            <a:noFill/>
            <a:miter lim="800000"/>
            <a:headEnd/>
            <a:tailEnd/>
          </a:ln>
        </p:spPr>
        <p:txBody>
          <a:bodyPr anchor="ctr"/>
          <a:lstStyle/>
          <a:p>
            <a:pPr algn="ctr"/>
            <a:r>
              <a:rPr lang="en-US" sz="3200">
                <a:solidFill>
                  <a:schemeClr val="tx2"/>
                </a:solidFill>
              </a:rPr>
              <a:t>Urbanized Spots Spread in the Nile Delta</a:t>
            </a:r>
          </a:p>
        </p:txBody>
      </p:sp>
      <p:pic>
        <p:nvPicPr>
          <p:cNvPr id="173071" name="Picture 15" descr="delta-zoom"/>
          <p:cNvPicPr>
            <a:picLocks noChangeAspect="1" noChangeArrowheads="1"/>
          </p:cNvPicPr>
          <p:nvPr/>
        </p:nvPicPr>
        <p:blipFill>
          <a:blip r:embed="rId4" cstate="print"/>
          <a:srcRect/>
          <a:stretch>
            <a:fillRect/>
          </a:stretch>
        </p:blipFill>
        <p:spPr bwMode="auto">
          <a:xfrm>
            <a:off x="206375" y="1123950"/>
            <a:ext cx="4516438" cy="3387725"/>
          </a:xfrm>
          <a:prstGeom prst="rect">
            <a:avLst/>
          </a:prstGeom>
          <a:noFill/>
          <a:ln w="9525">
            <a:noFill/>
            <a:miter lim="800000"/>
            <a:headEnd/>
            <a:tailEnd/>
          </a:ln>
        </p:spPr>
      </p:pic>
      <p:sp>
        <p:nvSpPr>
          <p:cNvPr id="173072" name="Text Box 16"/>
          <p:cNvSpPr txBox="1">
            <a:spLocks noChangeArrowheads="1"/>
          </p:cNvSpPr>
          <p:nvPr/>
        </p:nvSpPr>
        <p:spPr bwMode="auto">
          <a:xfrm>
            <a:off x="206375" y="4562475"/>
            <a:ext cx="4516438" cy="701675"/>
          </a:xfrm>
          <a:prstGeom prst="rect">
            <a:avLst/>
          </a:prstGeom>
          <a:solidFill>
            <a:srgbClr val="C0C0C0"/>
          </a:solidFill>
          <a:ln w="9525">
            <a:noFill/>
            <a:miter lim="800000"/>
            <a:headEnd/>
            <a:tailEnd/>
          </a:ln>
        </p:spPr>
        <p:txBody>
          <a:bodyPr>
            <a:spAutoFit/>
          </a:bodyPr>
          <a:lstStyle/>
          <a:p>
            <a:pPr algn="ctr" rtl="0">
              <a:spcBef>
                <a:spcPct val="50000"/>
              </a:spcBef>
            </a:pPr>
            <a:r>
              <a:rPr lang="en-US" sz="2000" b="1">
                <a:solidFill>
                  <a:srgbClr val="0000CC"/>
                </a:solidFill>
              </a:rPr>
              <a:t>A lot of Small Urban Spots Spread Every where in the Nile Delta</a:t>
            </a:r>
          </a:p>
        </p:txBody>
      </p:sp>
      <p:grpSp>
        <p:nvGrpSpPr>
          <p:cNvPr id="3" name="Group 17"/>
          <p:cNvGrpSpPr>
            <a:grpSpLocks/>
          </p:cNvGrpSpPr>
          <p:nvPr/>
        </p:nvGrpSpPr>
        <p:grpSpPr bwMode="auto">
          <a:xfrm>
            <a:off x="744538" y="1258888"/>
            <a:ext cx="3648075" cy="2970212"/>
            <a:chOff x="469" y="913"/>
            <a:chExt cx="2298" cy="1871"/>
          </a:xfrm>
        </p:grpSpPr>
        <p:sp>
          <p:nvSpPr>
            <p:cNvPr id="10252" name="Oval 18"/>
            <p:cNvSpPr>
              <a:spLocks noChangeArrowheads="1"/>
            </p:cNvSpPr>
            <p:nvPr/>
          </p:nvSpPr>
          <p:spPr bwMode="auto">
            <a:xfrm>
              <a:off x="1263" y="1565"/>
              <a:ext cx="341" cy="340"/>
            </a:xfrm>
            <a:prstGeom prst="ellipse">
              <a:avLst/>
            </a:prstGeom>
            <a:noFill/>
            <a:ln w="25400">
              <a:solidFill>
                <a:srgbClr val="FF3300"/>
              </a:solidFill>
              <a:round/>
              <a:headEnd/>
              <a:tailEnd/>
            </a:ln>
          </p:spPr>
          <p:txBody>
            <a:bodyPr wrap="none" anchor="ctr"/>
            <a:lstStyle/>
            <a:p>
              <a:endParaRPr lang="en-GB"/>
            </a:p>
          </p:txBody>
        </p:sp>
        <p:sp>
          <p:nvSpPr>
            <p:cNvPr id="10253" name="Oval 19"/>
            <p:cNvSpPr>
              <a:spLocks noChangeArrowheads="1"/>
            </p:cNvSpPr>
            <p:nvPr/>
          </p:nvSpPr>
          <p:spPr bwMode="auto">
            <a:xfrm>
              <a:off x="2170" y="1168"/>
              <a:ext cx="341" cy="340"/>
            </a:xfrm>
            <a:prstGeom prst="ellipse">
              <a:avLst/>
            </a:prstGeom>
            <a:noFill/>
            <a:ln w="25400">
              <a:solidFill>
                <a:srgbClr val="FF3300"/>
              </a:solidFill>
              <a:round/>
              <a:headEnd/>
              <a:tailEnd/>
            </a:ln>
          </p:spPr>
          <p:txBody>
            <a:bodyPr wrap="none" anchor="ctr"/>
            <a:lstStyle/>
            <a:p>
              <a:endParaRPr lang="en-GB"/>
            </a:p>
          </p:txBody>
        </p:sp>
        <p:sp>
          <p:nvSpPr>
            <p:cNvPr id="10254" name="Oval 20"/>
            <p:cNvSpPr>
              <a:spLocks noChangeArrowheads="1"/>
            </p:cNvSpPr>
            <p:nvPr/>
          </p:nvSpPr>
          <p:spPr bwMode="auto">
            <a:xfrm>
              <a:off x="469" y="2444"/>
              <a:ext cx="341" cy="340"/>
            </a:xfrm>
            <a:prstGeom prst="ellipse">
              <a:avLst/>
            </a:prstGeom>
            <a:noFill/>
            <a:ln w="25400">
              <a:solidFill>
                <a:srgbClr val="FF3300"/>
              </a:solidFill>
              <a:round/>
              <a:headEnd/>
              <a:tailEnd/>
            </a:ln>
          </p:spPr>
          <p:txBody>
            <a:bodyPr wrap="none" anchor="ctr"/>
            <a:lstStyle/>
            <a:p>
              <a:endParaRPr lang="en-GB"/>
            </a:p>
          </p:txBody>
        </p:sp>
        <p:sp>
          <p:nvSpPr>
            <p:cNvPr id="10255" name="Oval 21"/>
            <p:cNvSpPr>
              <a:spLocks noChangeArrowheads="1"/>
            </p:cNvSpPr>
            <p:nvPr/>
          </p:nvSpPr>
          <p:spPr bwMode="auto">
            <a:xfrm>
              <a:off x="1434" y="913"/>
              <a:ext cx="170" cy="170"/>
            </a:xfrm>
            <a:prstGeom prst="ellipse">
              <a:avLst/>
            </a:prstGeom>
            <a:noFill/>
            <a:ln w="25400">
              <a:solidFill>
                <a:srgbClr val="FF3300"/>
              </a:solidFill>
              <a:round/>
              <a:headEnd/>
              <a:tailEnd/>
            </a:ln>
          </p:spPr>
          <p:txBody>
            <a:bodyPr wrap="none" anchor="ctr"/>
            <a:lstStyle/>
            <a:p>
              <a:endParaRPr lang="en-GB"/>
            </a:p>
          </p:txBody>
        </p:sp>
        <p:sp>
          <p:nvSpPr>
            <p:cNvPr id="10256" name="Oval 22"/>
            <p:cNvSpPr>
              <a:spLocks noChangeArrowheads="1"/>
            </p:cNvSpPr>
            <p:nvPr/>
          </p:nvSpPr>
          <p:spPr bwMode="auto">
            <a:xfrm>
              <a:off x="1746" y="1017"/>
              <a:ext cx="170" cy="170"/>
            </a:xfrm>
            <a:prstGeom prst="ellipse">
              <a:avLst/>
            </a:prstGeom>
            <a:noFill/>
            <a:ln w="25400">
              <a:solidFill>
                <a:srgbClr val="FF3300"/>
              </a:solidFill>
              <a:round/>
              <a:headEnd/>
              <a:tailEnd/>
            </a:ln>
          </p:spPr>
          <p:txBody>
            <a:bodyPr wrap="none" anchor="ctr"/>
            <a:lstStyle/>
            <a:p>
              <a:endParaRPr lang="en-GB"/>
            </a:p>
          </p:txBody>
        </p:sp>
        <p:sp>
          <p:nvSpPr>
            <p:cNvPr id="10257" name="Oval 23"/>
            <p:cNvSpPr>
              <a:spLocks noChangeArrowheads="1"/>
            </p:cNvSpPr>
            <p:nvPr/>
          </p:nvSpPr>
          <p:spPr bwMode="auto">
            <a:xfrm>
              <a:off x="782" y="1026"/>
              <a:ext cx="170" cy="170"/>
            </a:xfrm>
            <a:prstGeom prst="ellipse">
              <a:avLst/>
            </a:prstGeom>
            <a:noFill/>
            <a:ln w="25400">
              <a:solidFill>
                <a:srgbClr val="FF3300"/>
              </a:solidFill>
              <a:round/>
              <a:headEnd/>
              <a:tailEnd/>
            </a:ln>
          </p:spPr>
          <p:txBody>
            <a:bodyPr wrap="none" anchor="ctr"/>
            <a:lstStyle/>
            <a:p>
              <a:endParaRPr lang="en-GB"/>
            </a:p>
          </p:txBody>
        </p:sp>
        <p:sp>
          <p:nvSpPr>
            <p:cNvPr id="10258" name="Oval 24"/>
            <p:cNvSpPr>
              <a:spLocks noChangeArrowheads="1"/>
            </p:cNvSpPr>
            <p:nvPr/>
          </p:nvSpPr>
          <p:spPr bwMode="auto">
            <a:xfrm>
              <a:off x="1576" y="1366"/>
              <a:ext cx="170" cy="170"/>
            </a:xfrm>
            <a:prstGeom prst="ellipse">
              <a:avLst/>
            </a:prstGeom>
            <a:noFill/>
            <a:ln w="25400">
              <a:solidFill>
                <a:srgbClr val="FF3300"/>
              </a:solidFill>
              <a:round/>
              <a:headEnd/>
              <a:tailEnd/>
            </a:ln>
          </p:spPr>
          <p:txBody>
            <a:bodyPr wrap="none" anchor="ctr"/>
            <a:lstStyle/>
            <a:p>
              <a:endParaRPr lang="en-GB"/>
            </a:p>
          </p:txBody>
        </p:sp>
        <p:sp>
          <p:nvSpPr>
            <p:cNvPr id="10259" name="Oval 25"/>
            <p:cNvSpPr>
              <a:spLocks noChangeArrowheads="1"/>
            </p:cNvSpPr>
            <p:nvPr/>
          </p:nvSpPr>
          <p:spPr bwMode="auto">
            <a:xfrm>
              <a:off x="1236" y="1026"/>
              <a:ext cx="170" cy="170"/>
            </a:xfrm>
            <a:prstGeom prst="ellipse">
              <a:avLst/>
            </a:prstGeom>
            <a:noFill/>
            <a:ln w="25400">
              <a:solidFill>
                <a:srgbClr val="FF3300"/>
              </a:solidFill>
              <a:round/>
              <a:headEnd/>
              <a:tailEnd/>
            </a:ln>
          </p:spPr>
          <p:txBody>
            <a:bodyPr wrap="none" anchor="ctr"/>
            <a:lstStyle/>
            <a:p>
              <a:endParaRPr lang="en-GB"/>
            </a:p>
          </p:txBody>
        </p:sp>
        <p:sp>
          <p:nvSpPr>
            <p:cNvPr id="10260" name="Oval 26"/>
            <p:cNvSpPr>
              <a:spLocks noChangeArrowheads="1"/>
            </p:cNvSpPr>
            <p:nvPr/>
          </p:nvSpPr>
          <p:spPr bwMode="auto">
            <a:xfrm>
              <a:off x="1358" y="1319"/>
              <a:ext cx="170" cy="170"/>
            </a:xfrm>
            <a:prstGeom prst="ellipse">
              <a:avLst/>
            </a:prstGeom>
            <a:noFill/>
            <a:ln w="25400">
              <a:solidFill>
                <a:srgbClr val="FF3300"/>
              </a:solidFill>
              <a:round/>
              <a:headEnd/>
              <a:tailEnd/>
            </a:ln>
          </p:spPr>
          <p:txBody>
            <a:bodyPr wrap="none" anchor="ctr"/>
            <a:lstStyle/>
            <a:p>
              <a:endParaRPr lang="en-GB"/>
            </a:p>
          </p:txBody>
        </p:sp>
        <p:sp>
          <p:nvSpPr>
            <p:cNvPr id="10261" name="Oval 27"/>
            <p:cNvSpPr>
              <a:spLocks noChangeArrowheads="1"/>
            </p:cNvSpPr>
            <p:nvPr/>
          </p:nvSpPr>
          <p:spPr bwMode="auto">
            <a:xfrm>
              <a:off x="1651" y="1678"/>
              <a:ext cx="170" cy="170"/>
            </a:xfrm>
            <a:prstGeom prst="ellipse">
              <a:avLst/>
            </a:prstGeom>
            <a:noFill/>
            <a:ln w="25400">
              <a:solidFill>
                <a:srgbClr val="FF3300"/>
              </a:solidFill>
              <a:round/>
              <a:headEnd/>
              <a:tailEnd/>
            </a:ln>
          </p:spPr>
          <p:txBody>
            <a:bodyPr wrap="none" anchor="ctr"/>
            <a:lstStyle/>
            <a:p>
              <a:endParaRPr lang="en-GB"/>
            </a:p>
          </p:txBody>
        </p:sp>
        <p:sp>
          <p:nvSpPr>
            <p:cNvPr id="10262" name="Oval 28"/>
            <p:cNvSpPr>
              <a:spLocks noChangeArrowheads="1"/>
            </p:cNvSpPr>
            <p:nvPr/>
          </p:nvSpPr>
          <p:spPr bwMode="auto">
            <a:xfrm>
              <a:off x="820" y="1933"/>
              <a:ext cx="170" cy="170"/>
            </a:xfrm>
            <a:prstGeom prst="ellipse">
              <a:avLst/>
            </a:prstGeom>
            <a:noFill/>
            <a:ln w="25400">
              <a:solidFill>
                <a:srgbClr val="FF3300"/>
              </a:solidFill>
              <a:round/>
              <a:headEnd/>
              <a:tailEnd/>
            </a:ln>
          </p:spPr>
          <p:txBody>
            <a:bodyPr wrap="none" anchor="ctr"/>
            <a:lstStyle/>
            <a:p>
              <a:endParaRPr lang="en-GB"/>
            </a:p>
          </p:txBody>
        </p:sp>
        <p:sp>
          <p:nvSpPr>
            <p:cNvPr id="10263" name="Oval 29"/>
            <p:cNvSpPr>
              <a:spLocks noChangeArrowheads="1"/>
            </p:cNvSpPr>
            <p:nvPr/>
          </p:nvSpPr>
          <p:spPr bwMode="auto">
            <a:xfrm>
              <a:off x="2455" y="1650"/>
              <a:ext cx="170" cy="170"/>
            </a:xfrm>
            <a:prstGeom prst="ellipse">
              <a:avLst/>
            </a:prstGeom>
            <a:noFill/>
            <a:ln w="25400">
              <a:solidFill>
                <a:srgbClr val="FF3300"/>
              </a:solidFill>
              <a:round/>
              <a:headEnd/>
              <a:tailEnd/>
            </a:ln>
          </p:spPr>
          <p:txBody>
            <a:bodyPr wrap="none" anchor="ctr"/>
            <a:lstStyle/>
            <a:p>
              <a:endParaRPr lang="en-GB"/>
            </a:p>
          </p:txBody>
        </p:sp>
        <p:sp>
          <p:nvSpPr>
            <p:cNvPr id="10264" name="Oval 30"/>
            <p:cNvSpPr>
              <a:spLocks noChangeArrowheads="1"/>
            </p:cNvSpPr>
            <p:nvPr/>
          </p:nvSpPr>
          <p:spPr bwMode="auto">
            <a:xfrm>
              <a:off x="2597" y="2103"/>
              <a:ext cx="170" cy="170"/>
            </a:xfrm>
            <a:prstGeom prst="ellipse">
              <a:avLst/>
            </a:prstGeom>
            <a:noFill/>
            <a:ln w="25400">
              <a:solidFill>
                <a:srgbClr val="FF3300"/>
              </a:solidFill>
              <a:round/>
              <a:headEnd/>
              <a:tailEnd/>
            </a:ln>
          </p:spPr>
          <p:txBody>
            <a:bodyPr wrap="none" anchor="ctr"/>
            <a:lstStyle/>
            <a:p>
              <a:endParaRPr lang="en-GB"/>
            </a:p>
          </p:txBody>
        </p:sp>
      </p:grpSp>
      <p:pic>
        <p:nvPicPr>
          <p:cNvPr id="173087" name="Picture 31"/>
          <p:cNvPicPr>
            <a:picLocks noChangeAspect="1" noChangeArrowheads="1"/>
          </p:cNvPicPr>
          <p:nvPr/>
        </p:nvPicPr>
        <p:blipFill>
          <a:blip r:embed="rId5" cstate="print"/>
          <a:srcRect/>
          <a:stretch>
            <a:fillRect/>
          </a:stretch>
        </p:blipFill>
        <p:spPr bwMode="auto">
          <a:xfrm>
            <a:off x="5365750" y="1798638"/>
            <a:ext cx="3076575" cy="1939925"/>
          </a:xfrm>
          <a:prstGeom prst="rect">
            <a:avLst/>
          </a:prstGeom>
          <a:noFill/>
          <a:ln w="9525">
            <a:noFill/>
            <a:miter lim="800000"/>
            <a:headEnd/>
            <a:tailEnd/>
          </a:ln>
        </p:spPr>
      </p:pic>
      <p:pic>
        <p:nvPicPr>
          <p:cNvPr id="173088" name="Picture 32"/>
          <p:cNvPicPr>
            <a:picLocks noChangeAspect="1" noChangeArrowheads="1"/>
          </p:cNvPicPr>
          <p:nvPr/>
        </p:nvPicPr>
        <p:blipFill>
          <a:blip r:embed="rId6" cstate="print"/>
          <a:srcRect t="10312"/>
          <a:stretch>
            <a:fillRect/>
          </a:stretch>
        </p:blipFill>
        <p:spPr bwMode="auto">
          <a:xfrm>
            <a:off x="4879975" y="1130300"/>
            <a:ext cx="2733675" cy="1838325"/>
          </a:xfrm>
          <a:prstGeom prst="rect">
            <a:avLst/>
          </a:prstGeom>
          <a:noFill/>
          <a:ln w="9525">
            <a:noFill/>
            <a:miter lim="800000"/>
            <a:headEnd/>
            <a:tailEnd/>
          </a:ln>
        </p:spPr>
      </p:pic>
      <p:pic>
        <p:nvPicPr>
          <p:cNvPr id="173089" name="Picture 33"/>
          <p:cNvPicPr>
            <a:picLocks noChangeAspect="1" noChangeArrowheads="1"/>
          </p:cNvPicPr>
          <p:nvPr/>
        </p:nvPicPr>
        <p:blipFill>
          <a:blip r:embed="rId7" cstate="print"/>
          <a:srcRect/>
          <a:stretch>
            <a:fillRect/>
          </a:stretch>
        </p:blipFill>
        <p:spPr bwMode="auto">
          <a:xfrm>
            <a:off x="5921375" y="1285875"/>
            <a:ext cx="3048000" cy="2014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2000" fill="hold"/>
                                        <p:tgtEl>
                                          <p:spTgt spid="173058"/>
                                        </p:tgtEl>
                                      </p:cBhvr>
                                      <p:by x="50000" y="50000"/>
                                    </p:animScale>
                                  </p:childTnLst>
                                </p:cTn>
                              </p:par>
                              <p:par>
                                <p:cTn id="12" presetID="10" presetClass="exit" presetSubtype="0" fill="hold" nodeType="withEffect">
                                  <p:stCondLst>
                                    <p:cond delay="0"/>
                                  </p:stCondLst>
                                  <p:childTnLst>
                                    <p:animEffect transition="out" filter="fade">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par>
                          <p:cTn id="15" fill="hold">
                            <p:stCondLst>
                              <p:cond delay="2000"/>
                            </p:stCondLst>
                            <p:childTnLst>
                              <p:par>
                                <p:cTn id="16" presetID="49" presetClass="path" presetSubtype="0" accel="50000" decel="50000" fill="hold" nodeType="afterEffect">
                                  <p:stCondLst>
                                    <p:cond delay="0"/>
                                  </p:stCondLst>
                                  <p:childTnLst>
                                    <p:animMotion origin="layout" path="M -2.5E-6 -4.81481E-6 L 0.25 0.20487 " pathEditMode="relative" rAng="0" ptsTypes="AA">
                                      <p:cBhvr>
                                        <p:cTn id="17" dur="2000" fill="hold"/>
                                        <p:tgtEl>
                                          <p:spTgt spid="173058"/>
                                        </p:tgtEl>
                                        <p:attrNameLst>
                                          <p:attrName>ppt_x</p:attrName>
                                          <p:attrName>ppt_y</p:attrName>
                                        </p:attrNameLst>
                                      </p:cBhvr>
                                      <p:rCtr x="125" y="102"/>
                                    </p:animMotion>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73059"/>
                                        </p:tgtEl>
                                        <p:attrNameLst>
                                          <p:attrName>style.visibility</p:attrName>
                                        </p:attrNameLst>
                                      </p:cBhvr>
                                      <p:to>
                                        <p:strVal val="visible"/>
                                      </p:to>
                                    </p:set>
                                    <p:animEffect transition="in" filter="wedge">
                                      <p:cBhvr>
                                        <p:cTn id="22" dur="2000"/>
                                        <p:tgtEl>
                                          <p:spTgt spid="173059"/>
                                        </p:tgtEl>
                                      </p:cBhvr>
                                    </p:animEffect>
                                  </p:childTnLst>
                                </p:cTn>
                              </p:par>
                            </p:childTnLst>
                          </p:cTn>
                        </p:par>
                        <p:par>
                          <p:cTn id="23" fill="hold">
                            <p:stCondLst>
                              <p:cond delay="2000"/>
                            </p:stCondLst>
                            <p:childTnLst>
                              <p:par>
                                <p:cTn id="24" presetID="49" presetClass="path" presetSubtype="0" accel="50000" decel="50000" fill="hold" grpId="1" nodeType="afterEffect">
                                  <p:stCondLst>
                                    <p:cond delay="0"/>
                                  </p:stCondLst>
                                  <p:childTnLst>
                                    <p:animMotion origin="layout" path="M -0.48888 -0.33295 L -4.16667E-6 -5.78035E-8 " pathEditMode="relative" rAng="0" ptsTypes="AA">
                                      <p:cBhvr>
                                        <p:cTn id="25" dur="2000" spd="-100000" fill="hold"/>
                                        <p:tgtEl>
                                          <p:spTgt spid="173059"/>
                                        </p:tgtEl>
                                        <p:attrNameLst>
                                          <p:attrName>ppt_x</p:attrName>
                                          <p:attrName>ppt_y</p:attrName>
                                        </p:attrNameLst>
                                      </p:cBhvr>
                                      <p:rCtr x="244" y="166"/>
                                    </p:animMotion>
                                  </p:childTnLst>
                                </p:cTn>
                              </p:par>
                              <p:par>
                                <p:cTn id="26" presetID="6" presetClass="emph" presetSubtype="0" fill="hold" grpId="2" nodeType="withEffect">
                                  <p:stCondLst>
                                    <p:cond delay="0"/>
                                  </p:stCondLst>
                                  <p:childTnLst>
                                    <p:animScale>
                                      <p:cBhvr>
                                        <p:cTn id="27" dur="2000" fill="hold"/>
                                        <p:tgtEl>
                                          <p:spTgt spid="173059"/>
                                        </p:tgtEl>
                                      </p:cBhvr>
                                      <p:by x="600000" y="600000"/>
                                    </p:animScale>
                                  </p:childTnLst>
                                </p:cTn>
                              </p:par>
                              <p:par>
                                <p:cTn id="28" presetID="10" presetClass="entr" presetSubtype="0" fill="hold" nodeType="withEffect">
                                  <p:stCondLst>
                                    <p:cond delay="500"/>
                                  </p:stCondLst>
                                  <p:childTnLst>
                                    <p:set>
                                      <p:cBhvr>
                                        <p:cTn id="29" dur="1" fill="hold">
                                          <p:stCondLst>
                                            <p:cond delay="0"/>
                                          </p:stCondLst>
                                        </p:cTn>
                                        <p:tgtEl>
                                          <p:spTgt spid="173071"/>
                                        </p:tgtEl>
                                        <p:attrNameLst>
                                          <p:attrName>style.visibility</p:attrName>
                                        </p:attrNameLst>
                                      </p:cBhvr>
                                      <p:to>
                                        <p:strVal val="visible"/>
                                      </p:to>
                                    </p:set>
                                    <p:animEffect transition="in" filter="fade">
                                      <p:cBhvr>
                                        <p:cTn id="30" dur="2000"/>
                                        <p:tgtEl>
                                          <p:spTgt spid="173071"/>
                                        </p:tgtEl>
                                      </p:cBhvr>
                                    </p:animEffect>
                                  </p:childTnLst>
                                </p:cTn>
                              </p:par>
                              <p:par>
                                <p:cTn id="31" presetID="10" presetClass="exit" presetSubtype="0" fill="hold" grpId="3" nodeType="withEffect">
                                  <p:stCondLst>
                                    <p:cond delay="0"/>
                                  </p:stCondLst>
                                  <p:childTnLst>
                                    <p:animEffect transition="out" filter="fade">
                                      <p:cBhvr>
                                        <p:cTn id="32" dur="2000"/>
                                        <p:tgtEl>
                                          <p:spTgt spid="173059"/>
                                        </p:tgtEl>
                                      </p:cBhvr>
                                    </p:animEffect>
                                    <p:set>
                                      <p:cBhvr>
                                        <p:cTn id="33" dur="1" fill="hold">
                                          <p:stCondLst>
                                            <p:cond delay="1999"/>
                                          </p:stCondLst>
                                        </p:cTn>
                                        <p:tgtEl>
                                          <p:spTgt spid="17305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3072"/>
                                        </p:tgtEl>
                                        <p:attrNameLst>
                                          <p:attrName>style.visibility</p:attrName>
                                        </p:attrNameLst>
                                      </p:cBhvr>
                                      <p:to>
                                        <p:strVal val="visible"/>
                                      </p:to>
                                    </p:set>
                                    <p:animEffect transition="in" filter="fade">
                                      <p:cBhvr>
                                        <p:cTn id="41" dur="1000"/>
                                        <p:tgtEl>
                                          <p:spTgt spid="17307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308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73088"/>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7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nimBg="1"/>
      <p:bldP spid="173059" grpId="1" animBg="1"/>
      <p:bldP spid="173059" grpId="2" animBg="1"/>
      <p:bldP spid="173059" grpId="3" animBg="1"/>
      <p:bldP spid="17307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533400" y="2071688"/>
            <a:ext cx="8001000" cy="671512"/>
          </a:xfrm>
          <a:prstGeom prst="rect">
            <a:avLst/>
          </a:prstGeom>
          <a:noFill/>
          <a:ln w="9525">
            <a:noFill/>
            <a:miter lim="800000"/>
            <a:headEnd/>
            <a:tailEnd/>
          </a:ln>
        </p:spPr>
        <p:txBody>
          <a:bodyPr anchor="ctr">
            <a:spAutoFit/>
          </a:bodyPr>
          <a:lstStyle/>
          <a:p>
            <a:pPr algn="ctr" rtl="0"/>
            <a:r>
              <a:rPr lang="en-US" b="1">
                <a:solidFill>
                  <a:srgbClr val="CC0000"/>
                </a:solidFill>
              </a:rPr>
              <a:t>Impact of</a:t>
            </a:r>
            <a:r>
              <a:rPr lang="en-US" sz="2000" b="1">
                <a:solidFill>
                  <a:srgbClr val="CC0000"/>
                </a:solidFill>
              </a:rPr>
              <a:t> </a:t>
            </a:r>
            <a:r>
              <a:rPr lang="en-US" sz="2000" b="1" u="sng">
                <a:solidFill>
                  <a:schemeClr val="accent2"/>
                </a:solidFill>
              </a:rPr>
              <a:t>climate change</a:t>
            </a:r>
            <a:r>
              <a:rPr lang="en-US" sz="2000" b="1" u="sng">
                <a:solidFill>
                  <a:srgbClr val="CC0000"/>
                </a:solidFill>
              </a:rPr>
              <a:t> on SLR</a:t>
            </a:r>
            <a:r>
              <a:rPr lang="en-US" sz="2000" b="1">
                <a:solidFill>
                  <a:srgbClr val="CC0000"/>
                </a:solidFill>
              </a:rPr>
              <a:t> </a:t>
            </a:r>
            <a:r>
              <a:rPr lang="en-US" b="1">
                <a:solidFill>
                  <a:srgbClr val="CC0000"/>
                </a:solidFill>
              </a:rPr>
              <a:t>in relation to land loss in the Nile Delta on 2100 using A1 scenario (low aerosol level ).</a:t>
            </a:r>
          </a:p>
        </p:txBody>
      </p:sp>
      <p:pic>
        <p:nvPicPr>
          <p:cNvPr id="25603" name="Picture 3" descr="sum_a1_l_2100"/>
          <p:cNvPicPr>
            <a:picLocks noChangeArrowheads="1"/>
          </p:cNvPicPr>
          <p:nvPr/>
        </p:nvPicPr>
        <p:blipFill>
          <a:blip r:embed="rId2" cstate="print"/>
          <a:srcRect/>
          <a:stretch>
            <a:fillRect/>
          </a:stretch>
        </p:blipFill>
        <p:spPr bwMode="auto">
          <a:xfrm>
            <a:off x="533400" y="82550"/>
            <a:ext cx="8153400" cy="1981200"/>
          </a:xfrm>
          <a:prstGeom prst="rect">
            <a:avLst/>
          </a:prstGeom>
          <a:noFill/>
          <a:ln w="9525">
            <a:noFill/>
            <a:miter lim="800000"/>
            <a:headEnd/>
            <a:tailEnd/>
          </a:ln>
        </p:spPr>
      </p:pic>
      <p:sp>
        <p:nvSpPr>
          <p:cNvPr id="117764" name="Text Box 4"/>
          <p:cNvSpPr txBox="1">
            <a:spLocks noChangeArrowheads="1"/>
          </p:cNvSpPr>
          <p:nvPr/>
        </p:nvSpPr>
        <p:spPr bwMode="auto">
          <a:xfrm>
            <a:off x="5435600" y="444500"/>
            <a:ext cx="649288" cy="214313"/>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lIns="10800" tIns="10800" rIns="10800" bIns="10800">
            <a:spAutoFit/>
          </a:bodyPr>
          <a:lstStyle/>
          <a:p>
            <a:pPr algn="ctr">
              <a:spcBef>
                <a:spcPct val="50000"/>
              </a:spcBef>
              <a:defRPr/>
            </a:pPr>
            <a:r>
              <a:rPr lang="en-US" sz="1200" b="1">
                <a:solidFill>
                  <a:schemeClr val="tx2"/>
                </a:solidFill>
                <a:latin typeface="Arial" charset="0"/>
                <a:cs typeface="Arial" charset="0"/>
              </a:rPr>
              <a:t>2100</a:t>
            </a:r>
          </a:p>
        </p:txBody>
      </p:sp>
      <p:sp>
        <p:nvSpPr>
          <p:cNvPr id="25605" name="Text Box 5"/>
          <p:cNvSpPr txBox="1">
            <a:spLocks noChangeArrowheads="1"/>
          </p:cNvSpPr>
          <p:nvPr/>
        </p:nvSpPr>
        <p:spPr bwMode="auto">
          <a:xfrm>
            <a:off x="5240338" y="965200"/>
            <a:ext cx="835025" cy="304800"/>
          </a:xfrm>
          <a:prstGeom prst="rect">
            <a:avLst/>
          </a:prstGeom>
          <a:noFill/>
          <a:ln w="9525">
            <a:noFill/>
            <a:miter lim="800000"/>
            <a:headEnd/>
            <a:tailEnd/>
          </a:ln>
        </p:spPr>
        <p:txBody>
          <a:bodyPr wrap="none">
            <a:spAutoFit/>
          </a:bodyPr>
          <a:lstStyle/>
          <a:p>
            <a:pPr algn="l" rtl="0"/>
            <a:r>
              <a:rPr lang="en-US" sz="1400"/>
              <a:t>Portsaid</a:t>
            </a:r>
          </a:p>
        </p:txBody>
      </p:sp>
      <p:sp>
        <p:nvSpPr>
          <p:cNvPr id="25606" name="Text Box 6"/>
          <p:cNvSpPr txBox="1">
            <a:spLocks noChangeArrowheads="1"/>
          </p:cNvSpPr>
          <p:nvPr/>
        </p:nvSpPr>
        <p:spPr bwMode="auto">
          <a:xfrm>
            <a:off x="4652963" y="482600"/>
            <a:ext cx="795337" cy="304800"/>
          </a:xfrm>
          <a:prstGeom prst="rect">
            <a:avLst/>
          </a:prstGeom>
          <a:noFill/>
          <a:ln w="9525">
            <a:noFill/>
            <a:miter lim="800000"/>
            <a:headEnd/>
            <a:tailEnd/>
          </a:ln>
        </p:spPr>
        <p:txBody>
          <a:bodyPr wrap="none">
            <a:spAutoFit/>
          </a:bodyPr>
          <a:lstStyle/>
          <a:p>
            <a:pPr algn="l" rtl="0"/>
            <a:r>
              <a:rPr lang="en-US" sz="1400"/>
              <a:t>Damitta</a:t>
            </a:r>
          </a:p>
        </p:txBody>
      </p:sp>
      <p:sp>
        <p:nvSpPr>
          <p:cNvPr id="25607" name="Text Box 7"/>
          <p:cNvSpPr txBox="1">
            <a:spLocks noChangeArrowheads="1"/>
          </p:cNvSpPr>
          <p:nvPr/>
        </p:nvSpPr>
        <p:spPr bwMode="auto">
          <a:xfrm>
            <a:off x="3810000" y="800100"/>
            <a:ext cx="893763" cy="304800"/>
          </a:xfrm>
          <a:prstGeom prst="rect">
            <a:avLst/>
          </a:prstGeom>
          <a:noFill/>
          <a:ln w="9525">
            <a:noFill/>
            <a:miter lim="800000"/>
            <a:headEnd/>
            <a:tailEnd/>
          </a:ln>
        </p:spPr>
        <p:txBody>
          <a:bodyPr wrap="none">
            <a:spAutoFit/>
          </a:bodyPr>
          <a:lstStyle/>
          <a:p>
            <a:pPr algn="l" rtl="0"/>
            <a:r>
              <a:rPr lang="en-US" sz="1400"/>
              <a:t>Kafrsaad</a:t>
            </a:r>
          </a:p>
        </p:txBody>
      </p:sp>
      <p:sp>
        <p:nvSpPr>
          <p:cNvPr id="25608" name="Text Box 8"/>
          <p:cNvSpPr txBox="1">
            <a:spLocks noChangeArrowheads="1"/>
          </p:cNvSpPr>
          <p:nvPr/>
        </p:nvSpPr>
        <p:spPr bwMode="auto">
          <a:xfrm>
            <a:off x="3419475" y="549275"/>
            <a:ext cx="696913" cy="304800"/>
          </a:xfrm>
          <a:prstGeom prst="rect">
            <a:avLst/>
          </a:prstGeom>
          <a:noFill/>
          <a:ln w="9525">
            <a:noFill/>
            <a:miter lim="800000"/>
            <a:headEnd/>
            <a:tailEnd/>
          </a:ln>
        </p:spPr>
        <p:txBody>
          <a:bodyPr wrap="none">
            <a:spAutoFit/>
          </a:bodyPr>
          <a:lstStyle/>
          <a:p>
            <a:pPr algn="l" rtl="0"/>
            <a:r>
              <a:rPr lang="en-US" sz="1400"/>
              <a:t>Hamul</a:t>
            </a:r>
          </a:p>
        </p:txBody>
      </p:sp>
      <p:sp>
        <p:nvSpPr>
          <p:cNvPr id="25609" name="Text Box 9"/>
          <p:cNvSpPr txBox="1">
            <a:spLocks noChangeArrowheads="1"/>
          </p:cNvSpPr>
          <p:nvPr/>
        </p:nvSpPr>
        <p:spPr bwMode="auto">
          <a:xfrm>
            <a:off x="2362200" y="342900"/>
            <a:ext cx="954088" cy="304800"/>
          </a:xfrm>
          <a:prstGeom prst="rect">
            <a:avLst/>
          </a:prstGeom>
          <a:noFill/>
          <a:ln w="9525">
            <a:noFill/>
            <a:miter lim="800000"/>
            <a:headEnd/>
            <a:tailEnd/>
          </a:ln>
        </p:spPr>
        <p:txBody>
          <a:bodyPr wrap="none">
            <a:spAutoFit/>
          </a:bodyPr>
          <a:lstStyle/>
          <a:p>
            <a:pPr algn="l" rtl="0"/>
            <a:r>
              <a:rPr lang="en-US" sz="1400"/>
              <a:t>Sidi-salim</a:t>
            </a:r>
          </a:p>
        </p:txBody>
      </p:sp>
      <p:sp>
        <p:nvSpPr>
          <p:cNvPr id="25610" name="Text Box 10"/>
          <p:cNvSpPr txBox="1">
            <a:spLocks noChangeArrowheads="1"/>
          </p:cNvSpPr>
          <p:nvPr/>
        </p:nvSpPr>
        <p:spPr bwMode="auto">
          <a:xfrm>
            <a:off x="765175" y="987425"/>
            <a:ext cx="579438" cy="304800"/>
          </a:xfrm>
          <a:prstGeom prst="rect">
            <a:avLst/>
          </a:prstGeom>
          <a:noFill/>
          <a:ln w="9525">
            <a:noFill/>
            <a:miter lim="800000"/>
            <a:headEnd/>
            <a:tailEnd/>
          </a:ln>
        </p:spPr>
        <p:txBody>
          <a:bodyPr wrap="none">
            <a:spAutoFit/>
          </a:bodyPr>
          <a:lstStyle/>
          <a:p>
            <a:pPr algn="l" rtl="0"/>
            <a:r>
              <a:rPr lang="en-US" sz="1400"/>
              <a:t>Alex.</a:t>
            </a:r>
          </a:p>
        </p:txBody>
      </p:sp>
      <p:sp>
        <p:nvSpPr>
          <p:cNvPr id="25611" name="Text Box 11"/>
          <p:cNvSpPr txBox="1">
            <a:spLocks noChangeArrowheads="1"/>
          </p:cNvSpPr>
          <p:nvPr/>
        </p:nvSpPr>
        <p:spPr bwMode="auto">
          <a:xfrm>
            <a:off x="1143000" y="1257300"/>
            <a:ext cx="1238250" cy="304800"/>
          </a:xfrm>
          <a:prstGeom prst="rect">
            <a:avLst/>
          </a:prstGeom>
          <a:noFill/>
          <a:ln w="9525">
            <a:noFill/>
            <a:miter lim="800000"/>
            <a:headEnd/>
            <a:tailEnd/>
          </a:ln>
        </p:spPr>
        <p:txBody>
          <a:bodyPr wrap="none">
            <a:spAutoFit/>
          </a:bodyPr>
          <a:lstStyle/>
          <a:p>
            <a:pPr algn="l" rtl="0"/>
            <a:r>
              <a:rPr lang="en-US" sz="1400"/>
              <a:t>Kafr addawar</a:t>
            </a:r>
          </a:p>
        </p:txBody>
      </p:sp>
      <p:sp>
        <p:nvSpPr>
          <p:cNvPr id="25612" name="Text Box 12"/>
          <p:cNvSpPr txBox="1">
            <a:spLocks noChangeArrowheads="1"/>
          </p:cNvSpPr>
          <p:nvPr/>
        </p:nvSpPr>
        <p:spPr bwMode="auto">
          <a:xfrm>
            <a:off x="1828800" y="647700"/>
            <a:ext cx="765175" cy="304800"/>
          </a:xfrm>
          <a:prstGeom prst="rect">
            <a:avLst/>
          </a:prstGeom>
          <a:noFill/>
          <a:ln w="9525">
            <a:noFill/>
            <a:miter lim="800000"/>
            <a:headEnd/>
            <a:tailEnd/>
          </a:ln>
        </p:spPr>
        <p:txBody>
          <a:bodyPr wrap="none">
            <a:spAutoFit/>
          </a:bodyPr>
          <a:lstStyle/>
          <a:p>
            <a:pPr algn="l" rtl="0"/>
            <a:r>
              <a:rPr lang="en-US" sz="1400"/>
              <a:t>Mtobas</a:t>
            </a:r>
          </a:p>
        </p:txBody>
      </p:sp>
      <p:pic>
        <p:nvPicPr>
          <p:cNvPr id="25613" name="Picture 13" descr="sub_a1_l_2100"/>
          <p:cNvPicPr>
            <a:picLocks noChangeArrowheads="1"/>
          </p:cNvPicPr>
          <p:nvPr/>
        </p:nvPicPr>
        <p:blipFill>
          <a:blip r:embed="rId3" cstate="print"/>
          <a:srcRect/>
          <a:stretch>
            <a:fillRect/>
          </a:stretch>
        </p:blipFill>
        <p:spPr bwMode="auto">
          <a:xfrm>
            <a:off x="457200" y="2743200"/>
            <a:ext cx="8277225" cy="1800225"/>
          </a:xfrm>
          <a:prstGeom prst="rect">
            <a:avLst/>
          </a:prstGeom>
          <a:noFill/>
          <a:ln w="9525">
            <a:noFill/>
            <a:miter lim="800000"/>
            <a:headEnd/>
            <a:tailEnd/>
          </a:ln>
        </p:spPr>
      </p:pic>
      <p:sp>
        <p:nvSpPr>
          <p:cNvPr id="117774" name="Text Box 14"/>
          <p:cNvSpPr txBox="1">
            <a:spLocks noChangeArrowheads="1"/>
          </p:cNvSpPr>
          <p:nvPr/>
        </p:nvSpPr>
        <p:spPr bwMode="auto">
          <a:xfrm>
            <a:off x="5364163" y="3213100"/>
            <a:ext cx="649287" cy="214313"/>
          </a:xfrm>
          <a:prstGeom prst="rect">
            <a:avLst/>
          </a:prstGeom>
          <a:solidFill>
            <a:schemeClr val="bg1"/>
          </a:solidFill>
          <a:ln w="9525">
            <a:solidFill>
              <a:schemeClr val="tx1"/>
            </a:solidFill>
            <a:miter lim="800000"/>
            <a:headEnd/>
            <a:tailEnd/>
          </a:ln>
          <a:effectLst>
            <a:outerShdw dist="107763" dir="2700000" algn="ctr" rotWithShape="0">
              <a:schemeClr val="bg2">
                <a:alpha val="50000"/>
              </a:schemeClr>
            </a:outerShdw>
          </a:effectLst>
        </p:spPr>
        <p:txBody>
          <a:bodyPr lIns="10800" tIns="10800" rIns="10800" bIns="10800">
            <a:spAutoFit/>
          </a:bodyPr>
          <a:lstStyle/>
          <a:p>
            <a:pPr algn="ctr">
              <a:spcBef>
                <a:spcPct val="50000"/>
              </a:spcBef>
              <a:defRPr/>
            </a:pPr>
            <a:r>
              <a:rPr lang="en-US" sz="1200" b="1">
                <a:solidFill>
                  <a:schemeClr val="tx2"/>
                </a:solidFill>
                <a:latin typeface="Arial" charset="0"/>
                <a:cs typeface="Arial" charset="0"/>
              </a:rPr>
              <a:t>2100</a:t>
            </a:r>
          </a:p>
        </p:txBody>
      </p:sp>
      <p:sp>
        <p:nvSpPr>
          <p:cNvPr id="25615" name="Rectangle 15"/>
          <p:cNvSpPr>
            <a:spLocks noChangeArrowheads="1"/>
          </p:cNvSpPr>
          <p:nvPr/>
        </p:nvSpPr>
        <p:spPr bwMode="auto">
          <a:xfrm>
            <a:off x="533400" y="4449763"/>
            <a:ext cx="8001000" cy="946150"/>
          </a:xfrm>
          <a:prstGeom prst="rect">
            <a:avLst/>
          </a:prstGeom>
          <a:noFill/>
          <a:ln w="9525">
            <a:noFill/>
            <a:miter lim="800000"/>
            <a:headEnd/>
            <a:tailEnd/>
          </a:ln>
        </p:spPr>
        <p:txBody>
          <a:bodyPr anchor="ctr">
            <a:spAutoFit/>
          </a:bodyPr>
          <a:lstStyle/>
          <a:p>
            <a:pPr algn="ctr" rtl="0"/>
            <a:r>
              <a:rPr lang="en-US" b="1">
                <a:solidFill>
                  <a:srgbClr val="CC0000"/>
                </a:solidFill>
              </a:rPr>
              <a:t>Impact of</a:t>
            </a:r>
            <a:r>
              <a:rPr lang="en-US" sz="2000" b="1">
                <a:solidFill>
                  <a:srgbClr val="CC0000"/>
                </a:solidFill>
              </a:rPr>
              <a:t> </a:t>
            </a:r>
            <a:r>
              <a:rPr lang="en-US" sz="2000" b="1" u="sng">
                <a:solidFill>
                  <a:schemeClr val="accent2"/>
                </a:solidFill>
              </a:rPr>
              <a:t>climate change </a:t>
            </a:r>
            <a:r>
              <a:rPr lang="en-US" sz="2000" b="1" u="sng">
                <a:solidFill>
                  <a:srgbClr val="CC0000"/>
                </a:solidFill>
              </a:rPr>
              <a:t>and</a:t>
            </a:r>
            <a:r>
              <a:rPr lang="en-US" sz="2000" b="1" u="sng">
                <a:solidFill>
                  <a:schemeClr val="accent2"/>
                </a:solidFill>
              </a:rPr>
              <a:t> land subsidence</a:t>
            </a:r>
            <a:r>
              <a:rPr lang="en-US" sz="2000" b="1">
                <a:solidFill>
                  <a:srgbClr val="CC0000"/>
                </a:solidFill>
              </a:rPr>
              <a:t> </a:t>
            </a:r>
            <a:r>
              <a:rPr lang="en-US" sz="2000" b="1" u="sng">
                <a:solidFill>
                  <a:srgbClr val="CC0000"/>
                </a:solidFill>
              </a:rPr>
              <a:t>on SLR</a:t>
            </a:r>
            <a:r>
              <a:rPr lang="en-US" sz="2000" b="1">
                <a:solidFill>
                  <a:srgbClr val="CC0000"/>
                </a:solidFill>
              </a:rPr>
              <a:t> </a:t>
            </a:r>
            <a:r>
              <a:rPr lang="en-US" b="1">
                <a:solidFill>
                  <a:srgbClr val="CC0000"/>
                </a:solidFill>
              </a:rPr>
              <a:t>in relation to land loss in the Nile Delta on 2100 using A1 scenario (low aerosol level ).</a:t>
            </a:r>
          </a:p>
        </p:txBody>
      </p:sp>
      <p:grpSp>
        <p:nvGrpSpPr>
          <p:cNvPr id="2" name="Group 16"/>
          <p:cNvGrpSpPr>
            <a:grpSpLocks/>
          </p:cNvGrpSpPr>
          <p:nvPr/>
        </p:nvGrpSpPr>
        <p:grpSpPr bwMode="auto">
          <a:xfrm>
            <a:off x="2413000" y="5373688"/>
            <a:ext cx="1295400" cy="296862"/>
            <a:chOff x="2608" y="3294"/>
            <a:chExt cx="816" cy="187"/>
          </a:xfrm>
        </p:grpSpPr>
        <p:pic>
          <p:nvPicPr>
            <p:cNvPr id="25631" name="Picture 17" descr="legend"/>
            <p:cNvPicPr>
              <a:picLocks noChangeAspect="1" noChangeArrowheads="1"/>
            </p:cNvPicPr>
            <p:nvPr/>
          </p:nvPicPr>
          <p:blipFill>
            <a:blip r:embed="rId4" cstate="print"/>
            <a:srcRect t="84056"/>
            <a:stretch>
              <a:fillRect/>
            </a:stretch>
          </p:blipFill>
          <p:spPr bwMode="auto">
            <a:xfrm>
              <a:off x="2608" y="3320"/>
              <a:ext cx="332" cy="161"/>
            </a:xfrm>
            <a:prstGeom prst="rect">
              <a:avLst/>
            </a:prstGeom>
            <a:noFill/>
            <a:ln w="9525">
              <a:noFill/>
              <a:miter lim="800000"/>
              <a:headEnd/>
              <a:tailEnd/>
            </a:ln>
          </p:spPr>
        </p:pic>
        <p:sp>
          <p:nvSpPr>
            <p:cNvPr id="25632" name="Text Box 18"/>
            <p:cNvSpPr txBox="1">
              <a:spLocks noChangeArrowheads="1"/>
            </p:cNvSpPr>
            <p:nvPr/>
          </p:nvSpPr>
          <p:spPr bwMode="auto">
            <a:xfrm>
              <a:off x="2857" y="3294"/>
              <a:ext cx="567" cy="164"/>
            </a:xfrm>
            <a:prstGeom prst="rect">
              <a:avLst/>
            </a:prstGeom>
            <a:noFill/>
            <a:ln w="9525">
              <a:noFill/>
              <a:miter lim="800000"/>
              <a:headEnd/>
              <a:tailEnd/>
            </a:ln>
          </p:spPr>
          <p:txBody>
            <a:bodyPr>
              <a:spAutoFit/>
            </a:bodyPr>
            <a:lstStyle/>
            <a:p>
              <a:pPr algn="l">
                <a:lnSpc>
                  <a:spcPct val="110000"/>
                </a:lnSpc>
                <a:spcBef>
                  <a:spcPct val="50000"/>
                </a:spcBef>
              </a:pPr>
              <a:r>
                <a:rPr lang="en-US" sz="1000" b="1">
                  <a:solidFill>
                    <a:srgbClr val="CC3300"/>
                  </a:solidFill>
                </a:rPr>
                <a:t>Land Loss</a:t>
              </a:r>
            </a:p>
          </p:txBody>
        </p:sp>
      </p:grpSp>
      <p:grpSp>
        <p:nvGrpSpPr>
          <p:cNvPr id="3" name="Group 19"/>
          <p:cNvGrpSpPr>
            <a:grpSpLocks/>
          </p:cNvGrpSpPr>
          <p:nvPr/>
        </p:nvGrpSpPr>
        <p:grpSpPr bwMode="auto">
          <a:xfrm>
            <a:off x="365125" y="5229225"/>
            <a:ext cx="1327150" cy="1125538"/>
            <a:chOff x="230" y="3294"/>
            <a:chExt cx="836" cy="709"/>
          </a:xfrm>
        </p:grpSpPr>
        <p:grpSp>
          <p:nvGrpSpPr>
            <p:cNvPr id="4" name="Group 20"/>
            <p:cNvGrpSpPr>
              <a:grpSpLocks/>
            </p:cNvGrpSpPr>
            <p:nvPr/>
          </p:nvGrpSpPr>
          <p:grpSpPr bwMode="auto">
            <a:xfrm>
              <a:off x="358" y="3313"/>
              <a:ext cx="708" cy="690"/>
              <a:chOff x="4408" y="3305"/>
              <a:chExt cx="708" cy="690"/>
            </a:xfrm>
          </p:grpSpPr>
          <p:pic>
            <p:nvPicPr>
              <p:cNvPr id="25629" name="Picture 21" descr="legend"/>
              <p:cNvPicPr>
                <a:picLocks noChangeAspect="1" noChangeArrowheads="1"/>
              </p:cNvPicPr>
              <p:nvPr/>
            </p:nvPicPr>
            <p:blipFill>
              <a:blip r:embed="rId5" cstate="print"/>
              <a:srcRect l="18234" t="29613" r="19893" b="3851"/>
              <a:stretch>
                <a:fillRect/>
              </a:stretch>
            </p:blipFill>
            <p:spPr bwMode="auto">
              <a:xfrm>
                <a:off x="4408" y="3316"/>
                <a:ext cx="150" cy="522"/>
              </a:xfrm>
              <a:prstGeom prst="rect">
                <a:avLst/>
              </a:prstGeom>
              <a:noFill/>
              <a:ln w="9525">
                <a:noFill/>
                <a:miter lim="800000"/>
                <a:headEnd/>
                <a:tailEnd/>
              </a:ln>
            </p:spPr>
          </p:pic>
          <p:sp>
            <p:nvSpPr>
              <p:cNvPr id="25630" name="Text Box 22"/>
              <p:cNvSpPr txBox="1">
                <a:spLocks noChangeArrowheads="1"/>
              </p:cNvSpPr>
              <p:nvPr/>
            </p:nvSpPr>
            <p:spPr bwMode="auto">
              <a:xfrm>
                <a:off x="4538" y="3305"/>
                <a:ext cx="578" cy="690"/>
              </a:xfrm>
              <a:prstGeom prst="rect">
                <a:avLst/>
              </a:prstGeom>
              <a:noFill/>
              <a:ln w="9525">
                <a:noFill/>
                <a:miter lim="800000"/>
                <a:headEnd/>
                <a:tailEnd/>
              </a:ln>
            </p:spPr>
            <p:txBody>
              <a:bodyPr>
                <a:spAutoFit/>
              </a:bodyPr>
              <a:lstStyle/>
              <a:p>
                <a:pPr algn="l">
                  <a:lnSpc>
                    <a:spcPct val="60000"/>
                  </a:lnSpc>
                  <a:spcBef>
                    <a:spcPct val="50000"/>
                  </a:spcBef>
                </a:pPr>
                <a:r>
                  <a:rPr lang="en-US" sz="700"/>
                  <a:t>More than 200 m.</a:t>
                </a:r>
              </a:p>
              <a:p>
                <a:pPr algn="l">
                  <a:lnSpc>
                    <a:spcPct val="60000"/>
                  </a:lnSpc>
                  <a:spcBef>
                    <a:spcPct val="50000"/>
                  </a:spcBef>
                </a:pPr>
                <a:r>
                  <a:rPr lang="en-US" sz="700"/>
                  <a:t>200 – 100</a:t>
                </a:r>
              </a:p>
              <a:p>
                <a:pPr algn="l">
                  <a:lnSpc>
                    <a:spcPct val="60000"/>
                  </a:lnSpc>
                  <a:spcBef>
                    <a:spcPct val="50000"/>
                  </a:spcBef>
                </a:pPr>
                <a:r>
                  <a:rPr lang="en-US" sz="700"/>
                  <a:t>100 – 50</a:t>
                </a:r>
              </a:p>
              <a:p>
                <a:pPr algn="l">
                  <a:lnSpc>
                    <a:spcPct val="60000"/>
                  </a:lnSpc>
                  <a:spcBef>
                    <a:spcPct val="50000"/>
                  </a:spcBef>
                </a:pPr>
                <a:r>
                  <a:rPr lang="en-US" sz="700"/>
                  <a:t>50 – 20</a:t>
                </a:r>
              </a:p>
              <a:p>
                <a:pPr algn="l">
                  <a:lnSpc>
                    <a:spcPct val="60000"/>
                  </a:lnSpc>
                  <a:spcBef>
                    <a:spcPct val="50000"/>
                  </a:spcBef>
                </a:pPr>
                <a:r>
                  <a:rPr lang="en-US" sz="700"/>
                  <a:t>20-10</a:t>
                </a:r>
              </a:p>
              <a:p>
                <a:pPr algn="l">
                  <a:lnSpc>
                    <a:spcPct val="60000"/>
                  </a:lnSpc>
                  <a:spcBef>
                    <a:spcPct val="50000"/>
                  </a:spcBef>
                </a:pPr>
                <a:r>
                  <a:rPr lang="en-US" sz="700"/>
                  <a:t>10-0</a:t>
                </a:r>
              </a:p>
              <a:p>
                <a:pPr algn="l">
                  <a:lnSpc>
                    <a:spcPct val="60000"/>
                  </a:lnSpc>
                  <a:spcBef>
                    <a:spcPct val="50000"/>
                  </a:spcBef>
                </a:pPr>
                <a:r>
                  <a:rPr lang="en-US" sz="700"/>
                  <a:t>Less than 0</a:t>
                </a:r>
              </a:p>
              <a:p>
                <a:pPr algn="l">
                  <a:lnSpc>
                    <a:spcPct val="60000"/>
                  </a:lnSpc>
                  <a:spcBef>
                    <a:spcPct val="50000"/>
                  </a:spcBef>
                </a:pPr>
                <a:endParaRPr lang="en-US" sz="700"/>
              </a:p>
              <a:p>
                <a:pPr algn="l">
                  <a:lnSpc>
                    <a:spcPct val="60000"/>
                  </a:lnSpc>
                  <a:spcBef>
                    <a:spcPct val="50000"/>
                  </a:spcBef>
                </a:pPr>
                <a:endParaRPr lang="en-US" sz="700"/>
              </a:p>
            </p:txBody>
          </p:sp>
        </p:grpSp>
        <p:sp>
          <p:nvSpPr>
            <p:cNvPr id="25628" name="Text Box 23"/>
            <p:cNvSpPr txBox="1">
              <a:spLocks noChangeArrowheads="1"/>
            </p:cNvSpPr>
            <p:nvPr/>
          </p:nvSpPr>
          <p:spPr bwMode="auto">
            <a:xfrm rot="-5400000">
              <a:off x="26" y="3498"/>
              <a:ext cx="544" cy="135"/>
            </a:xfrm>
            <a:prstGeom prst="rect">
              <a:avLst/>
            </a:prstGeom>
            <a:noFill/>
            <a:ln w="9525" algn="ctr">
              <a:noFill/>
              <a:miter lim="800000"/>
              <a:headEnd/>
              <a:tailEnd/>
            </a:ln>
          </p:spPr>
          <p:txBody>
            <a:bodyPr>
              <a:spAutoFit/>
            </a:bodyPr>
            <a:lstStyle/>
            <a:p>
              <a:pPr algn="ctr">
                <a:spcBef>
                  <a:spcPct val="50000"/>
                </a:spcBef>
              </a:pPr>
              <a:r>
                <a:rPr lang="en-US" sz="800">
                  <a:solidFill>
                    <a:srgbClr val="A50021"/>
                  </a:solidFill>
                  <a:latin typeface="Times New Roman" pitchFamily="18" charset="0"/>
                  <a:cs typeface="Times New Roman" pitchFamily="18" charset="0"/>
                </a:rPr>
                <a:t>Elevations</a:t>
              </a:r>
            </a:p>
          </p:txBody>
        </p:sp>
      </p:grpSp>
      <p:grpSp>
        <p:nvGrpSpPr>
          <p:cNvPr id="5" name="Group 24"/>
          <p:cNvGrpSpPr>
            <a:grpSpLocks/>
          </p:cNvGrpSpPr>
          <p:nvPr/>
        </p:nvGrpSpPr>
        <p:grpSpPr bwMode="auto">
          <a:xfrm>
            <a:off x="1619250" y="5734050"/>
            <a:ext cx="2954338" cy="346075"/>
            <a:chOff x="1020" y="3612"/>
            <a:chExt cx="1861" cy="218"/>
          </a:xfrm>
        </p:grpSpPr>
        <p:pic>
          <p:nvPicPr>
            <p:cNvPr id="25621" name="Picture 25" descr="scale"/>
            <p:cNvPicPr>
              <a:picLocks noChangeAspect="1" noChangeArrowheads="1"/>
            </p:cNvPicPr>
            <p:nvPr/>
          </p:nvPicPr>
          <p:blipFill>
            <a:blip r:embed="rId6" cstate="print"/>
            <a:srcRect l="1346" t="16069" r="47444" b="75372"/>
            <a:stretch>
              <a:fillRect/>
            </a:stretch>
          </p:blipFill>
          <p:spPr bwMode="auto">
            <a:xfrm>
              <a:off x="1020" y="3729"/>
              <a:ext cx="1679" cy="101"/>
            </a:xfrm>
            <a:prstGeom prst="rect">
              <a:avLst/>
            </a:prstGeom>
            <a:noFill/>
            <a:ln w="9525">
              <a:noFill/>
              <a:miter lim="800000"/>
              <a:headEnd/>
              <a:tailEnd/>
            </a:ln>
          </p:spPr>
        </p:pic>
        <p:sp>
          <p:nvSpPr>
            <p:cNvPr id="25622" name="Text Box 26"/>
            <p:cNvSpPr txBox="1">
              <a:spLocks noChangeArrowheads="1"/>
            </p:cNvSpPr>
            <p:nvPr/>
          </p:nvSpPr>
          <p:spPr bwMode="auto">
            <a:xfrm>
              <a:off x="2609" y="3694"/>
              <a:ext cx="272" cy="135"/>
            </a:xfrm>
            <a:prstGeom prst="rect">
              <a:avLst/>
            </a:prstGeom>
            <a:noFill/>
            <a:ln w="9525">
              <a:noFill/>
              <a:miter lim="800000"/>
              <a:headEnd/>
              <a:tailEnd/>
            </a:ln>
          </p:spPr>
          <p:txBody>
            <a:bodyPr>
              <a:spAutoFit/>
            </a:bodyPr>
            <a:lstStyle/>
            <a:p>
              <a:pPr>
                <a:spcBef>
                  <a:spcPct val="50000"/>
                </a:spcBef>
              </a:pPr>
              <a:r>
                <a:rPr lang="en-US" sz="800" b="1"/>
                <a:t>Km.</a:t>
              </a:r>
            </a:p>
          </p:txBody>
        </p:sp>
        <p:sp>
          <p:nvSpPr>
            <p:cNvPr id="25623" name="Text Box 27"/>
            <p:cNvSpPr txBox="1">
              <a:spLocks noChangeArrowheads="1"/>
            </p:cNvSpPr>
            <p:nvPr/>
          </p:nvSpPr>
          <p:spPr bwMode="auto">
            <a:xfrm>
              <a:off x="1355" y="3612"/>
              <a:ext cx="272" cy="154"/>
            </a:xfrm>
            <a:prstGeom prst="rect">
              <a:avLst/>
            </a:prstGeom>
            <a:noFill/>
            <a:ln w="9525">
              <a:noFill/>
              <a:miter lim="800000"/>
              <a:headEnd/>
              <a:tailEnd/>
            </a:ln>
          </p:spPr>
          <p:txBody>
            <a:bodyPr>
              <a:spAutoFit/>
            </a:bodyPr>
            <a:lstStyle/>
            <a:p>
              <a:pPr>
                <a:spcBef>
                  <a:spcPct val="50000"/>
                </a:spcBef>
              </a:pPr>
              <a:r>
                <a:rPr lang="en-US" sz="1000"/>
                <a:t>150</a:t>
              </a:r>
            </a:p>
          </p:txBody>
        </p:sp>
        <p:sp>
          <p:nvSpPr>
            <p:cNvPr id="25624" name="Text Box 28"/>
            <p:cNvSpPr txBox="1">
              <a:spLocks noChangeArrowheads="1"/>
            </p:cNvSpPr>
            <p:nvPr/>
          </p:nvSpPr>
          <p:spPr bwMode="auto">
            <a:xfrm>
              <a:off x="1693" y="3612"/>
              <a:ext cx="272" cy="154"/>
            </a:xfrm>
            <a:prstGeom prst="rect">
              <a:avLst/>
            </a:prstGeom>
            <a:noFill/>
            <a:ln w="9525">
              <a:noFill/>
              <a:miter lim="800000"/>
              <a:headEnd/>
              <a:tailEnd/>
            </a:ln>
          </p:spPr>
          <p:txBody>
            <a:bodyPr>
              <a:spAutoFit/>
            </a:bodyPr>
            <a:lstStyle/>
            <a:p>
              <a:pPr>
                <a:spcBef>
                  <a:spcPct val="50000"/>
                </a:spcBef>
              </a:pPr>
              <a:r>
                <a:rPr lang="en-US" sz="1000"/>
                <a:t>0</a:t>
              </a:r>
            </a:p>
          </p:txBody>
        </p:sp>
        <p:sp>
          <p:nvSpPr>
            <p:cNvPr id="25625" name="Text Box 29"/>
            <p:cNvSpPr txBox="1">
              <a:spLocks noChangeArrowheads="1"/>
            </p:cNvSpPr>
            <p:nvPr/>
          </p:nvSpPr>
          <p:spPr bwMode="auto">
            <a:xfrm>
              <a:off x="1020" y="3612"/>
              <a:ext cx="272" cy="154"/>
            </a:xfrm>
            <a:prstGeom prst="rect">
              <a:avLst/>
            </a:prstGeom>
            <a:noFill/>
            <a:ln w="9525">
              <a:noFill/>
              <a:miter lim="800000"/>
              <a:headEnd/>
              <a:tailEnd/>
            </a:ln>
          </p:spPr>
          <p:txBody>
            <a:bodyPr>
              <a:spAutoFit/>
            </a:bodyPr>
            <a:lstStyle/>
            <a:p>
              <a:pPr>
                <a:spcBef>
                  <a:spcPct val="50000"/>
                </a:spcBef>
              </a:pPr>
              <a:r>
                <a:rPr lang="en-US" sz="1000"/>
                <a:t>300</a:t>
              </a:r>
            </a:p>
          </p:txBody>
        </p:sp>
        <p:sp>
          <p:nvSpPr>
            <p:cNvPr id="25626" name="Text Box 30"/>
            <p:cNvSpPr txBox="1">
              <a:spLocks noChangeArrowheads="1"/>
            </p:cNvSpPr>
            <p:nvPr/>
          </p:nvSpPr>
          <p:spPr bwMode="auto">
            <a:xfrm>
              <a:off x="2439" y="3612"/>
              <a:ext cx="272" cy="154"/>
            </a:xfrm>
            <a:prstGeom prst="rect">
              <a:avLst/>
            </a:prstGeom>
            <a:noFill/>
            <a:ln w="9525">
              <a:noFill/>
              <a:miter lim="800000"/>
              <a:headEnd/>
              <a:tailEnd/>
            </a:ln>
          </p:spPr>
          <p:txBody>
            <a:bodyPr>
              <a:spAutoFit/>
            </a:bodyPr>
            <a:lstStyle/>
            <a:p>
              <a:pPr>
                <a:spcBef>
                  <a:spcPct val="50000"/>
                </a:spcBef>
              </a:pPr>
              <a:r>
                <a:rPr lang="en-US" sz="1000"/>
                <a:t>300</a:t>
              </a:r>
            </a:p>
          </p:txBody>
        </p:sp>
      </p:grpSp>
      <p:sp>
        <p:nvSpPr>
          <p:cNvPr id="25619" name="Oval 31"/>
          <p:cNvSpPr>
            <a:spLocks noChangeArrowheads="1"/>
          </p:cNvSpPr>
          <p:nvPr/>
        </p:nvSpPr>
        <p:spPr bwMode="auto">
          <a:xfrm>
            <a:off x="1116013" y="3357563"/>
            <a:ext cx="863600" cy="719137"/>
          </a:xfrm>
          <a:prstGeom prst="ellipse">
            <a:avLst/>
          </a:prstGeom>
          <a:noFill/>
          <a:ln w="19050">
            <a:solidFill>
              <a:srgbClr val="CC0000"/>
            </a:solidFill>
            <a:round/>
            <a:headEnd/>
            <a:tailEnd/>
          </a:ln>
        </p:spPr>
        <p:txBody>
          <a:bodyPr wrap="none" anchor="ctr"/>
          <a:lstStyle/>
          <a:p>
            <a:endParaRPr lang="en-GB"/>
          </a:p>
        </p:txBody>
      </p:sp>
      <p:sp>
        <p:nvSpPr>
          <p:cNvPr id="25620" name="Oval 32"/>
          <p:cNvSpPr>
            <a:spLocks noChangeArrowheads="1"/>
          </p:cNvSpPr>
          <p:nvPr/>
        </p:nvSpPr>
        <p:spPr bwMode="auto">
          <a:xfrm>
            <a:off x="1042988" y="836613"/>
            <a:ext cx="863600" cy="719137"/>
          </a:xfrm>
          <a:prstGeom prst="ellipse">
            <a:avLst/>
          </a:prstGeom>
          <a:noFill/>
          <a:ln w="19050">
            <a:solidFill>
              <a:srgbClr val="CC0000"/>
            </a:solidFill>
            <a:round/>
            <a:headEnd/>
            <a:tailEnd/>
          </a:ln>
        </p:spPr>
        <p:txBody>
          <a:bodyPr wrap="none" anchor="ctr"/>
          <a:lstStyle/>
          <a:p>
            <a:endParaRPr lang="en-GB"/>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0962" name="Text Box 5"/>
          <p:cNvSpPr txBox="1">
            <a:spLocks noChangeArrowheads="1"/>
          </p:cNvSpPr>
          <p:nvPr/>
        </p:nvSpPr>
        <p:spPr bwMode="auto">
          <a:xfrm>
            <a:off x="500062" y="2450921"/>
            <a:ext cx="8305800" cy="1446550"/>
          </a:xfrm>
          <a:prstGeom prst="rect">
            <a:avLst/>
          </a:prstGeom>
          <a:noFill/>
          <a:ln w="9525" algn="ctr">
            <a:noFill/>
            <a:miter lim="800000"/>
            <a:headEnd/>
            <a:tailEnd/>
          </a:ln>
          <a:effectLst>
            <a:prstShdw prst="shdw17" dist="17961" dir="2700000">
              <a:srgbClr val="999999">
                <a:alpha val="50000"/>
              </a:srgbClr>
            </a:prstShdw>
          </a:effectLst>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spcBef>
                <a:spcPct val="50000"/>
              </a:spcBef>
              <a:defRPr/>
            </a:pPr>
            <a:r>
              <a:rPr lang="ar-SA" altLang="zh-CN"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rPr>
              <a:t>تاسعاً السياسات الزراعية </a:t>
            </a:r>
            <a:endParaRPr lang="ar-EG" altLang="zh-CN" sz="8800" b="1" u="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a typeface="Al-Kharashi 3"/>
              <a:cs typeface="Al-Kharashi 3"/>
            </a:endParaRPr>
          </a:p>
        </p:txBody>
      </p:sp>
    </p:spTree>
  </p:cSld>
  <p:clrMapOvr>
    <a:masterClrMapping/>
  </p:clrMapOvr>
  <p:transition>
    <p:zoom dir="in"/>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81075" y="966787"/>
            <a:ext cx="8229600" cy="706437"/>
          </a:xfrm>
        </p:spPr>
        <p:txBody>
          <a:bodyPr/>
          <a:lstStyle/>
          <a:p>
            <a:pPr algn="ctr" eaLnBrk="1" hangingPunct="1">
              <a:defRPr/>
            </a:pPr>
            <a:r>
              <a:rPr lang="ar-EG" sz="3200" dirty="0" smtClean="0">
                <a:solidFill>
                  <a:srgbClr val="FFFF00"/>
                </a:solidFill>
              </a:rPr>
              <a:t>السياسات</a:t>
            </a:r>
            <a:r>
              <a:rPr lang="ar-EG" sz="2800"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pitchFamily="34" charset="0"/>
                <a:ea typeface="+mn-ea"/>
              </a:rPr>
              <a:t> </a:t>
            </a:r>
            <a:r>
              <a:rPr lang="ar-EG" sz="3200" dirty="0" smtClean="0">
                <a:solidFill>
                  <a:srgbClr val="FFFF00"/>
                </a:solidFill>
              </a:rPr>
              <a:t>الزراعية</a:t>
            </a:r>
            <a:r>
              <a:rPr lang="ar-EG" sz="2800"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pitchFamily="34" charset="0"/>
                <a:ea typeface="+mn-ea"/>
              </a:rPr>
              <a:t> </a:t>
            </a:r>
            <a:r>
              <a:rPr lang="ar-EG" sz="3200" dirty="0" smtClean="0">
                <a:solidFill>
                  <a:srgbClr val="FFFF00"/>
                </a:solidFill>
              </a:rPr>
              <a:t>اللازمة</a:t>
            </a:r>
            <a:r>
              <a:rPr lang="ar-EG" sz="2800"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pitchFamily="34" charset="0"/>
                <a:ea typeface="+mn-ea"/>
              </a:rPr>
              <a:t> </a:t>
            </a:r>
            <a:r>
              <a:rPr lang="ar-EG" sz="3200" dirty="0" smtClean="0">
                <a:solidFill>
                  <a:srgbClr val="FFFF00"/>
                </a:solidFill>
              </a:rPr>
              <a:t>للوفاء</a:t>
            </a:r>
            <a:r>
              <a:rPr lang="ar-EG" sz="2800"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pitchFamily="34" charset="0"/>
                <a:ea typeface="+mn-ea"/>
              </a:rPr>
              <a:t> </a:t>
            </a:r>
            <a:r>
              <a:rPr lang="ar-EG" sz="3200" dirty="0" smtClean="0">
                <a:solidFill>
                  <a:srgbClr val="FFFF00"/>
                </a:solidFill>
              </a:rPr>
              <a:t>بأهداف</a:t>
            </a:r>
            <a:r>
              <a:rPr lang="ar-EG" sz="2800" dirty="0"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latin typeface="Arial" pitchFamily="34" charset="0"/>
                <a:ea typeface="+mn-ea"/>
              </a:rPr>
              <a:t> </a:t>
            </a:r>
            <a:r>
              <a:rPr lang="ar-EG" sz="3200" dirty="0" smtClean="0">
                <a:solidFill>
                  <a:srgbClr val="FFFF00"/>
                </a:solidFill>
              </a:rPr>
              <a:t>الاستراتيجية</a:t>
            </a:r>
            <a:endParaRPr lang="en-US" sz="3200" dirty="0" smtClean="0">
              <a:solidFill>
                <a:srgbClr val="FFFF00"/>
              </a:solidFill>
            </a:endParaRPr>
          </a:p>
        </p:txBody>
      </p:sp>
      <p:sp>
        <p:nvSpPr>
          <p:cNvPr id="61443" name="Rectangle 3"/>
          <p:cNvSpPr>
            <a:spLocks noGrp="1" noChangeArrowheads="1"/>
          </p:cNvSpPr>
          <p:nvPr>
            <p:ph idx="1"/>
          </p:nvPr>
        </p:nvSpPr>
        <p:spPr>
          <a:xfrm>
            <a:off x="4648200" y="2971800"/>
            <a:ext cx="4572000" cy="3124200"/>
          </a:xfrm>
        </p:spPr>
        <p:txBody>
          <a:bodyPr/>
          <a:lstStyle/>
          <a:p>
            <a:pPr marL="450850" indent="0" eaLnBrk="1" hangingPunct="1">
              <a:lnSpc>
                <a:spcPct val="80000"/>
              </a:lnSpc>
              <a:defRPr/>
            </a:pPr>
            <a:r>
              <a:rPr lang="ar-EG" smtClean="0">
                <a:effectLst/>
              </a:rPr>
              <a:t> </a:t>
            </a:r>
            <a:r>
              <a:rPr lang="ar-EG" sz="2400" b="1" smtClean="0">
                <a:cs typeface="Simplified Arabic" pitchFamily="2" charset="-78"/>
              </a:rPr>
              <a:t>تنمية القرية المصرية المنتجة</a:t>
            </a:r>
            <a:endParaRPr lang="en-US" sz="2400" b="1" smtClean="0">
              <a:cs typeface="Simplified Arabic" pitchFamily="2" charset="-78"/>
            </a:endParaRPr>
          </a:p>
          <a:p>
            <a:pPr marL="450850" indent="0" eaLnBrk="1" hangingPunct="1">
              <a:lnSpc>
                <a:spcPct val="80000"/>
              </a:lnSpc>
              <a:defRPr/>
            </a:pPr>
            <a:r>
              <a:rPr lang="ar-EG" sz="2400" b="1" smtClean="0">
                <a:cs typeface="Simplified Arabic" pitchFamily="2" charset="-78"/>
              </a:rPr>
              <a:t> تطوير منظومة البحث والارشاد الزراعي. </a:t>
            </a:r>
          </a:p>
          <a:p>
            <a:pPr marL="450850" indent="0" eaLnBrk="1" hangingPunct="1">
              <a:lnSpc>
                <a:spcPct val="80000"/>
              </a:lnSpc>
              <a:defRPr/>
            </a:pPr>
            <a:r>
              <a:rPr lang="ar-EG" sz="2400" b="1" smtClean="0">
                <a:cs typeface="Simplified Arabic" pitchFamily="2" charset="-78"/>
              </a:rPr>
              <a:t> تطوير المؤسسات الزراعية</a:t>
            </a:r>
          </a:p>
          <a:p>
            <a:pPr marL="450850" indent="0" eaLnBrk="1" hangingPunct="1">
              <a:lnSpc>
                <a:spcPct val="80000"/>
              </a:lnSpc>
              <a:defRPr/>
            </a:pPr>
            <a:r>
              <a:rPr lang="ar-EG" sz="2400" b="1" smtClean="0">
                <a:cs typeface="Simplified Arabic" pitchFamily="2" charset="-78"/>
              </a:rPr>
              <a:t> </a:t>
            </a:r>
            <a:r>
              <a:rPr lang="ar-EG" sz="2400" b="1" smtClean="0">
                <a:solidFill>
                  <a:srgbClr val="00FF00"/>
                </a:solidFill>
                <a:cs typeface="Simplified Arabic" pitchFamily="2" charset="-78"/>
              </a:rPr>
              <a:t>ترشيد استخدام موارد المياه</a:t>
            </a:r>
          </a:p>
          <a:p>
            <a:pPr marL="450850" indent="0" eaLnBrk="1" hangingPunct="1">
              <a:lnSpc>
                <a:spcPct val="80000"/>
              </a:lnSpc>
              <a:defRPr/>
            </a:pPr>
            <a:r>
              <a:rPr lang="ar-SA" sz="2400" b="1" smtClean="0">
                <a:cs typeface="Simplified Arabic" pitchFamily="2" charset="-78"/>
              </a:rPr>
              <a:t> </a:t>
            </a:r>
            <a:r>
              <a:rPr lang="ar-EG" sz="2400" b="1" smtClean="0">
                <a:cs typeface="Simplified Arabic" pitchFamily="2" charset="-78"/>
              </a:rPr>
              <a:t>صيانة وتحسين الأراضي الزراعية</a:t>
            </a:r>
          </a:p>
          <a:p>
            <a:pPr marL="450850" indent="0" eaLnBrk="1" hangingPunct="1">
              <a:lnSpc>
                <a:spcPct val="80000"/>
              </a:lnSpc>
              <a:defRPr/>
            </a:pPr>
            <a:r>
              <a:rPr lang="ar-EG" sz="2400" b="1" smtClean="0">
                <a:cs typeface="Simplified Arabic" pitchFamily="2" charset="-78"/>
              </a:rPr>
              <a:t> حماية الأراضي والبيئة الزراعية</a:t>
            </a:r>
            <a:endParaRPr lang="en-US" sz="2400" b="1" smtClean="0">
              <a:cs typeface="Simplified Arabic" pitchFamily="2" charset="-78"/>
            </a:endParaRPr>
          </a:p>
          <a:p>
            <a:pPr marL="450850" indent="0" eaLnBrk="1" hangingPunct="1">
              <a:lnSpc>
                <a:spcPct val="80000"/>
              </a:lnSpc>
              <a:defRPr/>
            </a:pPr>
            <a:r>
              <a:rPr lang="en-US" sz="2400" b="1" smtClean="0">
                <a:cs typeface="Simplified Arabic" pitchFamily="2" charset="-78"/>
              </a:rPr>
              <a:t> </a:t>
            </a:r>
            <a:r>
              <a:rPr lang="ar-EG" sz="2400" b="1" smtClean="0">
                <a:solidFill>
                  <a:srgbClr val="00FF00"/>
                </a:solidFill>
                <a:cs typeface="Simplified Arabic" pitchFamily="2" charset="-78"/>
              </a:rPr>
              <a:t>التكافل الزراعي</a:t>
            </a:r>
          </a:p>
          <a:p>
            <a:pPr marL="450850" indent="0" eaLnBrk="1" hangingPunct="1">
              <a:lnSpc>
                <a:spcPct val="80000"/>
              </a:lnSpc>
              <a:defRPr/>
            </a:pPr>
            <a:r>
              <a:rPr lang="ar-EG" sz="2400" b="1" smtClean="0">
                <a:solidFill>
                  <a:srgbClr val="00FF00"/>
                </a:solidFill>
                <a:cs typeface="Simplified Arabic" pitchFamily="2" charset="-78"/>
              </a:rPr>
              <a:t> الزراعة التعاقدية</a:t>
            </a:r>
            <a:r>
              <a:rPr lang="ar-EG" sz="2400" b="1" smtClean="0">
                <a:cs typeface="Simplified Arabic" pitchFamily="2" charset="-78"/>
              </a:rPr>
              <a:t> </a:t>
            </a:r>
          </a:p>
          <a:p>
            <a:pPr marL="450850" indent="0" eaLnBrk="1" hangingPunct="1">
              <a:lnSpc>
                <a:spcPct val="80000"/>
              </a:lnSpc>
              <a:defRPr/>
            </a:pPr>
            <a:r>
              <a:rPr lang="en-US" sz="2400" b="1" smtClean="0">
                <a:cs typeface="Simplified Arabic" pitchFamily="2" charset="-78"/>
              </a:rPr>
              <a:t> </a:t>
            </a:r>
            <a:r>
              <a:rPr lang="ar-EG" sz="2400" b="1" smtClean="0">
                <a:cs typeface="Simplified Arabic" pitchFamily="2" charset="-78"/>
              </a:rPr>
              <a:t>سلامة الغذاء</a:t>
            </a:r>
            <a:endParaRPr lang="en-US" sz="2400" b="1" smtClean="0">
              <a:cs typeface="Simplified Arabic" pitchFamily="2" charset="-78"/>
            </a:endParaRPr>
          </a:p>
        </p:txBody>
      </p:sp>
      <p:sp>
        <p:nvSpPr>
          <p:cNvPr id="74756" name="Rectangle 4"/>
          <p:cNvSpPr>
            <a:spLocks noChangeArrowheads="1"/>
          </p:cNvSpPr>
          <p:nvPr/>
        </p:nvSpPr>
        <p:spPr bwMode="auto">
          <a:xfrm>
            <a:off x="914400" y="2057400"/>
            <a:ext cx="8077200" cy="822325"/>
          </a:xfrm>
          <a:prstGeom prst="rect">
            <a:avLst/>
          </a:prstGeom>
          <a:noFill/>
          <a:ln w="9525">
            <a:noFill/>
            <a:miter lim="800000"/>
            <a:headEnd/>
            <a:tailEnd/>
          </a:ln>
        </p:spPr>
        <p:txBody>
          <a:bodyPr>
            <a:spAutoFit/>
          </a:bodyPr>
          <a:lstStyle/>
          <a:p>
            <a:r>
              <a:rPr lang="ar-EG" sz="2400" b="1" u="none">
                <a:solidFill>
                  <a:schemeClr val="hlink"/>
                </a:solidFill>
                <a:cs typeface="Simplified Arabic" pitchFamily="18" charset="-78"/>
              </a:rPr>
              <a:t>يتطلب الوفاء بأهداف الاستراتيجية مراجعة العديد من السياسات الزراعية المطبقة حاليا، واستحداث انماط جديدة من السياسات منها:</a:t>
            </a:r>
            <a:endParaRPr lang="ar-EG" sz="2400" b="1" u="none">
              <a:solidFill>
                <a:schemeClr val="hlink"/>
              </a:solidFill>
            </a:endParaRPr>
          </a:p>
        </p:txBody>
      </p:sp>
      <p:sp>
        <p:nvSpPr>
          <p:cNvPr id="8" name="Rectangle 7"/>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2" name="Rectangle 3"/>
          <p:cNvSpPr>
            <a:spLocks noChangeArrowheads="1"/>
          </p:cNvSpPr>
          <p:nvPr/>
        </p:nvSpPr>
        <p:spPr bwMode="auto">
          <a:xfrm>
            <a:off x="609600" y="3048000"/>
            <a:ext cx="4343400" cy="3124200"/>
          </a:xfrm>
          <a:prstGeom prst="rect">
            <a:avLst/>
          </a:prstGeom>
          <a:noFill/>
          <a:ln w="9525">
            <a:noFill/>
            <a:miter lim="800000"/>
            <a:headEnd/>
            <a:tailEnd/>
          </a:ln>
        </p:spPr>
        <p:txBody>
          <a:bodyPr/>
          <a:lstStyle/>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تطوير مناخ الاستثمار الزراعي</a:t>
            </a:r>
          </a:p>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الأسواق المستقبلية </a:t>
            </a:r>
          </a:p>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ادارة الازمات فى القطاع الزراعي</a:t>
            </a:r>
          </a:p>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التعاون الزراعي الاقليمي</a:t>
            </a:r>
          </a:p>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التعاون الزراعي الدولى .</a:t>
            </a:r>
          </a:p>
          <a:p>
            <a:pPr marL="355600">
              <a:lnSpc>
                <a:spcPct val="80000"/>
              </a:lnSpc>
              <a:spcBef>
                <a:spcPct val="20000"/>
              </a:spcBef>
              <a:buClr>
                <a:schemeClr val="hlink"/>
              </a:buClr>
              <a:buSzPct val="70000"/>
              <a:buFont typeface="Wingdings" pitchFamily="2" charset="2"/>
              <a:buChar char="n"/>
              <a:defRPr/>
            </a:pPr>
            <a:r>
              <a:rPr lang="ar-EG" sz="2400" b="1" u="none">
                <a:effectLst>
                  <a:outerShdw blurRad="38100" dist="38100" dir="2700000" algn="tl">
                    <a:srgbClr val="000000"/>
                  </a:outerShdw>
                </a:effectLst>
                <a:latin typeface="Tahoma" pitchFamily="34" charset="0"/>
                <a:cs typeface="Simplified Arabic" pitchFamily="2" charset="-78"/>
              </a:rPr>
              <a:t> التوطين فى المناطق الزراعية الجديدة.</a:t>
            </a:r>
            <a:endParaRPr lang="en-US" sz="2400" b="1" u="none">
              <a:effectLst>
                <a:outerShdw blurRad="38100" dist="38100" dir="2700000" algn="tl">
                  <a:srgbClr val="000000"/>
                </a:outerShdw>
              </a:effectLst>
              <a:latin typeface="Tahoma" pitchFamily="34" charset="0"/>
              <a:cs typeface="Simplified Arabic" pitchFamily="2" charset="-78"/>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685800" y="1981200"/>
            <a:ext cx="8153400" cy="4540250"/>
          </a:xfrm>
        </p:spPr>
        <p:txBody>
          <a:bodyPr/>
          <a:lstStyle/>
          <a:p>
            <a:pPr algn="just" eaLnBrk="1" hangingPunct="1">
              <a:lnSpc>
                <a:spcPct val="90000"/>
              </a:lnSpc>
              <a:buFontTx/>
              <a:buNone/>
              <a:defRPr/>
            </a:pPr>
            <a:r>
              <a:rPr lang="ar-EG" b="1" dirty="0" smtClean="0">
                <a:solidFill>
                  <a:srgbClr val="00FF00"/>
                </a:solidFill>
                <a:cs typeface="Simplified Arabic" pitchFamily="2" charset="-78"/>
              </a:rPr>
              <a:t>آليات التنفيذ المقترحة:</a:t>
            </a:r>
            <a:endParaRPr lang="ar-SA" b="1" dirty="0" smtClean="0">
              <a:solidFill>
                <a:srgbClr val="00FF00"/>
              </a:solidFill>
              <a:cs typeface="Simplified Arabic" pitchFamily="2" charset="-78"/>
            </a:endParaRPr>
          </a:p>
          <a:p>
            <a:pPr eaLnBrk="1" hangingPunct="1">
              <a:lnSpc>
                <a:spcPct val="90000"/>
              </a:lnSpc>
              <a:buFontTx/>
              <a:buNone/>
              <a:defRPr/>
            </a:pPr>
            <a:r>
              <a:rPr lang="ar-EG" sz="2400" b="1" dirty="0" smtClean="0">
                <a:cs typeface="Simplified Arabic" pitchFamily="2" charset="-78"/>
              </a:rPr>
              <a:t>أ – تقدير المقننات المائية </a:t>
            </a:r>
            <a:r>
              <a:rPr lang="ar-EG" sz="2200" b="1" dirty="0" smtClean="0">
                <a:cs typeface="Simplified Arabic" pitchFamily="2" charset="-78"/>
              </a:rPr>
              <a:t>لمختلف المحاصيل فى </a:t>
            </a:r>
            <a:r>
              <a:rPr lang="ar-SA" sz="2200" b="1" dirty="0" smtClean="0">
                <a:cs typeface="Simplified Arabic" pitchFamily="2" charset="-78"/>
              </a:rPr>
              <a:t>المناطق </a:t>
            </a:r>
            <a:r>
              <a:rPr lang="ar-EG" sz="2200" b="1" dirty="0" smtClean="0">
                <a:cs typeface="Simplified Arabic" pitchFamily="2" charset="-78"/>
              </a:rPr>
              <a:t>البيئ</a:t>
            </a:r>
            <a:r>
              <a:rPr lang="ar-SA" sz="2200" b="1" dirty="0" smtClean="0">
                <a:cs typeface="Simplified Arabic" pitchFamily="2" charset="-78"/>
              </a:rPr>
              <a:t>ية </a:t>
            </a:r>
            <a:r>
              <a:rPr lang="ar-EG" sz="2200" b="1" dirty="0" smtClean="0">
                <a:cs typeface="Simplified Arabic" pitchFamily="2" charset="-78"/>
              </a:rPr>
              <a:t>المختلفة ، اخذا في الاعتبار كافة عناصر البيئة من تربة ومناخ ومياه.</a:t>
            </a:r>
            <a:endParaRPr lang="ar-SA" sz="2200" b="1" dirty="0" smtClean="0">
              <a:cs typeface="Simplified Arabic" pitchFamily="2" charset="-78"/>
            </a:endParaRPr>
          </a:p>
          <a:p>
            <a:pPr eaLnBrk="1" hangingPunct="1">
              <a:lnSpc>
                <a:spcPct val="90000"/>
              </a:lnSpc>
              <a:buFontTx/>
              <a:buNone/>
              <a:defRPr/>
            </a:pPr>
            <a:endParaRPr lang="ar-EG" sz="2000" b="1" dirty="0" smtClean="0">
              <a:cs typeface="Simplified Arabic" pitchFamily="2" charset="-78"/>
            </a:endParaRPr>
          </a:p>
          <a:p>
            <a:pPr eaLnBrk="1" hangingPunct="1">
              <a:lnSpc>
                <a:spcPct val="90000"/>
              </a:lnSpc>
              <a:buFontTx/>
              <a:buNone/>
              <a:defRPr/>
            </a:pPr>
            <a:r>
              <a:rPr lang="ar-EG" sz="2400" b="1" dirty="0" smtClean="0">
                <a:cs typeface="Simplified Arabic" pitchFamily="2" charset="-78"/>
              </a:rPr>
              <a:t>ب- تحديد المساحات المزروعة </a:t>
            </a:r>
            <a:r>
              <a:rPr lang="ar-EG" sz="2200" b="1" dirty="0" smtClean="0">
                <a:cs typeface="Simplified Arabic" pitchFamily="2" charset="-78"/>
              </a:rPr>
              <a:t>من كل محصول ، موزعة على الحيازات المختلفة ، ويقترح ان يتم ذلك على خطوتين :</a:t>
            </a:r>
          </a:p>
          <a:p>
            <a:pPr eaLnBrk="1" hangingPunct="1">
              <a:lnSpc>
                <a:spcPct val="90000"/>
              </a:lnSpc>
              <a:buFontTx/>
              <a:buNone/>
              <a:defRPr/>
            </a:pPr>
            <a:r>
              <a:rPr lang="ar-EG" sz="2200" b="1" dirty="0" smtClean="0">
                <a:cs typeface="Simplified Arabic" pitchFamily="2" charset="-78"/>
              </a:rPr>
              <a:t>		الأولى : </a:t>
            </a:r>
            <a:r>
              <a:rPr lang="ar-EG" sz="2200" b="1" dirty="0" smtClean="0">
                <a:solidFill>
                  <a:srgbClr val="FFFF00"/>
                </a:solidFill>
                <a:cs typeface="Simplified Arabic" pitchFamily="2" charset="-78"/>
              </a:rPr>
              <a:t>باستخدام نظم الاستشعار عن بعد </a:t>
            </a:r>
            <a:r>
              <a:rPr lang="en-US" sz="2200" b="1" dirty="0" smtClean="0">
                <a:solidFill>
                  <a:srgbClr val="FFFF00"/>
                </a:solidFill>
                <a:cs typeface="Simplified Arabic" pitchFamily="2" charset="-78"/>
              </a:rPr>
              <a:t> </a:t>
            </a:r>
            <a:r>
              <a:rPr lang="ar-EG" sz="2200" b="1" dirty="0" smtClean="0">
                <a:solidFill>
                  <a:srgbClr val="FFFF00"/>
                </a:solidFill>
                <a:cs typeface="Simplified Arabic" pitchFamily="2" charset="-78"/>
              </a:rPr>
              <a:t>ونظم المعلومات الجغرافية لكل  </a:t>
            </a:r>
          </a:p>
          <a:p>
            <a:pPr eaLnBrk="1" hangingPunct="1">
              <a:lnSpc>
                <a:spcPct val="90000"/>
              </a:lnSpc>
              <a:buFontTx/>
              <a:buNone/>
              <a:defRPr/>
            </a:pPr>
            <a:r>
              <a:rPr lang="ar-EG" sz="2200" b="1" dirty="0" smtClean="0">
                <a:solidFill>
                  <a:srgbClr val="FFFF00"/>
                </a:solidFill>
                <a:cs typeface="Simplified Arabic" pitchFamily="2" charset="-78"/>
              </a:rPr>
              <a:t>                   موسم.</a:t>
            </a:r>
          </a:p>
          <a:p>
            <a:pPr eaLnBrk="1" hangingPunct="1">
              <a:lnSpc>
                <a:spcPct val="90000"/>
              </a:lnSpc>
              <a:buFontTx/>
              <a:buNone/>
              <a:defRPr/>
            </a:pPr>
            <a:r>
              <a:rPr lang="ar-EG" sz="2200" b="1" dirty="0" smtClean="0">
                <a:cs typeface="Simplified Arabic" pitchFamily="2" charset="-78"/>
              </a:rPr>
              <a:t>		الثانية : التحقيق الميداني عن طريق مديريات الزراعة .</a:t>
            </a:r>
            <a:endParaRPr lang="ar-SA" sz="2200" b="1" dirty="0" smtClean="0">
              <a:cs typeface="Simplified Arabic" pitchFamily="2" charset="-78"/>
            </a:endParaRPr>
          </a:p>
          <a:p>
            <a:pPr eaLnBrk="1" hangingPunct="1">
              <a:lnSpc>
                <a:spcPct val="90000"/>
              </a:lnSpc>
              <a:buFontTx/>
              <a:buNone/>
              <a:defRPr/>
            </a:pPr>
            <a:endParaRPr lang="ar-SA" sz="900" b="1" dirty="0" smtClean="0">
              <a:cs typeface="Simplified Arabic" pitchFamily="2" charset="-78"/>
            </a:endParaRPr>
          </a:p>
          <a:p>
            <a:pPr eaLnBrk="1" hangingPunct="1">
              <a:lnSpc>
                <a:spcPct val="90000"/>
              </a:lnSpc>
              <a:buFontTx/>
              <a:buNone/>
              <a:defRPr/>
            </a:pPr>
            <a:r>
              <a:rPr lang="ar-EG" sz="2400" b="1" dirty="0" smtClean="0">
                <a:cs typeface="Simplified Arabic" pitchFamily="2" charset="-78"/>
              </a:rPr>
              <a:t>ج – التقدير الكمي للمياه المستخدمة :</a:t>
            </a:r>
            <a:endParaRPr lang="ar-SA" sz="2400" b="1" dirty="0" smtClean="0">
              <a:cs typeface="Simplified Arabic" pitchFamily="2" charset="-78"/>
            </a:endParaRPr>
          </a:p>
          <a:p>
            <a:pPr eaLnBrk="1" hangingPunct="1">
              <a:lnSpc>
                <a:spcPct val="90000"/>
              </a:lnSpc>
              <a:buFontTx/>
              <a:buNone/>
              <a:defRPr/>
            </a:pPr>
            <a:r>
              <a:rPr lang="ar-EG" sz="2000" b="1" dirty="0" smtClean="0">
                <a:cs typeface="Simplified Arabic" pitchFamily="2" charset="-78"/>
              </a:rPr>
              <a:t>تتولى الاجهزة المختصة في وزارة الزراعة تقدير استهلاك كل </a:t>
            </a:r>
            <a:r>
              <a:rPr lang="ar-EG" sz="2000" b="1" dirty="0" smtClean="0">
                <a:solidFill>
                  <a:srgbClr val="FFFF00"/>
                </a:solidFill>
                <a:cs typeface="Simplified Arabic" pitchFamily="2" charset="-78"/>
              </a:rPr>
              <a:t>حيازة زراعية </a:t>
            </a:r>
            <a:r>
              <a:rPr lang="ar-EG" sz="2000" b="1" dirty="0" smtClean="0">
                <a:cs typeface="Simplified Arabic" pitchFamily="2" charset="-78"/>
              </a:rPr>
              <a:t>من المياه استنادا إلى المقننات المقدرة والمساحة المزروعة .</a:t>
            </a:r>
            <a:endParaRPr lang="ar-SA" sz="2200" b="1" dirty="0" smtClean="0">
              <a:cs typeface="Simplified Arabic" pitchFamily="2" charset="-78"/>
            </a:endParaRPr>
          </a:p>
          <a:p>
            <a:pPr eaLnBrk="1" hangingPunct="1">
              <a:lnSpc>
                <a:spcPct val="90000"/>
              </a:lnSpc>
              <a:buFontTx/>
              <a:buNone/>
              <a:defRPr/>
            </a:pPr>
            <a:endParaRPr lang="en-US" sz="2200" b="1" dirty="0" smtClean="0">
              <a:cs typeface="Simplified Arabic" pitchFamily="2" charset="-78"/>
            </a:endParaRPr>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6562" name="Rectangle 2"/>
          <p:cNvSpPr>
            <a:spLocks noChangeArrowheads="1"/>
          </p:cNvSpPr>
          <p:nvPr/>
        </p:nvSpPr>
        <p:spPr bwMode="auto">
          <a:xfrm>
            <a:off x="914400" y="952500"/>
            <a:ext cx="7772400" cy="647700"/>
          </a:xfrm>
          <a:prstGeom prst="rect">
            <a:avLst/>
          </a:prstGeom>
          <a:noFill/>
          <a:ln w="9525" algn="ctr">
            <a:noFill/>
            <a:miter lim="800000"/>
            <a:headEnd/>
            <a:tailEnd/>
          </a:ln>
          <a:effectLst>
            <a:outerShdw dist="35921" dir="2700000" algn="ctr" rotWithShape="0">
              <a:srgbClr val="000000"/>
            </a:outerShdw>
          </a:effectLst>
        </p:spPr>
        <p:txBody>
          <a:bodyPr anchor="ctr"/>
          <a:lstStyle/>
          <a:p>
            <a:pPr algn="ctr">
              <a:defRPr/>
            </a:pPr>
            <a:r>
              <a:rPr lang="ar-EG" sz="3600" b="1" u="none" dirty="0">
                <a:solidFill>
                  <a:srgbClr val="FFFF00"/>
                </a:solidFill>
                <a:latin typeface="Tahoma" pitchFamily="34" charset="0"/>
                <a:cs typeface="Simplified Arabic" pitchFamily="2" charset="-78"/>
              </a:rPr>
              <a:t>تابع سياسة ترشيد استخدام موارد المياه </a:t>
            </a:r>
            <a:endParaRPr lang="en-US" sz="3600" b="1" u="none" dirty="0">
              <a:solidFill>
                <a:srgbClr val="FFFF00"/>
              </a:solidFill>
              <a:latin typeface="Tahoma" pitchFamily="34" charset="0"/>
              <a:cs typeface="Simplified Arabic" pitchFamily="2" charset="-78"/>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sz="quarter"/>
          </p:nvPr>
        </p:nvSpPr>
        <p:spPr>
          <a:xfrm>
            <a:off x="5334000" y="1725613"/>
            <a:ext cx="3581400" cy="865187"/>
          </a:xfrm>
        </p:spPr>
        <p:txBody>
          <a:bodyPr anchor="ctr"/>
          <a:lstStyle/>
          <a:p>
            <a:pPr algn="r" eaLnBrk="1" hangingPunct="1">
              <a:defRPr/>
            </a:pPr>
            <a:r>
              <a:rPr lang="ar-EG" sz="3200" smtClean="0">
                <a:solidFill>
                  <a:srgbClr val="00FF00"/>
                </a:solidFill>
                <a:cs typeface="Simplified Arabic" pitchFamily="2" charset="-78"/>
              </a:rPr>
              <a:t>النتائج المتوقعة</a:t>
            </a:r>
            <a:r>
              <a:rPr lang="ar-SA" sz="3200" smtClean="0">
                <a:solidFill>
                  <a:srgbClr val="00FF00"/>
                </a:solidFill>
                <a:cs typeface="Simplified Arabic" pitchFamily="2" charset="-78"/>
              </a:rPr>
              <a:t>:</a:t>
            </a:r>
            <a:endParaRPr lang="en-US" sz="3200" smtClean="0">
              <a:solidFill>
                <a:srgbClr val="00FF00"/>
              </a:solidFill>
              <a:cs typeface="Simplified Arabic" pitchFamily="2" charset="-78"/>
            </a:endParaRPr>
          </a:p>
        </p:txBody>
      </p:sp>
      <p:sp>
        <p:nvSpPr>
          <p:cNvPr id="69635" name="Rectangle 3"/>
          <p:cNvSpPr>
            <a:spLocks noGrp="1" noChangeArrowheads="1"/>
          </p:cNvSpPr>
          <p:nvPr>
            <p:ph type="subTitle" sz="quarter" idx="1"/>
          </p:nvPr>
        </p:nvSpPr>
        <p:spPr>
          <a:xfrm>
            <a:off x="1066800" y="2514600"/>
            <a:ext cx="7620000" cy="4081463"/>
          </a:xfrm>
        </p:spPr>
        <p:txBody>
          <a:bodyPr/>
          <a:lstStyle/>
          <a:p>
            <a:pPr marL="266700" indent="-266700" algn="just" eaLnBrk="1" hangingPunct="1">
              <a:spcAft>
                <a:spcPts val="600"/>
              </a:spcAft>
              <a:buFontTx/>
              <a:buChar char="•"/>
              <a:defRPr/>
            </a:pPr>
            <a:r>
              <a:rPr lang="ar-EG" sz="2400" b="1" dirty="0" smtClean="0"/>
              <a:t>الربط المباشر بين الكميات المستخدمة من المياه على مستوي المزارعين ، وبين ما يتحمله هؤلاء المزارعين من اعباء ضريبية ، وتحقق ذلك في المدي الطويل اهداف السياسة المائية السابق الاشارة اليها .</a:t>
            </a:r>
          </a:p>
          <a:p>
            <a:pPr marL="266700" indent="-266700" algn="just" eaLnBrk="1" hangingPunct="1">
              <a:spcAft>
                <a:spcPts val="600"/>
              </a:spcAft>
              <a:buFontTx/>
              <a:buChar char="•"/>
              <a:defRPr/>
            </a:pPr>
            <a:r>
              <a:rPr lang="ar-EG" sz="2400" b="1" dirty="0" smtClean="0"/>
              <a:t>زيادة كفاءة استخدام مدخلات الانتاج وخاصة الأسمدة والتقاوى. </a:t>
            </a:r>
          </a:p>
          <a:p>
            <a:pPr marL="266700" indent="-266700" algn="just" eaLnBrk="1" hangingPunct="1">
              <a:spcAft>
                <a:spcPts val="600"/>
              </a:spcAft>
              <a:buFontTx/>
              <a:buChar char="•"/>
              <a:defRPr/>
            </a:pPr>
            <a:r>
              <a:rPr lang="ar-EG" sz="2400" b="1" dirty="0" smtClean="0"/>
              <a:t>توفير قدر كبير من المعلومات عن الفواقد المائية مما يخلق قاعدة معلوماتية تفيد في تصميم مشروعات الري مستقبلا .</a:t>
            </a:r>
          </a:p>
          <a:p>
            <a:pPr marL="266700" indent="-266700" algn="just" eaLnBrk="1" hangingPunct="1">
              <a:spcAft>
                <a:spcPts val="600"/>
              </a:spcAft>
              <a:buFontTx/>
              <a:buChar char="•"/>
              <a:defRPr/>
            </a:pPr>
            <a:r>
              <a:rPr lang="ar-EG" sz="2400" b="1" dirty="0" smtClean="0"/>
              <a:t>تحقق هذه السياسة </a:t>
            </a:r>
            <a:r>
              <a:rPr lang="ar-EG" sz="2400" b="1" dirty="0" smtClean="0">
                <a:solidFill>
                  <a:srgbClr val="FFFF00"/>
                </a:solidFill>
              </a:rPr>
              <a:t>تعاون اكبر بين اجهزة البحث الزراعي في وزارة الزراعة والجامعات ، والمؤسسات المائية التابعة لوزارة الري ، </a:t>
            </a:r>
            <a:r>
              <a:rPr lang="ar-EG" sz="2400" b="1" dirty="0" smtClean="0"/>
              <a:t>وذلك لتحقيق متطلبات تنفيذ السياسة في مجال تطوير مقننات المياه .</a:t>
            </a:r>
            <a:endParaRPr lang="en-US" sz="2400" b="1" dirty="0" smtClean="0"/>
          </a:p>
        </p:txBody>
      </p:sp>
      <p:sp>
        <p:nvSpPr>
          <p:cNvPr id="7" name="Rectangle 6"/>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66562" name="Rectangle 2"/>
          <p:cNvSpPr>
            <a:spLocks noChangeArrowheads="1"/>
          </p:cNvSpPr>
          <p:nvPr/>
        </p:nvSpPr>
        <p:spPr bwMode="auto">
          <a:xfrm>
            <a:off x="914400" y="952500"/>
            <a:ext cx="7772400" cy="647700"/>
          </a:xfrm>
          <a:prstGeom prst="rect">
            <a:avLst/>
          </a:prstGeom>
          <a:noFill/>
          <a:ln w="9525" algn="ctr">
            <a:noFill/>
            <a:miter lim="800000"/>
            <a:headEnd/>
            <a:tailEnd/>
          </a:ln>
          <a:effectLst>
            <a:outerShdw dist="35921" dir="2700000" algn="ctr" rotWithShape="0">
              <a:srgbClr val="000000"/>
            </a:outerShdw>
          </a:effectLst>
        </p:spPr>
        <p:txBody>
          <a:bodyPr anchor="ctr"/>
          <a:lstStyle/>
          <a:p>
            <a:pPr algn="ctr">
              <a:defRPr/>
            </a:pPr>
            <a:r>
              <a:rPr lang="ar-EG" sz="3600" b="1" u="none" dirty="0">
                <a:solidFill>
                  <a:srgbClr val="FFFF00"/>
                </a:solidFill>
                <a:latin typeface="Tahoma" pitchFamily="34" charset="0"/>
                <a:cs typeface="Simplified Arabic" pitchFamily="2" charset="-78"/>
              </a:rPr>
              <a:t>تابع سياسة ترشيد استخدام موارد المياه </a:t>
            </a:r>
            <a:endParaRPr lang="en-US" sz="3600" b="1" u="none" dirty="0">
              <a:solidFill>
                <a:srgbClr val="FFFF00"/>
              </a:solidFill>
              <a:latin typeface="Tahoma" pitchFamily="34" charset="0"/>
              <a:cs typeface="Simplified Arabic" pitchFamily="2" charset="-78"/>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ctrTitle" sz="quarter"/>
          </p:nvPr>
        </p:nvSpPr>
        <p:spPr>
          <a:xfrm>
            <a:off x="914400" y="871538"/>
            <a:ext cx="7772400" cy="576262"/>
          </a:xfrm>
          <a:effectLst>
            <a:outerShdw dist="35921" dir="2700000" algn="ctr" rotWithShape="0">
              <a:srgbClr val="000000"/>
            </a:outerShdw>
          </a:effectLst>
        </p:spPr>
        <p:txBody>
          <a:bodyPr anchor="ctr"/>
          <a:lstStyle/>
          <a:p>
            <a:pPr algn="ctr" eaLnBrk="1" hangingPunct="1">
              <a:defRPr/>
            </a:pPr>
            <a:r>
              <a:rPr lang="ar-EG" sz="3600" dirty="0" smtClean="0">
                <a:solidFill>
                  <a:srgbClr val="FFFF00"/>
                </a:solidFill>
                <a:effectLst/>
                <a:cs typeface="Simplified Arabic" pitchFamily="2" charset="-78"/>
              </a:rPr>
              <a:t>2 - سياسة التكافل الزراعي</a:t>
            </a:r>
            <a:endParaRPr lang="en-US" sz="3600" dirty="0" smtClean="0">
              <a:solidFill>
                <a:srgbClr val="FFFF00"/>
              </a:solidFill>
              <a:effectLst/>
              <a:cs typeface="Simplified Arabic" pitchFamily="2" charset="-78"/>
            </a:endParaRPr>
          </a:p>
        </p:txBody>
      </p:sp>
      <p:sp>
        <p:nvSpPr>
          <p:cNvPr id="24581" name="Rectangle 5"/>
          <p:cNvSpPr>
            <a:spLocks noGrp="1" noChangeArrowheads="1"/>
          </p:cNvSpPr>
          <p:nvPr>
            <p:ph type="subTitle" sz="quarter" idx="1"/>
          </p:nvPr>
        </p:nvSpPr>
        <p:spPr>
          <a:xfrm>
            <a:off x="1079500" y="1860550"/>
            <a:ext cx="7835900" cy="4441825"/>
          </a:xfrm>
        </p:spPr>
        <p:txBody>
          <a:bodyPr/>
          <a:lstStyle/>
          <a:p>
            <a:pPr algn="just" eaLnBrk="1" hangingPunct="1">
              <a:lnSpc>
                <a:spcPct val="80000"/>
              </a:lnSpc>
              <a:defRPr/>
            </a:pPr>
            <a:r>
              <a:rPr lang="ar-EG" sz="2400" b="1" dirty="0" smtClean="0">
                <a:solidFill>
                  <a:srgbClr val="00FF00"/>
                </a:solidFill>
                <a:cs typeface="Simplified Arabic" pitchFamily="2" charset="-78"/>
              </a:rPr>
              <a:t>الاسباب</a:t>
            </a:r>
            <a:r>
              <a:rPr lang="ar-EG" sz="2400" b="1" dirty="0" smtClean="0">
                <a:cs typeface="Simplified Arabic" pitchFamily="2" charset="-78"/>
              </a:rPr>
              <a:t> : لا يوجد سياسة مطبقة حاليا .</a:t>
            </a:r>
          </a:p>
          <a:p>
            <a:pPr algn="just" eaLnBrk="1" hangingPunct="1">
              <a:lnSpc>
                <a:spcPct val="80000"/>
              </a:lnSpc>
              <a:defRPr/>
            </a:pPr>
            <a:r>
              <a:rPr lang="ar-EG" sz="2400" b="1" dirty="0" smtClean="0">
                <a:solidFill>
                  <a:srgbClr val="00FF00"/>
                </a:solidFill>
                <a:cs typeface="Simplified Arabic" pitchFamily="2" charset="-78"/>
              </a:rPr>
              <a:t>اهداف السياسة :</a:t>
            </a:r>
          </a:p>
          <a:p>
            <a:pPr algn="just" eaLnBrk="1" hangingPunct="1">
              <a:lnSpc>
                <a:spcPct val="80000"/>
              </a:lnSpc>
              <a:buFontTx/>
              <a:buChar char="•"/>
              <a:defRPr/>
            </a:pPr>
            <a:r>
              <a:rPr lang="ar-EG" sz="2400" b="1" dirty="0" smtClean="0">
                <a:cs typeface="Simplified Arabic" pitchFamily="2" charset="-78"/>
              </a:rPr>
              <a:t> زيادة قدرة المنتجين الزراعيين على تحمل </a:t>
            </a:r>
            <a:r>
              <a:rPr lang="ar-EG" sz="2400" b="1" dirty="0" smtClean="0">
                <a:solidFill>
                  <a:srgbClr val="FFFF00"/>
                </a:solidFill>
                <a:cs typeface="Simplified Arabic" pitchFamily="2" charset="-78"/>
              </a:rPr>
              <a:t>اثار الكوارث الطبيعية </a:t>
            </a:r>
            <a:r>
              <a:rPr lang="ar-EG" sz="2400" b="1" dirty="0" smtClean="0">
                <a:cs typeface="Simplified Arabic" pitchFamily="2" charset="-78"/>
              </a:rPr>
              <a:t>.</a:t>
            </a:r>
          </a:p>
          <a:p>
            <a:pPr algn="just" eaLnBrk="1" hangingPunct="1">
              <a:lnSpc>
                <a:spcPct val="80000"/>
              </a:lnSpc>
              <a:buFontTx/>
              <a:buChar char="•"/>
              <a:defRPr/>
            </a:pPr>
            <a:r>
              <a:rPr lang="ar-EG" sz="2400" b="1" dirty="0" smtClean="0">
                <a:cs typeface="Simplified Arabic" pitchFamily="2" charset="-78"/>
              </a:rPr>
              <a:t> تحسين البيئة الاستثمارية للعديد من الانشطة الزراعية .</a:t>
            </a:r>
          </a:p>
          <a:p>
            <a:pPr algn="just" eaLnBrk="1" hangingPunct="1">
              <a:lnSpc>
                <a:spcPct val="80000"/>
              </a:lnSpc>
              <a:buFontTx/>
              <a:buChar char="•"/>
              <a:defRPr/>
            </a:pPr>
            <a:r>
              <a:rPr lang="ar-EG" sz="2400" b="1" dirty="0" smtClean="0">
                <a:cs typeface="Simplified Arabic" pitchFamily="2" charset="-78"/>
              </a:rPr>
              <a:t> توفير بيئة أكثر ملائمة لنظم تسويقية وتعاقدية</a:t>
            </a:r>
            <a:r>
              <a:rPr lang="ar-SA" sz="2400" b="1" dirty="0" smtClean="0">
                <a:cs typeface="Simplified Arabic" pitchFamily="2" charset="-78"/>
              </a:rPr>
              <a:t>.</a:t>
            </a:r>
          </a:p>
          <a:p>
            <a:pPr algn="just" eaLnBrk="1" hangingPunct="1">
              <a:lnSpc>
                <a:spcPct val="80000"/>
              </a:lnSpc>
              <a:defRPr/>
            </a:pPr>
            <a:endParaRPr lang="ar-EG" sz="2000" b="1" dirty="0" smtClean="0">
              <a:cs typeface="Simplified Arabic" pitchFamily="2" charset="-78"/>
            </a:endParaRPr>
          </a:p>
          <a:p>
            <a:pPr algn="just" eaLnBrk="1" hangingPunct="1">
              <a:lnSpc>
                <a:spcPct val="80000"/>
              </a:lnSpc>
              <a:defRPr/>
            </a:pPr>
            <a:r>
              <a:rPr lang="ar-EG" sz="2400" b="1" dirty="0" smtClean="0">
                <a:solidFill>
                  <a:srgbClr val="00FF00"/>
                </a:solidFill>
                <a:cs typeface="Simplified Arabic" pitchFamily="2" charset="-78"/>
              </a:rPr>
              <a:t>العناصر والمكونات الاساسية للسياسة المقترحة :</a:t>
            </a:r>
          </a:p>
          <a:p>
            <a:pPr algn="just" eaLnBrk="1" hangingPunct="1">
              <a:lnSpc>
                <a:spcPct val="80000"/>
              </a:lnSpc>
              <a:buFont typeface="Wingdings" pitchFamily="2" charset="2"/>
              <a:buChar char="§"/>
              <a:defRPr/>
            </a:pPr>
            <a:r>
              <a:rPr lang="ar-EG" sz="2400" b="1" dirty="0" smtClean="0">
                <a:cs typeface="Simplified Arabic" pitchFamily="2" charset="-78"/>
              </a:rPr>
              <a:t> مشروع قانون لإنشاء نظام التكافل الزراعي يراعي النقاط التالية:</a:t>
            </a:r>
          </a:p>
          <a:p>
            <a:pPr lvl="1" algn="just" eaLnBrk="1" hangingPunct="1">
              <a:lnSpc>
                <a:spcPct val="80000"/>
              </a:lnSpc>
              <a:buFont typeface="Wingdings" pitchFamily="2" charset="2"/>
              <a:buChar char="§"/>
              <a:defRPr/>
            </a:pPr>
            <a:r>
              <a:rPr lang="ar-EG" sz="2000" b="1" dirty="0" smtClean="0">
                <a:cs typeface="Simplified Arabic" pitchFamily="2" charset="-78"/>
              </a:rPr>
              <a:t> الاشتراك في النظام اختياري .</a:t>
            </a:r>
          </a:p>
          <a:p>
            <a:pPr lvl="1" algn="just" eaLnBrk="1" hangingPunct="1">
              <a:lnSpc>
                <a:spcPct val="80000"/>
              </a:lnSpc>
              <a:buFont typeface="Wingdings" pitchFamily="2" charset="2"/>
              <a:buChar char="§"/>
              <a:defRPr/>
            </a:pPr>
            <a:r>
              <a:rPr lang="ar-EG" sz="2000" b="1" dirty="0" smtClean="0">
                <a:cs typeface="Simplified Arabic" pitchFamily="2" charset="-78"/>
              </a:rPr>
              <a:t> الحكومة ممثلة في وزارة الزراعة تعمل على تغطية نسبة من اقساط التامين لصغار المزارعين مرتبطة بالمحاصيل والمنتجات الاستراتيجية ، وبما يخدم توجهات التنمية الزراعية على النطاق القومي .</a:t>
            </a:r>
          </a:p>
          <a:p>
            <a:pPr lvl="1" algn="just" eaLnBrk="1" hangingPunct="1">
              <a:lnSpc>
                <a:spcPct val="80000"/>
              </a:lnSpc>
              <a:buFont typeface="Wingdings" pitchFamily="2" charset="2"/>
              <a:buChar char="§"/>
              <a:defRPr/>
            </a:pPr>
            <a:r>
              <a:rPr lang="ar-EG" sz="2000" b="1" dirty="0" smtClean="0">
                <a:cs typeface="Simplified Arabic" pitchFamily="2" charset="-78"/>
              </a:rPr>
              <a:t>تحديد جهة تحكيمية معترف بها لفض المنازعات .</a:t>
            </a:r>
          </a:p>
          <a:p>
            <a:pPr lvl="1" algn="just" eaLnBrk="1" hangingPunct="1">
              <a:lnSpc>
                <a:spcPct val="80000"/>
              </a:lnSpc>
              <a:buFont typeface="Wingdings" pitchFamily="2" charset="2"/>
              <a:buChar char="§"/>
              <a:defRPr/>
            </a:pPr>
            <a:r>
              <a:rPr lang="ar-EG" sz="2000" b="1" dirty="0" smtClean="0">
                <a:cs typeface="Simplified Arabic" pitchFamily="2" charset="-78"/>
              </a:rPr>
              <a:t>ان تكون ادارة النظام لجهة فنيه مستقلة قادرة على تنفيذ الالتزامات .</a:t>
            </a:r>
          </a:p>
          <a:p>
            <a:pPr lvl="1" algn="just" eaLnBrk="1" hangingPunct="1">
              <a:lnSpc>
                <a:spcPct val="80000"/>
              </a:lnSpc>
              <a:buFont typeface="Wingdings" pitchFamily="2" charset="2"/>
              <a:buChar char="§"/>
              <a:defRPr/>
            </a:pPr>
            <a:r>
              <a:rPr lang="ar-EG" sz="2000" b="1" dirty="0" smtClean="0">
                <a:cs typeface="Simplified Arabic" pitchFamily="2" charset="-78"/>
              </a:rPr>
              <a:t>تشجيع كيانات صغار المزارعين في الاشتراك في برامج التامين .</a:t>
            </a:r>
            <a:endParaRPr lang="en-US" sz="2000" b="1" dirty="0" smtClean="0">
              <a:cs typeface="Simplified Arabic" pitchFamily="2" charset="-78"/>
            </a:endParaRPr>
          </a:p>
          <a:p>
            <a:pPr algn="just" eaLnBrk="1" hangingPunct="1">
              <a:lnSpc>
                <a:spcPct val="80000"/>
              </a:lnSpc>
              <a:buFontTx/>
              <a:buChar char="•"/>
              <a:defRPr/>
            </a:pPr>
            <a:endParaRPr lang="en-US" sz="2400" b="1" dirty="0" smtClean="0">
              <a:cs typeface="Simplified Arabic" pitchFamily="2" charset="-78"/>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endParaRPr lang="ar-EG"/>
          </a:p>
        </p:txBody>
      </p:sp>
      <p:pic>
        <p:nvPicPr>
          <p:cNvPr id="175107" name="Picture 3"/>
          <p:cNvPicPr>
            <a:picLocks noChangeAspect="1" noChangeArrowheads="1"/>
          </p:cNvPicPr>
          <p:nvPr>
            <p:ph type="body" idx="1"/>
          </p:nvPr>
        </p:nvPicPr>
        <p:blipFill>
          <a:blip r:embed="rId2" cstate="print"/>
          <a:srcRect/>
          <a:stretch>
            <a:fillRect/>
          </a:stretch>
        </p:blipFill>
        <p:spPr>
          <a:xfrm>
            <a:off x="0" y="-23813"/>
            <a:ext cx="9144000" cy="6858001"/>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533400" y="1981200"/>
            <a:ext cx="8534400" cy="4616450"/>
          </a:xfrm>
          <a:prstGeom prst="rect">
            <a:avLst/>
          </a:prstGeom>
          <a:noFill/>
          <a:ln w="12700">
            <a:noFill/>
            <a:miter lim="800000"/>
            <a:headEnd/>
            <a:tailEnd/>
          </a:ln>
        </p:spPr>
        <p:txBody>
          <a:bodyPr>
            <a:spAutoFit/>
          </a:bodyPr>
          <a:lstStyle/>
          <a:p>
            <a:pPr marL="514350" indent="-514350" algn="just" eaLnBrk="0" hangingPunct="0">
              <a:buSzPct val="78000"/>
            </a:pPr>
            <a:r>
              <a:rPr lang="ar-SA" altLang="zh-CN" sz="2400" b="1" u="none">
                <a:latin typeface="Tahoma" pitchFamily="34" charset="0"/>
                <a:cs typeface="Arabic Transparent" pitchFamily="2" charset="0"/>
              </a:rPr>
              <a:t>12) </a:t>
            </a:r>
            <a:r>
              <a:rPr lang="ar-EG" altLang="zh-CN" sz="2400" b="1" u="none">
                <a:latin typeface="Tahoma" pitchFamily="34" charset="0"/>
                <a:cs typeface="Arabic Transparent" pitchFamily="2" charset="0"/>
              </a:rPr>
              <a:t> زيادة قدرة </a:t>
            </a:r>
            <a:r>
              <a:rPr lang="ar-SA" altLang="zh-CN" sz="2400" b="1" u="none">
                <a:latin typeface="Tahoma" pitchFamily="34" charset="0"/>
                <a:cs typeface="Arabic Transparent" pitchFamily="2" charset="0"/>
              </a:rPr>
              <a:t>القطاع </a:t>
            </a:r>
            <a:r>
              <a:rPr lang="ar-EG" altLang="zh-CN" sz="2400" b="1" u="none">
                <a:latin typeface="Tahoma" pitchFamily="34" charset="0"/>
                <a:cs typeface="Arabic Transparent" pitchFamily="2" charset="0"/>
              </a:rPr>
              <a:t>الزراعي على التصدير.</a:t>
            </a:r>
          </a:p>
          <a:p>
            <a:pPr marL="514350" indent="-514350" algn="just" eaLnBrk="0" hangingPunct="0">
              <a:buSzPct val="78000"/>
            </a:pPr>
            <a:r>
              <a:rPr lang="ar-SA" altLang="zh-CN" sz="2400" b="1" u="none">
                <a:latin typeface="Tahoma" pitchFamily="34" charset="0"/>
                <a:cs typeface="Arabic Transparent" pitchFamily="2" charset="0"/>
              </a:rPr>
              <a:t>13) </a:t>
            </a:r>
            <a:r>
              <a:rPr lang="ar-EG" altLang="zh-CN" sz="2400" b="1" u="none">
                <a:latin typeface="Tahoma" pitchFamily="34" charset="0"/>
                <a:cs typeface="Arabic Transparent" pitchFamily="2" charset="0"/>
              </a:rPr>
              <a:t> الزيادة المستدامة لمساحات الأراضي المستصلحة.</a:t>
            </a:r>
          </a:p>
          <a:p>
            <a:pPr marL="514350" indent="-514350" algn="just" eaLnBrk="0" hangingPunct="0">
              <a:buSzPct val="78000"/>
            </a:pPr>
            <a:r>
              <a:rPr lang="ar-SA" altLang="zh-CN" sz="2400" b="1" u="none">
                <a:latin typeface="Tahoma" pitchFamily="34" charset="0"/>
                <a:cs typeface="Arabic Transparent" pitchFamily="2" charset="0"/>
              </a:rPr>
              <a:t>14) </a:t>
            </a:r>
            <a:r>
              <a:rPr lang="ar-EG" altLang="zh-CN" sz="2400" b="1" u="none">
                <a:latin typeface="Tahoma" pitchFamily="34" charset="0"/>
                <a:cs typeface="Arabic Transparent" pitchFamily="2" charset="0"/>
              </a:rPr>
              <a:t>بلورة فرص الاستثمار المناسب لجذب رؤوس الأموال.</a:t>
            </a:r>
          </a:p>
          <a:p>
            <a:pPr marL="514350" indent="-514350" algn="just" eaLnBrk="0" hangingPunct="0">
              <a:buSzPct val="78000"/>
            </a:pPr>
            <a:r>
              <a:rPr lang="ar-SA" altLang="zh-CN" sz="2400" b="1" u="none">
                <a:latin typeface="Tahoma" pitchFamily="34" charset="0"/>
                <a:cs typeface="Arabic Transparent" pitchFamily="2" charset="0"/>
              </a:rPr>
              <a:t>15) </a:t>
            </a:r>
            <a:r>
              <a:rPr lang="ar-EG" altLang="zh-CN" sz="2400" b="1" u="none">
                <a:latin typeface="Tahoma" pitchFamily="34" charset="0"/>
                <a:cs typeface="Arabic Transparent" pitchFamily="2" charset="0"/>
              </a:rPr>
              <a:t>الحد من المخاطر وتسهيل إجراءات الاستثمار الزراعي.</a:t>
            </a:r>
          </a:p>
          <a:p>
            <a:pPr marL="514350" indent="-514350" algn="just" eaLnBrk="0" hangingPunct="0">
              <a:spcAft>
                <a:spcPts val="600"/>
              </a:spcAft>
            </a:pPr>
            <a:r>
              <a:rPr lang="ar-SA" altLang="zh-CN" sz="2400" b="1" u="none">
                <a:latin typeface="Tahoma" pitchFamily="34" charset="0"/>
                <a:cs typeface="Simplified Arabic" pitchFamily="18" charset="-78"/>
              </a:rPr>
              <a:t>16) </a:t>
            </a:r>
            <a:r>
              <a:rPr lang="ar-EG" altLang="zh-CN" sz="2400" b="1" u="none">
                <a:latin typeface="Tahoma" pitchFamily="34" charset="0"/>
                <a:cs typeface="Simplified Arabic" pitchFamily="18" charset="-78"/>
              </a:rPr>
              <a:t>إحكام الرقابة على جودة مدخلات الإنتاج الزراعي ومنتجاته لتوفير غذاء آمن.</a:t>
            </a:r>
          </a:p>
          <a:p>
            <a:pPr marL="514350" indent="-514350" algn="just" eaLnBrk="0" hangingPunct="0">
              <a:spcAft>
                <a:spcPts val="600"/>
              </a:spcAft>
            </a:pPr>
            <a:r>
              <a:rPr lang="ar-SA" altLang="zh-CN" sz="2400" b="1" u="none">
                <a:latin typeface="Tahoma" pitchFamily="34" charset="0"/>
                <a:cs typeface="Simplified Arabic" pitchFamily="18" charset="-78"/>
              </a:rPr>
              <a:t>17) </a:t>
            </a:r>
            <a:r>
              <a:rPr lang="ar-EG" altLang="zh-CN" sz="2400" b="1" u="none">
                <a:solidFill>
                  <a:srgbClr val="FFFF00"/>
                </a:solidFill>
                <a:latin typeface="Tahoma" pitchFamily="34" charset="0"/>
                <a:cs typeface="Simplified Arabic" pitchFamily="18" charset="-78"/>
              </a:rPr>
              <a:t>صيانة الموارد الطبيعية </a:t>
            </a:r>
            <a:r>
              <a:rPr lang="ar-EG" altLang="zh-CN" sz="2400" b="1" u="none">
                <a:latin typeface="Tahoma" pitchFamily="34" charset="0"/>
                <a:cs typeface="Simplified Arabic" pitchFamily="18" charset="-78"/>
              </a:rPr>
              <a:t>والحفاظ على التنوع الحيوي.</a:t>
            </a:r>
          </a:p>
          <a:p>
            <a:pPr marL="514350" indent="-514350" algn="just" eaLnBrk="0" hangingPunct="0">
              <a:spcAft>
                <a:spcPts val="600"/>
              </a:spcAft>
            </a:pPr>
            <a:r>
              <a:rPr lang="ar-SA" altLang="zh-CN" sz="2400" b="1" u="none">
                <a:latin typeface="Tahoma" pitchFamily="34" charset="0"/>
                <a:cs typeface="Simplified Arabic" pitchFamily="18" charset="-78"/>
              </a:rPr>
              <a:t>18) </a:t>
            </a:r>
            <a:r>
              <a:rPr lang="ar-EG" altLang="zh-CN" sz="2400" b="1" u="none">
                <a:latin typeface="Tahoma" pitchFamily="34" charset="0"/>
                <a:cs typeface="Simplified Arabic" pitchFamily="18" charset="-78"/>
              </a:rPr>
              <a:t>تعظيم الاستفادة من المتبقيات الزراعية.</a:t>
            </a:r>
          </a:p>
          <a:p>
            <a:pPr marL="514350" indent="-514350" algn="just" eaLnBrk="0" hangingPunct="0">
              <a:spcAft>
                <a:spcPts val="600"/>
              </a:spcAft>
            </a:pPr>
            <a:r>
              <a:rPr lang="ar-SA" altLang="zh-CN" sz="2400" b="1" u="none">
                <a:latin typeface="Tahoma" pitchFamily="34" charset="0"/>
                <a:cs typeface="Simplified Arabic" pitchFamily="18" charset="-78"/>
              </a:rPr>
              <a:t>19) </a:t>
            </a:r>
            <a:r>
              <a:rPr lang="ar-EG" altLang="zh-CN" sz="2400" b="1" u="none">
                <a:latin typeface="Tahoma" pitchFamily="34" charset="0"/>
                <a:cs typeface="Simplified Arabic" pitchFamily="18" charset="-78"/>
              </a:rPr>
              <a:t>الاهتمام بتكنولوجيا الطاقة الجديدة والمتجددة.</a:t>
            </a:r>
          </a:p>
          <a:p>
            <a:pPr marL="514350" indent="-514350" algn="just" eaLnBrk="0" hangingPunct="0">
              <a:spcAft>
                <a:spcPts val="600"/>
              </a:spcAft>
            </a:pPr>
            <a:r>
              <a:rPr lang="ar-SA" altLang="zh-CN" sz="2400" b="1" u="none">
                <a:latin typeface="Tahoma" pitchFamily="34" charset="0"/>
                <a:cs typeface="Simplified Arabic" pitchFamily="18" charset="-78"/>
              </a:rPr>
              <a:t>20) </a:t>
            </a:r>
            <a:r>
              <a:rPr lang="ar-EG" altLang="zh-CN" sz="2400" b="1" u="none">
                <a:latin typeface="Tahoma" pitchFamily="34" charset="0"/>
                <a:cs typeface="Simplified Arabic" pitchFamily="18" charset="-78"/>
              </a:rPr>
              <a:t>تنويع مصادر الدخل الزراعي.</a:t>
            </a:r>
          </a:p>
          <a:p>
            <a:pPr marL="514350" indent="-514350" algn="just" eaLnBrk="0" hangingPunct="0">
              <a:spcAft>
                <a:spcPts val="600"/>
              </a:spcAft>
            </a:pPr>
            <a:r>
              <a:rPr lang="ar-SA" altLang="zh-CN" sz="2400" b="1" u="none">
                <a:latin typeface="Tahoma" pitchFamily="34" charset="0"/>
                <a:cs typeface="Simplified Arabic" pitchFamily="18" charset="-78"/>
              </a:rPr>
              <a:t>21)</a:t>
            </a:r>
            <a:r>
              <a:rPr lang="ar-EG" altLang="zh-CN" sz="2400" b="1" u="none">
                <a:latin typeface="Tahoma" pitchFamily="34" charset="0"/>
                <a:cs typeface="Simplified Arabic" pitchFamily="18" charset="-78"/>
              </a:rPr>
              <a:t> </a:t>
            </a:r>
            <a:r>
              <a:rPr lang="ar-EG" altLang="zh-CN" sz="2400" b="1" u="none">
                <a:solidFill>
                  <a:srgbClr val="FFFF00"/>
                </a:solidFill>
                <a:latin typeface="Tahoma" pitchFamily="34" charset="0"/>
                <a:cs typeface="Simplified Arabic" pitchFamily="18" charset="-78"/>
              </a:rPr>
              <a:t>تعظيم الاستفادة من تكنولوجيا المعلومات </a:t>
            </a:r>
            <a:r>
              <a:rPr lang="ar-EG" altLang="zh-CN" sz="2400" b="1" u="none">
                <a:latin typeface="Tahoma" pitchFamily="34" charset="0"/>
                <a:cs typeface="Simplified Arabic" pitchFamily="18" charset="-78"/>
              </a:rPr>
              <a:t>فى قطاع الزراعة.</a:t>
            </a:r>
            <a:r>
              <a:rPr lang="en-US" altLang="zh-CN" sz="2400" b="1" u="none">
                <a:latin typeface="Tahoma" pitchFamily="34" charset="0"/>
                <a:ea typeface="SimSun" pitchFamily="2" charset="-122"/>
                <a:cs typeface="Simplified Arabic" pitchFamily="18" charset="-78"/>
              </a:rPr>
              <a:t> </a:t>
            </a:r>
          </a:p>
          <a:p>
            <a:pPr marL="514350" indent="-514350" algn="just" eaLnBrk="0" hangingPunct="0">
              <a:spcAft>
                <a:spcPts val="600"/>
              </a:spcAft>
            </a:pPr>
            <a:r>
              <a:rPr lang="ar-EG" altLang="zh-CN" sz="2400" b="1" u="none">
                <a:latin typeface="Tahoma" pitchFamily="34" charset="0"/>
                <a:ea typeface="SimSun" pitchFamily="2" charset="-122"/>
              </a:rPr>
              <a:t>22) </a:t>
            </a:r>
            <a:r>
              <a:rPr lang="ar-EG" altLang="zh-CN" sz="2400" b="1" u="none">
                <a:solidFill>
                  <a:srgbClr val="FFFF00"/>
                </a:solidFill>
                <a:latin typeface="Tahoma" pitchFamily="34" charset="0"/>
                <a:cs typeface="Simplified Arabic" pitchFamily="18" charset="-78"/>
              </a:rPr>
              <a:t>تعظيم العائد المستدام من الزراعة المطرية</a:t>
            </a:r>
            <a:endParaRPr lang="en-US" altLang="zh-CN" sz="2400" b="1" u="none">
              <a:solidFill>
                <a:srgbClr val="FFFF00"/>
              </a:solidFill>
              <a:latin typeface="Tahoma" pitchFamily="34" charset="0"/>
              <a:ea typeface="SimSun" pitchFamily="2" charset="-122"/>
            </a:endParaRPr>
          </a:p>
        </p:txBody>
      </p:sp>
      <p:sp>
        <p:nvSpPr>
          <p:cNvPr id="5" name="Rectangle 4"/>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
        <p:nvSpPr>
          <p:cNvPr id="38916" name="Rectangle 2"/>
          <p:cNvSpPr>
            <a:spLocks noChangeArrowheads="1"/>
          </p:cNvSpPr>
          <p:nvPr/>
        </p:nvSpPr>
        <p:spPr bwMode="auto">
          <a:xfrm>
            <a:off x="1447800" y="825500"/>
            <a:ext cx="6477000" cy="77470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SA" sz="4400" b="1" u="none">
                <a:solidFill>
                  <a:srgbClr val="FFFF00"/>
                </a:solidFill>
                <a:latin typeface="Tahoma" pitchFamily="34" charset="0"/>
              </a:rPr>
              <a:t>تابع </a:t>
            </a:r>
            <a:r>
              <a:rPr lang="ar-EG" sz="4400" b="1" u="none">
                <a:solidFill>
                  <a:srgbClr val="FFFF00"/>
                </a:solidFill>
                <a:latin typeface="Tahoma" pitchFamily="34" charset="0"/>
              </a:rPr>
              <a:t>الأهداف الفرعية</a:t>
            </a:r>
            <a:r>
              <a:rPr lang="ar-SA" sz="4400" b="1" u="none">
                <a:solidFill>
                  <a:srgbClr val="FFFF00"/>
                </a:solidFill>
                <a:latin typeface="Tahoma" pitchFamily="34" charset="0"/>
              </a:rPr>
              <a:t> للإستراتيجية</a:t>
            </a:r>
            <a:endParaRPr lang="en-US" sz="4400" b="1" u="none">
              <a:solidFill>
                <a:srgbClr val="FFFF00"/>
              </a:solidFill>
              <a:latin typeface="Tahoma"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endParaRPr lang="ar-EG"/>
          </a:p>
        </p:txBody>
      </p:sp>
      <p:pic>
        <p:nvPicPr>
          <p:cNvPr id="183299" name="Picture 3"/>
          <p:cNvPicPr>
            <a:picLocks noChangeAspect="1" noChangeArrowheads="1"/>
          </p:cNvPicPr>
          <p:nvPr>
            <p:ph type="body" idx="1"/>
          </p:nvPr>
        </p:nvPicPr>
        <p:blipFill>
          <a:blip r:embed="rId2" cstate="print"/>
          <a:srcRect/>
          <a:stretch>
            <a:fillRect/>
          </a:stretch>
        </p:blipFill>
        <p:spPr>
          <a:xfrm>
            <a:off x="0" y="33338"/>
            <a:ext cx="9144000" cy="6858000"/>
          </a:xfrm>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20-9-84"/>
          <p:cNvPicPr>
            <a:picLocks noChangeAspect="1" noChangeArrowheads="1"/>
          </p:cNvPicPr>
          <p:nvPr/>
        </p:nvPicPr>
        <p:blipFill>
          <a:blip r:embed="rId2" cstate="print"/>
          <a:srcRect l="2115" t="3139" r="2563"/>
          <a:stretch>
            <a:fillRect/>
          </a:stretch>
        </p:blipFill>
        <p:spPr bwMode="auto">
          <a:xfrm>
            <a:off x="142875" y="0"/>
            <a:ext cx="8893175" cy="5661025"/>
          </a:xfrm>
          <a:prstGeom prst="rect">
            <a:avLst/>
          </a:prstGeom>
          <a:noFill/>
          <a:ln w="6350">
            <a:solidFill>
              <a:srgbClr val="000000"/>
            </a:solidFill>
            <a:miter lim="800000"/>
            <a:headEnd/>
            <a:tailEnd/>
          </a:ln>
          <a:effectLst/>
        </p:spPr>
      </p:pic>
      <p:sp>
        <p:nvSpPr>
          <p:cNvPr id="93187" name="Rectangle 3"/>
          <p:cNvSpPr>
            <a:spLocks noGrp="1" noChangeArrowheads="1"/>
          </p:cNvSpPr>
          <p:nvPr>
            <p:ph type="title"/>
          </p:nvPr>
        </p:nvSpPr>
        <p:spPr>
          <a:xfrm>
            <a:off x="323850" y="5589588"/>
            <a:ext cx="8229600" cy="927100"/>
          </a:xfrm>
        </p:spPr>
        <p:txBody>
          <a:bodyPr/>
          <a:lstStyle/>
          <a:p>
            <a:r>
              <a:rPr lang="en-US" sz="2800" b="1">
                <a:latin typeface="Times New Roman" pitchFamily="18" charset="0"/>
                <a:cs typeface="Times New Roman" pitchFamily="18" charset="0"/>
              </a:rPr>
              <a:t>Location of El-Salhia Project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539750" y="5445125"/>
            <a:ext cx="8229600" cy="1143000"/>
          </a:xfrm>
        </p:spPr>
        <p:txBody>
          <a:bodyPr/>
          <a:lstStyle/>
          <a:p>
            <a:r>
              <a:rPr lang="en-US" sz="2800" b="1">
                <a:latin typeface="Times New Roman" pitchFamily="18" charset="0"/>
                <a:cs typeface="Times New Roman" pitchFamily="18" charset="0"/>
              </a:rPr>
              <a:t>Alfa alfa cultivation under pivot irrigation system</a:t>
            </a:r>
          </a:p>
        </p:txBody>
      </p:sp>
      <p:pic>
        <p:nvPicPr>
          <p:cNvPr id="94211" name="Picture 3" descr="alfa%20alfa"/>
          <p:cNvPicPr>
            <a:picLocks noChangeAspect="1" noChangeArrowheads="1"/>
          </p:cNvPicPr>
          <p:nvPr>
            <p:ph idx="1"/>
          </p:nvPr>
        </p:nvPicPr>
        <p:blipFill>
          <a:blip r:embed="rId2" cstate="print"/>
          <a:srcRect/>
          <a:stretch>
            <a:fillRect/>
          </a:stretch>
        </p:blipFill>
        <p:spPr>
          <a:xfrm>
            <a:off x="0" y="0"/>
            <a:ext cx="9144000" cy="5157788"/>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Effect transition="in" filter="wedge">
                                      <p:cBhvr>
                                        <p:cTn id="7" dur="10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0" y="5715000"/>
            <a:ext cx="8893175" cy="1143000"/>
          </a:xfrm>
        </p:spPr>
        <p:txBody>
          <a:bodyPr/>
          <a:lstStyle/>
          <a:p>
            <a:r>
              <a:rPr lang="en-US" sz="2800" b="1">
                <a:latin typeface="Times New Roman" pitchFamily="18" charset="0"/>
                <a:cs typeface="Times New Roman" pitchFamily="18" charset="0"/>
              </a:rPr>
              <a:t>Using radiometer for measuring spectral sig. of citrus</a:t>
            </a:r>
          </a:p>
        </p:txBody>
      </p:sp>
      <p:pic>
        <p:nvPicPr>
          <p:cNvPr id="97283" name="Picture 3" descr="lemon"/>
          <p:cNvPicPr>
            <a:picLocks noChangeAspect="1" noChangeArrowheads="1"/>
          </p:cNvPicPr>
          <p:nvPr>
            <p:ph idx="1"/>
          </p:nvPr>
        </p:nvPicPr>
        <p:blipFill>
          <a:blip r:embed="rId2" cstate="print"/>
          <a:srcRect/>
          <a:stretch>
            <a:fillRect/>
          </a:stretch>
        </p:blipFill>
        <p:spPr>
          <a:xfrm>
            <a:off x="0" y="0"/>
            <a:ext cx="9144000" cy="5661025"/>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wedge">
                                      <p:cBhvr>
                                        <p:cTn id="7" dur="1000"/>
                                        <p:tgtEl>
                                          <p:spTgt spid="97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827088" y="5445125"/>
            <a:ext cx="3924300" cy="1254125"/>
          </a:xfrm>
        </p:spPr>
        <p:txBody>
          <a:bodyPr/>
          <a:lstStyle/>
          <a:p>
            <a:r>
              <a:rPr lang="en-US" sz="2800" b="1">
                <a:latin typeface="Times New Roman" pitchFamily="18" charset="0"/>
                <a:cs typeface="Times New Roman" pitchFamily="18" charset="0"/>
              </a:rPr>
              <a:t>ETM+ image before merge</a:t>
            </a:r>
            <a:r>
              <a:rPr lang="ar-EG" sz="2800" b="1">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sp>
        <p:nvSpPr>
          <p:cNvPr id="95235" name="Rectangle 3"/>
          <p:cNvSpPr>
            <a:spLocks noGrp="1" noChangeArrowheads="1"/>
          </p:cNvSpPr>
          <p:nvPr>
            <p:ph type="subTitle" idx="1"/>
          </p:nvPr>
        </p:nvSpPr>
        <p:spPr>
          <a:xfrm>
            <a:off x="5292725" y="5661025"/>
            <a:ext cx="3559175" cy="936625"/>
          </a:xfrm>
        </p:spPr>
        <p:txBody>
          <a:bodyPr/>
          <a:lstStyle/>
          <a:p>
            <a:r>
              <a:rPr lang="en-US" sz="2800" b="1">
                <a:latin typeface="Times New Roman" pitchFamily="18" charset="0"/>
                <a:cs typeface="Times New Roman" pitchFamily="18" charset="0"/>
              </a:rPr>
              <a:t>ETM+ image after merge</a:t>
            </a:r>
            <a:r>
              <a:rPr lang="ar-EG" sz="2800" b="1">
                <a:latin typeface="Times New Roman" pitchFamily="18" charset="0"/>
                <a:cs typeface="Times New Roman" pitchFamily="18" charset="0"/>
              </a:rPr>
              <a:t> </a:t>
            </a:r>
            <a:endParaRPr lang="en-US" sz="2800" b="1">
              <a:latin typeface="Times New Roman" pitchFamily="18" charset="0"/>
              <a:cs typeface="Times New Roman" pitchFamily="18" charset="0"/>
            </a:endParaRPr>
          </a:p>
        </p:txBody>
      </p:sp>
      <p:grpSp>
        <p:nvGrpSpPr>
          <p:cNvPr id="2" name="Group 4"/>
          <p:cNvGrpSpPr>
            <a:grpSpLocks/>
          </p:cNvGrpSpPr>
          <p:nvPr/>
        </p:nvGrpSpPr>
        <p:grpSpPr bwMode="auto">
          <a:xfrm>
            <a:off x="0" y="0"/>
            <a:ext cx="9144000" cy="4941888"/>
            <a:chOff x="1810" y="7740"/>
            <a:chExt cx="8288" cy="3984"/>
          </a:xfrm>
        </p:grpSpPr>
        <p:pic>
          <p:nvPicPr>
            <p:cNvPr id="95237" name="Picture 5" descr="zoome merge"/>
            <p:cNvPicPr>
              <a:picLocks noChangeAspect="1" noChangeArrowheads="1"/>
            </p:cNvPicPr>
            <p:nvPr/>
          </p:nvPicPr>
          <p:blipFill>
            <a:blip r:embed="rId2" cstate="print"/>
            <a:srcRect l="21814" t="21324" r="22246" b="37477"/>
            <a:stretch>
              <a:fillRect/>
            </a:stretch>
          </p:blipFill>
          <p:spPr bwMode="auto">
            <a:xfrm>
              <a:off x="6129" y="7754"/>
              <a:ext cx="3969" cy="3970"/>
            </a:xfrm>
            <a:prstGeom prst="rect">
              <a:avLst/>
            </a:prstGeom>
            <a:noFill/>
            <a:ln w="28575">
              <a:solidFill>
                <a:srgbClr val="000000"/>
              </a:solidFill>
              <a:miter lim="800000"/>
              <a:headEnd/>
              <a:tailEnd/>
            </a:ln>
            <a:effectLst/>
          </p:spPr>
        </p:pic>
        <p:pic>
          <p:nvPicPr>
            <p:cNvPr id="95238" name="Picture 6" descr="zoom2000"/>
            <p:cNvPicPr>
              <a:picLocks noChangeAspect="1" noChangeArrowheads="1"/>
            </p:cNvPicPr>
            <p:nvPr/>
          </p:nvPicPr>
          <p:blipFill>
            <a:blip r:embed="rId3" cstate="print"/>
            <a:srcRect l="23109" t="22064" r="20410" b="29385"/>
            <a:stretch>
              <a:fillRect/>
            </a:stretch>
          </p:blipFill>
          <p:spPr bwMode="auto">
            <a:xfrm>
              <a:off x="1810" y="7740"/>
              <a:ext cx="4218" cy="3963"/>
            </a:xfrm>
            <a:prstGeom prst="rect">
              <a:avLst/>
            </a:prstGeom>
            <a:noFill/>
            <a:ln w="28575">
              <a:solidFill>
                <a:srgbClr val="000000"/>
              </a:solidFill>
              <a:miter lim="800000"/>
              <a:headEnd/>
              <a:tailEnd/>
            </a:ln>
            <a:effectLst/>
          </p:spPr>
        </p:pic>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1524000"/>
            <a:ext cx="9144000" cy="0"/>
          </a:xfrm>
          <a:prstGeom prst="rect">
            <a:avLst/>
          </a:prstGeom>
          <a:noFill/>
          <a:ln w="9525">
            <a:noFill/>
            <a:miter lim="800000"/>
            <a:headEnd/>
            <a:tailEnd/>
          </a:ln>
          <a:effectLst/>
        </p:spPr>
        <p:txBody>
          <a:bodyPr wrap="none" anchor="ctr">
            <a:spAutoFit/>
          </a:bodyPr>
          <a:lstStyle/>
          <a:p>
            <a:endParaRPr lang="ar-EG"/>
          </a:p>
        </p:txBody>
      </p:sp>
      <p:sp>
        <p:nvSpPr>
          <p:cNvPr id="99331" name="Rectangle 3"/>
          <p:cNvSpPr>
            <a:spLocks noChangeArrowheads="1"/>
          </p:cNvSpPr>
          <p:nvPr/>
        </p:nvSpPr>
        <p:spPr bwMode="auto">
          <a:xfrm>
            <a:off x="468313" y="6216650"/>
            <a:ext cx="8375650" cy="641350"/>
          </a:xfrm>
          <a:prstGeom prst="rect">
            <a:avLst/>
          </a:prstGeom>
          <a:noFill/>
          <a:ln w="9525">
            <a:noFill/>
            <a:miter lim="800000"/>
            <a:headEnd/>
            <a:tailEnd/>
          </a:ln>
          <a:effectLst/>
        </p:spPr>
        <p:txBody>
          <a:bodyPr wrap="none" anchor="ctr">
            <a:spAutoFit/>
          </a:bodyPr>
          <a:lstStyle/>
          <a:p>
            <a:pPr algn="r" rtl="1"/>
            <a:r>
              <a:rPr lang="en-US" sz="3600">
                <a:latin typeface="Times New Roman" pitchFamily="18" charset="0"/>
                <a:cs typeface="Times New Roman" pitchFamily="18" charset="0"/>
              </a:rPr>
              <a:t>optimum cropping system  of El-Salhia area </a:t>
            </a:r>
          </a:p>
        </p:txBody>
      </p:sp>
      <p:grpSp>
        <p:nvGrpSpPr>
          <p:cNvPr id="2" name="Group 4"/>
          <p:cNvGrpSpPr>
            <a:grpSpLocks/>
          </p:cNvGrpSpPr>
          <p:nvPr/>
        </p:nvGrpSpPr>
        <p:grpSpPr bwMode="auto">
          <a:xfrm>
            <a:off x="0" y="0"/>
            <a:ext cx="9144000" cy="6021388"/>
            <a:chOff x="0" y="0"/>
            <a:chExt cx="5760" cy="3793"/>
          </a:xfrm>
        </p:grpSpPr>
        <p:graphicFrame>
          <p:nvGraphicFramePr>
            <p:cNvPr id="99333" name="Object 5"/>
            <p:cNvGraphicFramePr>
              <a:graphicFrameLocks noChangeAspect="1"/>
            </p:cNvGraphicFramePr>
            <p:nvPr/>
          </p:nvGraphicFramePr>
          <p:xfrm>
            <a:off x="0" y="0"/>
            <a:ext cx="5760" cy="3793"/>
          </p:xfrm>
          <a:graphic>
            <a:graphicData uri="http://schemas.openxmlformats.org/presentationml/2006/ole">
              <p:oleObj spid="_x0000_s144386" name="Bitmap Image" r:id="rId3" imgW="20952381" imgH="15238095" progId="Paint.Picture">
                <p:embed/>
              </p:oleObj>
            </a:graphicData>
          </a:graphic>
        </p:graphicFrame>
        <p:sp>
          <p:nvSpPr>
            <p:cNvPr id="99334" name="Text Box 6"/>
            <p:cNvSpPr txBox="1">
              <a:spLocks noChangeArrowheads="1"/>
            </p:cNvSpPr>
            <p:nvPr/>
          </p:nvSpPr>
          <p:spPr bwMode="auto">
            <a:xfrm>
              <a:off x="4604" y="1071"/>
              <a:ext cx="362" cy="135"/>
            </a:xfrm>
            <a:prstGeom prst="rect">
              <a:avLst/>
            </a:prstGeom>
            <a:solidFill>
              <a:schemeClr val="tx1"/>
            </a:solidFill>
            <a:ln w="9525">
              <a:noFill/>
              <a:miter lim="800000"/>
              <a:headEnd/>
              <a:tailEnd/>
            </a:ln>
            <a:effectLst/>
          </p:spPr>
          <p:txBody>
            <a:bodyPr>
              <a:spAutoFit/>
            </a:bodyPr>
            <a:lstStyle/>
            <a:p>
              <a:pPr>
                <a:spcBef>
                  <a:spcPct val="50000"/>
                </a:spcBef>
              </a:pPr>
              <a:r>
                <a:rPr lang="en-US" sz="800" b="1">
                  <a:solidFill>
                    <a:schemeClr val="bg2"/>
                  </a:solidFill>
                </a:rPr>
                <a:t>Potatoe</a:t>
              </a:r>
            </a:p>
          </p:txBody>
        </p:sp>
        <p:sp>
          <p:nvSpPr>
            <p:cNvPr id="99335" name="Text Box 7"/>
            <p:cNvSpPr txBox="1">
              <a:spLocks noChangeArrowheads="1"/>
            </p:cNvSpPr>
            <p:nvPr/>
          </p:nvSpPr>
          <p:spPr bwMode="auto">
            <a:xfrm>
              <a:off x="4604" y="1185"/>
              <a:ext cx="635" cy="135"/>
            </a:xfrm>
            <a:prstGeom prst="rect">
              <a:avLst/>
            </a:prstGeom>
            <a:solidFill>
              <a:schemeClr val="tx1"/>
            </a:solidFill>
            <a:ln w="9525">
              <a:noFill/>
              <a:miter lim="800000"/>
              <a:headEnd/>
              <a:tailEnd/>
            </a:ln>
            <a:effectLst/>
          </p:spPr>
          <p:txBody>
            <a:bodyPr>
              <a:spAutoFit/>
            </a:bodyPr>
            <a:lstStyle/>
            <a:p>
              <a:pPr>
                <a:spcBef>
                  <a:spcPct val="50000"/>
                </a:spcBef>
              </a:pPr>
              <a:r>
                <a:rPr lang="en-US" sz="800" b="1">
                  <a:solidFill>
                    <a:schemeClr val="bg2"/>
                  </a:solidFill>
                </a:rPr>
                <a:t>Sugar beat</a:t>
              </a:r>
            </a:p>
          </p:txBody>
        </p:sp>
      </p:gr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33600" y="1981200"/>
            <a:ext cx="1600200" cy="1828800"/>
            <a:chOff x="864" y="864"/>
            <a:chExt cx="1840" cy="2118"/>
          </a:xfrm>
        </p:grpSpPr>
        <p:grpSp>
          <p:nvGrpSpPr>
            <p:cNvPr id="3" name="Group 3"/>
            <p:cNvGrpSpPr>
              <a:grpSpLocks/>
            </p:cNvGrpSpPr>
            <p:nvPr/>
          </p:nvGrpSpPr>
          <p:grpSpPr bwMode="auto">
            <a:xfrm>
              <a:off x="864" y="2208"/>
              <a:ext cx="1824" cy="774"/>
              <a:chOff x="240" y="2988"/>
              <a:chExt cx="1824" cy="774"/>
            </a:xfrm>
          </p:grpSpPr>
          <p:sp>
            <p:nvSpPr>
              <p:cNvPr id="100356" name="AutoShape 4"/>
              <p:cNvSpPr>
                <a:spLocks noChangeArrowheads="1"/>
              </p:cNvSpPr>
              <p:nvPr/>
            </p:nvSpPr>
            <p:spPr bwMode="auto">
              <a:xfrm rot="868719">
                <a:off x="240" y="3024"/>
                <a:ext cx="1824" cy="720"/>
              </a:xfrm>
              <a:prstGeom prst="cube">
                <a:avLst>
                  <a:gd name="adj" fmla="val 82056"/>
                </a:avLst>
              </a:prstGeom>
              <a:solidFill>
                <a:srgbClr val="800000"/>
              </a:solidFill>
              <a:ln w="9525">
                <a:solidFill>
                  <a:schemeClr val="tx1"/>
                </a:solidFill>
                <a:miter lim="800000"/>
                <a:headEnd/>
                <a:tailEnd/>
              </a:ln>
              <a:effectLst/>
            </p:spPr>
            <p:txBody>
              <a:bodyPr wrap="none" anchor="ctr"/>
              <a:lstStyle/>
              <a:p>
                <a:endParaRPr lang="ar-EG"/>
              </a:p>
            </p:txBody>
          </p:sp>
          <p:sp>
            <p:nvSpPr>
              <p:cNvPr id="100357" name="Line 5"/>
              <p:cNvSpPr>
                <a:spLocks noChangeShapeType="1"/>
              </p:cNvSpPr>
              <p:nvPr/>
            </p:nvSpPr>
            <p:spPr bwMode="auto">
              <a:xfrm flipV="1">
                <a:off x="936" y="3120"/>
                <a:ext cx="792" cy="498"/>
              </a:xfrm>
              <a:prstGeom prst="line">
                <a:avLst/>
              </a:prstGeom>
              <a:noFill/>
              <a:ln w="104775">
                <a:solidFill>
                  <a:schemeClr val="tx1"/>
                </a:solidFill>
                <a:round/>
                <a:headEnd/>
                <a:tailEnd/>
              </a:ln>
              <a:effectLst/>
            </p:spPr>
            <p:txBody>
              <a:bodyPr wrap="none" anchor="ctr"/>
              <a:lstStyle/>
              <a:p>
                <a:endParaRPr lang="ar-EG"/>
              </a:p>
            </p:txBody>
          </p:sp>
          <p:sp>
            <p:nvSpPr>
              <p:cNvPr id="100358" name="Line 6"/>
              <p:cNvSpPr>
                <a:spLocks noChangeShapeType="1"/>
              </p:cNvSpPr>
              <p:nvPr/>
            </p:nvSpPr>
            <p:spPr bwMode="auto">
              <a:xfrm flipV="1">
                <a:off x="660" y="3072"/>
                <a:ext cx="732" cy="474"/>
              </a:xfrm>
              <a:prstGeom prst="line">
                <a:avLst/>
              </a:prstGeom>
              <a:noFill/>
              <a:ln w="104775">
                <a:solidFill>
                  <a:schemeClr val="tx1"/>
                </a:solidFill>
                <a:round/>
                <a:headEnd/>
                <a:tailEnd/>
              </a:ln>
              <a:effectLst/>
            </p:spPr>
            <p:txBody>
              <a:bodyPr wrap="none" anchor="ctr"/>
              <a:lstStyle/>
              <a:p>
                <a:endParaRPr lang="ar-EG"/>
              </a:p>
            </p:txBody>
          </p:sp>
          <p:sp>
            <p:nvSpPr>
              <p:cNvPr id="100359" name="Line 7"/>
              <p:cNvSpPr>
                <a:spLocks noChangeShapeType="1"/>
              </p:cNvSpPr>
              <p:nvPr/>
            </p:nvSpPr>
            <p:spPr bwMode="auto">
              <a:xfrm flipV="1">
                <a:off x="1242" y="3216"/>
                <a:ext cx="726" cy="480"/>
              </a:xfrm>
              <a:prstGeom prst="line">
                <a:avLst/>
              </a:prstGeom>
              <a:noFill/>
              <a:ln w="104775">
                <a:solidFill>
                  <a:schemeClr val="tx1"/>
                </a:solidFill>
                <a:round/>
                <a:headEnd/>
                <a:tailEnd/>
              </a:ln>
              <a:effectLst/>
            </p:spPr>
            <p:txBody>
              <a:bodyPr wrap="none" anchor="ctr"/>
              <a:lstStyle/>
              <a:p>
                <a:endParaRPr lang="ar-EG"/>
              </a:p>
            </p:txBody>
          </p:sp>
          <p:sp>
            <p:nvSpPr>
              <p:cNvPr id="100360" name="Line 8"/>
              <p:cNvSpPr>
                <a:spLocks noChangeShapeType="1"/>
              </p:cNvSpPr>
              <p:nvPr/>
            </p:nvSpPr>
            <p:spPr bwMode="auto">
              <a:xfrm flipV="1">
                <a:off x="360" y="2988"/>
                <a:ext cx="726" cy="480"/>
              </a:xfrm>
              <a:prstGeom prst="line">
                <a:avLst/>
              </a:prstGeom>
              <a:noFill/>
              <a:ln w="104775">
                <a:solidFill>
                  <a:schemeClr val="tx1"/>
                </a:solidFill>
                <a:round/>
                <a:headEnd/>
                <a:tailEnd/>
              </a:ln>
              <a:effectLst/>
            </p:spPr>
            <p:txBody>
              <a:bodyPr wrap="none" anchor="ctr"/>
              <a:lstStyle/>
              <a:p>
                <a:endParaRPr lang="ar-EG"/>
              </a:p>
            </p:txBody>
          </p:sp>
          <p:sp>
            <p:nvSpPr>
              <p:cNvPr id="100361" name="Oval 9"/>
              <p:cNvSpPr>
                <a:spLocks noChangeArrowheads="1"/>
              </p:cNvSpPr>
              <p:nvPr/>
            </p:nvSpPr>
            <p:spPr bwMode="auto">
              <a:xfrm>
                <a:off x="1194" y="3666"/>
                <a:ext cx="96" cy="96"/>
              </a:xfrm>
              <a:prstGeom prst="ellipse">
                <a:avLst/>
              </a:prstGeom>
              <a:solidFill>
                <a:schemeClr val="accent1"/>
              </a:solidFill>
              <a:ln w="9525">
                <a:solidFill>
                  <a:schemeClr val="tx1"/>
                </a:solidFill>
                <a:round/>
                <a:headEnd/>
                <a:tailEnd/>
              </a:ln>
              <a:effectLst/>
            </p:spPr>
            <p:txBody>
              <a:bodyPr wrap="none" anchor="ctr"/>
              <a:lstStyle/>
              <a:p>
                <a:endParaRPr lang="ar-EG"/>
              </a:p>
            </p:txBody>
          </p:sp>
          <p:sp>
            <p:nvSpPr>
              <p:cNvPr id="100362" name="Oval 10"/>
              <p:cNvSpPr>
                <a:spLocks noChangeArrowheads="1"/>
              </p:cNvSpPr>
              <p:nvPr/>
            </p:nvSpPr>
            <p:spPr bwMode="auto">
              <a:xfrm>
                <a:off x="618" y="3504"/>
                <a:ext cx="96" cy="96"/>
              </a:xfrm>
              <a:prstGeom prst="ellipse">
                <a:avLst/>
              </a:prstGeom>
              <a:solidFill>
                <a:schemeClr val="accent1"/>
              </a:solidFill>
              <a:ln w="9525">
                <a:solidFill>
                  <a:schemeClr val="tx1"/>
                </a:solidFill>
                <a:round/>
                <a:headEnd/>
                <a:tailEnd/>
              </a:ln>
              <a:effectLst/>
            </p:spPr>
            <p:txBody>
              <a:bodyPr wrap="none" anchor="ctr"/>
              <a:lstStyle/>
              <a:p>
                <a:endParaRPr lang="ar-EG"/>
              </a:p>
            </p:txBody>
          </p:sp>
          <p:sp>
            <p:nvSpPr>
              <p:cNvPr id="100363" name="Oval 11"/>
              <p:cNvSpPr>
                <a:spLocks noChangeArrowheads="1"/>
              </p:cNvSpPr>
              <p:nvPr/>
            </p:nvSpPr>
            <p:spPr bwMode="auto">
              <a:xfrm>
                <a:off x="882" y="3582"/>
                <a:ext cx="96" cy="96"/>
              </a:xfrm>
              <a:prstGeom prst="ellipse">
                <a:avLst/>
              </a:prstGeom>
              <a:solidFill>
                <a:schemeClr val="accent1"/>
              </a:solidFill>
              <a:ln w="9525">
                <a:solidFill>
                  <a:schemeClr val="tx1"/>
                </a:solidFill>
                <a:round/>
                <a:headEnd/>
                <a:tailEnd/>
              </a:ln>
              <a:effectLst/>
            </p:spPr>
            <p:txBody>
              <a:bodyPr wrap="none" anchor="ctr"/>
              <a:lstStyle/>
              <a:p>
                <a:endParaRPr lang="ar-EG"/>
              </a:p>
            </p:txBody>
          </p:sp>
          <p:sp>
            <p:nvSpPr>
              <p:cNvPr id="100364" name="Oval 12"/>
              <p:cNvSpPr>
                <a:spLocks noChangeArrowheads="1"/>
              </p:cNvSpPr>
              <p:nvPr/>
            </p:nvSpPr>
            <p:spPr bwMode="auto">
              <a:xfrm>
                <a:off x="300" y="3432"/>
                <a:ext cx="96" cy="96"/>
              </a:xfrm>
              <a:prstGeom prst="ellipse">
                <a:avLst/>
              </a:prstGeom>
              <a:solidFill>
                <a:schemeClr val="accent1"/>
              </a:solidFill>
              <a:ln w="9525">
                <a:solidFill>
                  <a:schemeClr val="tx1"/>
                </a:solidFill>
                <a:round/>
                <a:headEnd/>
                <a:tailEnd/>
              </a:ln>
              <a:effectLst/>
            </p:spPr>
            <p:txBody>
              <a:bodyPr wrap="none" anchor="ctr"/>
              <a:lstStyle/>
              <a:p>
                <a:endParaRPr lang="ar-EG"/>
              </a:p>
            </p:txBody>
          </p:sp>
        </p:grpSp>
        <p:grpSp>
          <p:nvGrpSpPr>
            <p:cNvPr id="4" name="Group 13"/>
            <p:cNvGrpSpPr>
              <a:grpSpLocks/>
            </p:cNvGrpSpPr>
            <p:nvPr/>
          </p:nvGrpSpPr>
          <p:grpSpPr bwMode="auto">
            <a:xfrm>
              <a:off x="864" y="2016"/>
              <a:ext cx="1824" cy="720"/>
              <a:chOff x="528" y="2880"/>
              <a:chExt cx="1824" cy="720"/>
            </a:xfrm>
          </p:grpSpPr>
          <p:sp>
            <p:nvSpPr>
              <p:cNvPr id="100366" name="AutoShape 14"/>
              <p:cNvSpPr>
                <a:spLocks noChangeArrowheads="1"/>
              </p:cNvSpPr>
              <p:nvPr/>
            </p:nvSpPr>
            <p:spPr bwMode="auto">
              <a:xfrm rot="868719">
                <a:off x="528" y="2880"/>
                <a:ext cx="1824" cy="720"/>
              </a:xfrm>
              <a:prstGeom prst="cube">
                <a:avLst>
                  <a:gd name="adj" fmla="val 82056"/>
                </a:avLst>
              </a:prstGeom>
              <a:solidFill>
                <a:srgbClr val="FFFF00"/>
              </a:solidFill>
              <a:ln w="9525">
                <a:solidFill>
                  <a:schemeClr val="tx1"/>
                </a:solidFill>
                <a:miter lim="800000"/>
                <a:headEnd/>
                <a:tailEnd/>
              </a:ln>
              <a:effectLst/>
            </p:spPr>
            <p:txBody>
              <a:bodyPr wrap="none" anchor="ctr"/>
              <a:lstStyle/>
              <a:p>
                <a:endParaRPr lang="ar-EG"/>
              </a:p>
            </p:txBody>
          </p:sp>
          <p:sp>
            <p:nvSpPr>
              <p:cNvPr id="100367" name="Freeform 15"/>
              <p:cNvSpPr>
                <a:spLocks/>
              </p:cNvSpPr>
              <p:nvPr/>
            </p:nvSpPr>
            <p:spPr bwMode="auto">
              <a:xfrm>
                <a:off x="1590" y="3438"/>
                <a:ext cx="174" cy="78"/>
              </a:xfrm>
              <a:custGeom>
                <a:avLst/>
                <a:gdLst/>
                <a:ahLst/>
                <a:cxnLst>
                  <a:cxn ang="0">
                    <a:pos x="0" y="78"/>
                  </a:cxn>
                  <a:cxn ang="0">
                    <a:pos x="48" y="0"/>
                  </a:cxn>
                  <a:cxn ang="0">
                    <a:pos x="174" y="60"/>
                  </a:cxn>
                </a:cxnLst>
                <a:rect l="0" t="0" r="r" b="b"/>
                <a:pathLst>
                  <a:path w="174" h="78">
                    <a:moveTo>
                      <a:pt x="0" y="78"/>
                    </a:moveTo>
                    <a:cubicBezTo>
                      <a:pt x="11" y="45"/>
                      <a:pt x="13" y="12"/>
                      <a:pt x="48" y="0"/>
                    </a:cubicBezTo>
                    <a:cubicBezTo>
                      <a:pt x="107" y="5"/>
                      <a:pt x="145" y="2"/>
                      <a:pt x="174" y="60"/>
                    </a:cubicBezTo>
                  </a:path>
                </a:pathLst>
              </a:custGeom>
              <a:noFill/>
              <a:ln w="9525">
                <a:solidFill>
                  <a:schemeClr val="tx1"/>
                </a:solidFill>
                <a:round/>
                <a:headEnd/>
                <a:tailEnd/>
              </a:ln>
              <a:effectLst/>
            </p:spPr>
            <p:txBody>
              <a:bodyPr wrap="none" anchor="ctr"/>
              <a:lstStyle/>
              <a:p>
                <a:endParaRPr lang="ar-EG"/>
              </a:p>
            </p:txBody>
          </p:sp>
          <p:sp>
            <p:nvSpPr>
              <p:cNvPr id="100368" name="Freeform 16"/>
              <p:cNvSpPr>
                <a:spLocks/>
              </p:cNvSpPr>
              <p:nvPr/>
            </p:nvSpPr>
            <p:spPr bwMode="auto">
              <a:xfrm>
                <a:off x="1524" y="3384"/>
                <a:ext cx="318" cy="108"/>
              </a:xfrm>
              <a:custGeom>
                <a:avLst/>
                <a:gdLst/>
                <a:ahLst/>
                <a:cxnLst>
                  <a:cxn ang="0">
                    <a:pos x="0" y="108"/>
                  </a:cxn>
                  <a:cxn ang="0">
                    <a:pos x="42" y="36"/>
                  </a:cxn>
                  <a:cxn ang="0">
                    <a:pos x="48" y="18"/>
                  </a:cxn>
                  <a:cxn ang="0">
                    <a:pos x="84" y="0"/>
                  </a:cxn>
                  <a:cxn ang="0">
                    <a:pos x="186" y="6"/>
                  </a:cxn>
                  <a:cxn ang="0">
                    <a:pos x="204" y="18"/>
                  </a:cxn>
                  <a:cxn ang="0">
                    <a:pos x="318" y="72"/>
                  </a:cxn>
                </a:cxnLst>
                <a:rect l="0" t="0" r="r" b="b"/>
                <a:pathLst>
                  <a:path w="318" h="108">
                    <a:moveTo>
                      <a:pt x="0" y="108"/>
                    </a:moveTo>
                    <a:cubicBezTo>
                      <a:pt x="7" y="97"/>
                      <a:pt x="41" y="40"/>
                      <a:pt x="42" y="36"/>
                    </a:cubicBezTo>
                    <a:cubicBezTo>
                      <a:pt x="44" y="30"/>
                      <a:pt x="44" y="23"/>
                      <a:pt x="48" y="18"/>
                    </a:cubicBezTo>
                    <a:cubicBezTo>
                      <a:pt x="56" y="7"/>
                      <a:pt x="72" y="4"/>
                      <a:pt x="84" y="0"/>
                    </a:cubicBezTo>
                    <a:cubicBezTo>
                      <a:pt x="118" y="2"/>
                      <a:pt x="152" y="1"/>
                      <a:pt x="186" y="6"/>
                    </a:cubicBezTo>
                    <a:cubicBezTo>
                      <a:pt x="193" y="7"/>
                      <a:pt x="197" y="15"/>
                      <a:pt x="204" y="18"/>
                    </a:cubicBezTo>
                    <a:cubicBezTo>
                      <a:pt x="239" y="33"/>
                      <a:pt x="291" y="45"/>
                      <a:pt x="318" y="72"/>
                    </a:cubicBezTo>
                  </a:path>
                </a:pathLst>
              </a:custGeom>
              <a:noFill/>
              <a:ln w="9525">
                <a:solidFill>
                  <a:schemeClr val="tx1"/>
                </a:solidFill>
                <a:round/>
                <a:headEnd/>
                <a:tailEnd/>
              </a:ln>
              <a:effectLst/>
            </p:spPr>
            <p:txBody>
              <a:bodyPr wrap="none" anchor="ctr"/>
              <a:lstStyle/>
              <a:p>
                <a:endParaRPr lang="ar-EG"/>
              </a:p>
            </p:txBody>
          </p:sp>
          <p:sp>
            <p:nvSpPr>
              <p:cNvPr id="100369" name="Freeform 17"/>
              <p:cNvSpPr>
                <a:spLocks/>
              </p:cNvSpPr>
              <p:nvPr/>
            </p:nvSpPr>
            <p:spPr bwMode="auto">
              <a:xfrm>
                <a:off x="1422" y="3306"/>
                <a:ext cx="540" cy="174"/>
              </a:xfrm>
              <a:custGeom>
                <a:avLst/>
                <a:gdLst/>
                <a:ahLst/>
                <a:cxnLst>
                  <a:cxn ang="0">
                    <a:pos x="0" y="174"/>
                  </a:cxn>
                  <a:cxn ang="0">
                    <a:pos x="90" y="0"/>
                  </a:cxn>
                  <a:cxn ang="0">
                    <a:pos x="456" y="30"/>
                  </a:cxn>
                  <a:cxn ang="0">
                    <a:pos x="540" y="72"/>
                  </a:cxn>
                </a:cxnLst>
                <a:rect l="0" t="0" r="r" b="b"/>
                <a:pathLst>
                  <a:path w="540" h="174">
                    <a:moveTo>
                      <a:pt x="0" y="174"/>
                    </a:moveTo>
                    <a:cubicBezTo>
                      <a:pt x="21" y="110"/>
                      <a:pt x="30" y="40"/>
                      <a:pt x="90" y="0"/>
                    </a:cubicBezTo>
                    <a:cubicBezTo>
                      <a:pt x="216" y="4"/>
                      <a:pt x="332" y="20"/>
                      <a:pt x="456" y="30"/>
                    </a:cubicBezTo>
                    <a:cubicBezTo>
                      <a:pt x="472" y="34"/>
                      <a:pt x="527" y="59"/>
                      <a:pt x="540" y="72"/>
                    </a:cubicBezTo>
                  </a:path>
                </a:pathLst>
              </a:custGeom>
              <a:noFill/>
              <a:ln w="9525">
                <a:solidFill>
                  <a:schemeClr val="tx1"/>
                </a:solidFill>
                <a:round/>
                <a:headEnd/>
                <a:tailEnd/>
              </a:ln>
              <a:effectLst/>
            </p:spPr>
            <p:txBody>
              <a:bodyPr wrap="none" anchor="ctr"/>
              <a:lstStyle/>
              <a:p>
                <a:endParaRPr lang="ar-EG"/>
              </a:p>
            </p:txBody>
          </p:sp>
          <p:sp>
            <p:nvSpPr>
              <p:cNvPr id="100370" name="Freeform 18"/>
              <p:cNvSpPr>
                <a:spLocks/>
              </p:cNvSpPr>
              <p:nvPr/>
            </p:nvSpPr>
            <p:spPr bwMode="auto">
              <a:xfrm>
                <a:off x="1332" y="3132"/>
                <a:ext cx="930" cy="312"/>
              </a:xfrm>
              <a:custGeom>
                <a:avLst/>
                <a:gdLst/>
                <a:ahLst/>
                <a:cxnLst>
                  <a:cxn ang="0">
                    <a:pos x="0" y="312"/>
                  </a:cxn>
                  <a:cxn ang="0">
                    <a:pos x="42" y="162"/>
                  </a:cxn>
                  <a:cxn ang="0">
                    <a:pos x="90" y="66"/>
                  </a:cxn>
                  <a:cxn ang="0">
                    <a:pos x="276" y="42"/>
                  </a:cxn>
                  <a:cxn ang="0">
                    <a:pos x="336" y="72"/>
                  </a:cxn>
                  <a:cxn ang="0">
                    <a:pos x="432" y="96"/>
                  </a:cxn>
                  <a:cxn ang="0">
                    <a:pos x="486" y="114"/>
                  </a:cxn>
                  <a:cxn ang="0">
                    <a:pos x="504" y="120"/>
                  </a:cxn>
                  <a:cxn ang="0">
                    <a:pos x="636" y="114"/>
                  </a:cxn>
                  <a:cxn ang="0">
                    <a:pos x="654" y="102"/>
                  </a:cxn>
                  <a:cxn ang="0">
                    <a:pos x="762" y="36"/>
                  </a:cxn>
                  <a:cxn ang="0">
                    <a:pos x="834" y="42"/>
                  </a:cxn>
                  <a:cxn ang="0">
                    <a:pos x="930" y="66"/>
                  </a:cxn>
                </a:cxnLst>
                <a:rect l="0" t="0" r="r" b="b"/>
                <a:pathLst>
                  <a:path w="930" h="312">
                    <a:moveTo>
                      <a:pt x="0" y="312"/>
                    </a:moveTo>
                    <a:cubicBezTo>
                      <a:pt x="16" y="263"/>
                      <a:pt x="29" y="212"/>
                      <a:pt x="42" y="162"/>
                    </a:cubicBezTo>
                    <a:cubicBezTo>
                      <a:pt x="52" y="122"/>
                      <a:pt x="54" y="90"/>
                      <a:pt x="90" y="66"/>
                    </a:cubicBezTo>
                    <a:cubicBezTo>
                      <a:pt x="134" y="0"/>
                      <a:pt x="180" y="38"/>
                      <a:pt x="276" y="42"/>
                    </a:cubicBezTo>
                    <a:cubicBezTo>
                      <a:pt x="314" y="51"/>
                      <a:pt x="293" y="43"/>
                      <a:pt x="336" y="72"/>
                    </a:cubicBezTo>
                    <a:cubicBezTo>
                      <a:pt x="362" y="90"/>
                      <a:pt x="403" y="87"/>
                      <a:pt x="432" y="96"/>
                    </a:cubicBezTo>
                    <a:cubicBezTo>
                      <a:pt x="432" y="96"/>
                      <a:pt x="477" y="111"/>
                      <a:pt x="486" y="114"/>
                    </a:cubicBezTo>
                    <a:cubicBezTo>
                      <a:pt x="492" y="116"/>
                      <a:pt x="504" y="120"/>
                      <a:pt x="504" y="120"/>
                    </a:cubicBezTo>
                    <a:cubicBezTo>
                      <a:pt x="548" y="118"/>
                      <a:pt x="592" y="119"/>
                      <a:pt x="636" y="114"/>
                    </a:cubicBezTo>
                    <a:cubicBezTo>
                      <a:pt x="643" y="113"/>
                      <a:pt x="648" y="105"/>
                      <a:pt x="654" y="102"/>
                    </a:cubicBezTo>
                    <a:cubicBezTo>
                      <a:pt x="692" y="83"/>
                      <a:pt x="721" y="50"/>
                      <a:pt x="762" y="36"/>
                    </a:cubicBezTo>
                    <a:cubicBezTo>
                      <a:pt x="786" y="38"/>
                      <a:pt x="810" y="38"/>
                      <a:pt x="834" y="42"/>
                    </a:cubicBezTo>
                    <a:cubicBezTo>
                      <a:pt x="869" y="48"/>
                      <a:pt x="894" y="66"/>
                      <a:pt x="930" y="66"/>
                    </a:cubicBezTo>
                  </a:path>
                </a:pathLst>
              </a:custGeom>
              <a:noFill/>
              <a:ln w="9525">
                <a:solidFill>
                  <a:schemeClr val="tx1"/>
                </a:solidFill>
                <a:round/>
                <a:headEnd/>
                <a:tailEnd/>
              </a:ln>
              <a:effectLst/>
            </p:spPr>
            <p:txBody>
              <a:bodyPr wrap="none" anchor="ctr"/>
              <a:lstStyle/>
              <a:p>
                <a:endParaRPr lang="ar-EG"/>
              </a:p>
            </p:txBody>
          </p:sp>
          <p:sp>
            <p:nvSpPr>
              <p:cNvPr id="100371" name="Freeform 19"/>
              <p:cNvSpPr>
                <a:spLocks/>
              </p:cNvSpPr>
              <p:nvPr/>
            </p:nvSpPr>
            <p:spPr bwMode="auto">
              <a:xfrm>
                <a:off x="972" y="3316"/>
                <a:ext cx="132" cy="68"/>
              </a:xfrm>
              <a:custGeom>
                <a:avLst/>
                <a:gdLst/>
                <a:ahLst/>
                <a:cxnLst>
                  <a:cxn ang="0">
                    <a:pos x="0" y="26"/>
                  </a:cxn>
                  <a:cxn ang="0">
                    <a:pos x="54" y="8"/>
                  </a:cxn>
                  <a:cxn ang="0">
                    <a:pos x="72" y="2"/>
                  </a:cxn>
                  <a:cxn ang="0">
                    <a:pos x="108" y="8"/>
                  </a:cxn>
                  <a:cxn ang="0">
                    <a:pos x="132" y="68"/>
                  </a:cxn>
                </a:cxnLst>
                <a:rect l="0" t="0" r="r" b="b"/>
                <a:pathLst>
                  <a:path w="132" h="68">
                    <a:moveTo>
                      <a:pt x="0" y="26"/>
                    </a:moveTo>
                    <a:cubicBezTo>
                      <a:pt x="18" y="20"/>
                      <a:pt x="36" y="14"/>
                      <a:pt x="54" y="8"/>
                    </a:cubicBezTo>
                    <a:cubicBezTo>
                      <a:pt x="60" y="6"/>
                      <a:pt x="72" y="2"/>
                      <a:pt x="72" y="2"/>
                    </a:cubicBezTo>
                    <a:cubicBezTo>
                      <a:pt x="84" y="4"/>
                      <a:pt x="99" y="0"/>
                      <a:pt x="108" y="8"/>
                    </a:cubicBezTo>
                    <a:cubicBezTo>
                      <a:pt x="124" y="22"/>
                      <a:pt x="116" y="52"/>
                      <a:pt x="132" y="68"/>
                    </a:cubicBezTo>
                  </a:path>
                </a:pathLst>
              </a:custGeom>
              <a:noFill/>
              <a:ln w="9525">
                <a:solidFill>
                  <a:schemeClr val="tx1"/>
                </a:solidFill>
                <a:round/>
                <a:headEnd/>
                <a:tailEnd/>
              </a:ln>
              <a:effectLst/>
            </p:spPr>
            <p:txBody>
              <a:bodyPr wrap="none" anchor="ctr"/>
              <a:lstStyle/>
              <a:p>
                <a:endParaRPr lang="ar-EG"/>
              </a:p>
            </p:txBody>
          </p:sp>
          <p:sp>
            <p:nvSpPr>
              <p:cNvPr id="100372" name="Freeform 20"/>
              <p:cNvSpPr>
                <a:spLocks/>
              </p:cNvSpPr>
              <p:nvPr/>
            </p:nvSpPr>
            <p:spPr bwMode="auto">
              <a:xfrm>
                <a:off x="900" y="3253"/>
                <a:ext cx="282" cy="161"/>
              </a:xfrm>
              <a:custGeom>
                <a:avLst/>
                <a:gdLst/>
                <a:ahLst/>
                <a:cxnLst>
                  <a:cxn ang="0">
                    <a:pos x="0" y="83"/>
                  </a:cxn>
                  <a:cxn ang="0">
                    <a:pos x="120" y="5"/>
                  </a:cxn>
                  <a:cxn ang="0">
                    <a:pos x="228" y="23"/>
                  </a:cxn>
                  <a:cxn ang="0">
                    <a:pos x="234" y="41"/>
                  </a:cxn>
                  <a:cxn ang="0">
                    <a:pos x="282" y="161"/>
                  </a:cxn>
                </a:cxnLst>
                <a:rect l="0" t="0" r="r" b="b"/>
                <a:pathLst>
                  <a:path w="282" h="161">
                    <a:moveTo>
                      <a:pt x="0" y="83"/>
                    </a:moveTo>
                    <a:cubicBezTo>
                      <a:pt x="40" y="56"/>
                      <a:pt x="80" y="31"/>
                      <a:pt x="120" y="5"/>
                    </a:cubicBezTo>
                    <a:cubicBezTo>
                      <a:pt x="130" y="6"/>
                      <a:pt x="205" y="0"/>
                      <a:pt x="228" y="23"/>
                    </a:cubicBezTo>
                    <a:cubicBezTo>
                      <a:pt x="232" y="27"/>
                      <a:pt x="231" y="35"/>
                      <a:pt x="234" y="41"/>
                    </a:cubicBezTo>
                    <a:cubicBezTo>
                      <a:pt x="259" y="87"/>
                      <a:pt x="282" y="107"/>
                      <a:pt x="282" y="161"/>
                    </a:cubicBezTo>
                  </a:path>
                </a:pathLst>
              </a:custGeom>
              <a:noFill/>
              <a:ln w="9525">
                <a:solidFill>
                  <a:schemeClr val="tx1"/>
                </a:solidFill>
                <a:round/>
                <a:headEnd/>
                <a:tailEnd/>
              </a:ln>
              <a:effectLst/>
            </p:spPr>
            <p:txBody>
              <a:bodyPr wrap="none" anchor="ctr"/>
              <a:lstStyle/>
              <a:p>
                <a:endParaRPr lang="ar-EG"/>
              </a:p>
            </p:txBody>
          </p:sp>
          <p:sp>
            <p:nvSpPr>
              <p:cNvPr id="100373" name="Freeform 21"/>
              <p:cNvSpPr>
                <a:spLocks/>
              </p:cNvSpPr>
              <p:nvPr/>
            </p:nvSpPr>
            <p:spPr bwMode="auto">
              <a:xfrm>
                <a:off x="840" y="3210"/>
                <a:ext cx="414" cy="216"/>
              </a:xfrm>
              <a:custGeom>
                <a:avLst/>
                <a:gdLst/>
                <a:ahLst/>
                <a:cxnLst>
                  <a:cxn ang="0">
                    <a:pos x="0" y="108"/>
                  </a:cxn>
                  <a:cxn ang="0">
                    <a:pos x="36" y="78"/>
                  </a:cxn>
                  <a:cxn ang="0">
                    <a:pos x="72" y="24"/>
                  </a:cxn>
                  <a:cxn ang="0">
                    <a:pos x="108" y="0"/>
                  </a:cxn>
                  <a:cxn ang="0">
                    <a:pos x="300" y="6"/>
                  </a:cxn>
                  <a:cxn ang="0">
                    <a:pos x="330" y="12"/>
                  </a:cxn>
                  <a:cxn ang="0">
                    <a:pos x="390" y="144"/>
                  </a:cxn>
                  <a:cxn ang="0">
                    <a:pos x="414" y="216"/>
                  </a:cxn>
                </a:cxnLst>
                <a:rect l="0" t="0" r="r" b="b"/>
                <a:pathLst>
                  <a:path w="414" h="216">
                    <a:moveTo>
                      <a:pt x="0" y="108"/>
                    </a:moveTo>
                    <a:cubicBezTo>
                      <a:pt x="16" y="97"/>
                      <a:pt x="24" y="94"/>
                      <a:pt x="36" y="78"/>
                    </a:cubicBezTo>
                    <a:cubicBezTo>
                      <a:pt x="49" y="61"/>
                      <a:pt x="54" y="36"/>
                      <a:pt x="72" y="24"/>
                    </a:cubicBezTo>
                    <a:cubicBezTo>
                      <a:pt x="84" y="16"/>
                      <a:pt x="108" y="0"/>
                      <a:pt x="108" y="0"/>
                    </a:cubicBezTo>
                    <a:cubicBezTo>
                      <a:pt x="172" y="2"/>
                      <a:pt x="236" y="3"/>
                      <a:pt x="300" y="6"/>
                    </a:cubicBezTo>
                    <a:cubicBezTo>
                      <a:pt x="310" y="7"/>
                      <a:pt x="322" y="6"/>
                      <a:pt x="330" y="12"/>
                    </a:cubicBezTo>
                    <a:cubicBezTo>
                      <a:pt x="360" y="35"/>
                      <a:pt x="381" y="109"/>
                      <a:pt x="390" y="144"/>
                    </a:cubicBezTo>
                    <a:cubicBezTo>
                      <a:pt x="391" y="149"/>
                      <a:pt x="387" y="216"/>
                      <a:pt x="414" y="216"/>
                    </a:cubicBezTo>
                  </a:path>
                </a:pathLst>
              </a:custGeom>
              <a:noFill/>
              <a:ln w="9525">
                <a:solidFill>
                  <a:schemeClr val="tx1"/>
                </a:solidFill>
                <a:round/>
                <a:headEnd/>
                <a:tailEnd/>
              </a:ln>
              <a:effectLst/>
            </p:spPr>
            <p:txBody>
              <a:bodyPr wrap="none" anchor="ctr"/>
              <a:lstStyle/>
              <a:p>
                <a:endParaRPr lang="ar-EG"/>
              </a:p>
            </p:txBody>
          </p:sp>
          <p:sp>
            <p:nvSpPr>
              <p:cNvPr id="100374" name="Freeform 22"/>
              <p:cNvSpPr>
                <a:spLocks/>
              </p:cNvSpPr>
              <p:nvPr/>
            </p:nvSpPr>
            <p:spPr bwMode="auto">
              <a:xfrm>
                <a:off x="672" y="3030"/>
                <a:ext cx="1368" cy="228"/>
              </a:xfrm>
              <a:custGeom>
                <a:avLst/>
                <a:gdLst/>
                <a:ahLst/>
                <a:cxnLst>
                  <a:cxn ang="0">
                    <a:pos x="0" y="228"/>
                  </a:cxn>
                  <a:cxn ang="0">
                    <a:pos x="72" y="192"/>
                  </a:cxn>
                  <a:cxn ang="0">
                    <a:pos x="114" y="174"/>
                  </a:cxn>
                  <a:cxn ang="0">
                    <a:pos x="258" y="90"/>
                  </a:cxn>
                  <a:cxn ang="0">
                    <a:pos x="390" y="84"/>
                  </a:cxn>
                  <a:cxn ang="0">
                    <a:pos x="492" y="54"/>
                  </a:cxn>
                  <a:cxn ang="0">
                    <a:pos x="738" y="72"/>
                  </a:cxn>
                  <a:cxn ang="0">
                    <a:pos x="888" y="36"/>
                  </a:cxn>
                  <a:cxn ang="0">
                    <a:pos x="924" y="24"/>
                  </a:cxn>
                  <a:cxn ang="0">
                    <a:pos x="942" y="18"/>
                  </a:cxn>
                  <a:cxn ang="0">
                    <a:pos x="1368" y="0"/>
                  </a:cxn>
                </a:cxnLst>
                <a:rect l="0" t="0" r="r" b="b"/>
                <a:pathLst>
                  <a:path w="1368" h="228">
                    <a:moveTo>
                      <a:pt x="0" y="228"/>
                    </a:moveTo>
                    <a:cubicBezTo>
                      <a:pt x="35" y="205"/>
                      <a:pt x="26" y="200"/>
                      <a:pt x="72" y="192"/>
                    </a:cubicBezTo>
                    <a:cubicBezTo>
                      <a:pt x="138" y="148"/>
                      <a:pt x="37" y="213"/>
                      <a:pt x="114" y="174"/>
                    </a:cubicBezTo>
                    <a:cubicBezTo>
                      <a:pt x="165" y="149"/>
                      <a:pt x="203" y="108"/>
                      <a:pt x="258" y="90"/>
                    </a:cubicBezTo>
                    <a:cubicBezTo>
                      <a:pt x="300" y="76"/>
                      <a:pt x="346" y="86"/>
                      <a:pt x="390" y="84"/>
                    </a:cubicBezTo>
                    <a:cubicBezTo>
                      <a:pt x="430" y="71"/>
                      <a:pt x="448" y="59"/>
                      <a:pt x="492" y="54"/>
                    </a:cubicBezTo>
                    <a:cubicBezTo>
                      <a:pt x="620" y="58"/>
                      <a:pt x="646" y="54"/>
                      <a:pt x="738" y="72"/>
                    </a:cubicBezTo>
                    <a:cubicBezTo>
                      <a:pt x="788" y="66"/>
                      <a:pt x="838" y="49"/>
                      <a:pt x="888" y="36"/>
                    </a:cubicBezTo>
                    <a:cubicBezTo>
                      <a:pt x="900" y="33"/>
                      <a:pt x="912" y="28"/>
                      <a:pt x="924" y="24"/>
                    </a:cubicBezTo>
                    <a:cubicBezTo>
                      <a:pt x="930" y="22"/>
                      <a:pt x="942" y="18"/>
                      <a:pt x="942" y="18"/>
                    </a:cubicBezTo>
                    <a:cubicBezTo>
                      <a:pt x="1067" y="22"/>
                      <a:pt x="1255" y="56"/>
                      <a:pt x="1368" y="0"/>
                    </a:cubicBezTo>
                  </a:path>
                </a:pathLst>
              </a:custGeom>
              <a:noFill/>
              <a:ln w="9525">
                <a:solidFill>
                  <a:schemeClr val="tx1"/>
                </a:solidFill>
                <a:round/>
                <a:headEnd/>
                <a:tailEnd/>
              </a:ln>
              <a:effectLst/>
            </p:spPr>
            <p:txBody>
              <a:bodyPr wrap="none" anchor="ctr"/>
              <a:lstStyle/>
              <a:p>
                <a:endParaRPr lang="ar-EG"/>
              </a:p>
            </p:txBody>
          </p:sp>
          <p:sp>
            <p:nvSpPr>
              <p:cNvPr id="100375" name="Freeform 23"/>
              <p:cNvSpPr>
                <a:spLocks/>
              </p:cNvSpPr>
              <p:nvPr/>
            </p:nvSpPr>
            <p:spPr bwMode="auto">
              <a:xfrm>
                <a:off x="840" y="2885"/>
                <a:ext cx="633" cy="169"/>
              </a:xfrm>
              <a:custGeom>
                <a:avLst/>
                <a:gdLst/>
                <a:ahLst/>
                <a:cxnLst>
                  <a:cxn ang="0">
                    <a:pos x="0" y="169"/>
                  </a:cxn>
                  <a:cxn ang="0">
                    <a:pos x="114" y="127"/>
                  </a:cxn>
                  <a:cxn ang="0">
                    <a:pos x="306" y="103"/>
                  </a:cxn>
                  <a:cxn ang="0">
                    <a:pos x="378" y="79"/>
                  </a:cxn>
                  <a:cxn ang="0">
                    <a:pos x="570" y="7"/>
                  </a:cxn>
                  <a:cxn ang="0">
                    <a:pos x="624" y="1"/>
                  </a:cxn>
                </a:cxnLst>
                <a:rect l="0" t="0" r="r" b="b"/>
                <a:pathLst>
                  <a:path w="633" h="169">
                    <a:moveTo>
                      <a:pt x="0" y="169"/>
                    </a:moveTo>
                    <a:cubicBezTo>
                      <a:pt x="38" y="156"/>
                      <a:pt x="75" y="140"/>
                      <a:pt x="114" y="127"/>
                    </a:cubicBezTo>
                    <a:cubicBezTo>
                      <a:pt x="154" y="114"/>
                      <a:pt x="261" y="107"/>
                      <a:pt x="306" y="103"/>
                    </a:cubicBezTo>
                    <a:cubicBezTo>
                      <a:pt x="334" y="97"/>
                      <a:pt x="355" y="95"/>
                      <a:pt x="378" y="79"/>
                    </a:cubicBezTo>
                    <a:cubicBezTo>
                      <a:pt x="410" y="16"/>
                      <a:pt x="508" y="14"/>
                      <a:pt x="570" y="7"/>
                    </a:cubicBezTo>
                    <a:cubicBezTo>
                      <a:pt x="633" y="0"/>
                      <a:pt x="583" y="1"/>
                      <a:pt x="624" y="1"/>
                    </a:cubicBezTo>
                  </a:path>
                </a:pathLst>
              </a:custGeom>
              <a:noFill/>
              <a:ln w="9525">
                <a:solidFill>
                  <a:schemeClr val="tx1"/>
                </a:solidFill>
                <a:round/>
                <a:headEnd/>
                <a:tailEnd/>
              </a:ln>
              <a:effectLst/>
            </p:spPr>
            <p:txBody>
              <a:bodyPr wrap="none" anchor="ctr"/>
              <a:lstStyle/>
              <a:p>
                <a:endParaRPr lang="ar-EG"/>
              </a:p>
            </p:txBody>
          </p:sp>
        </p:grpSp>
        <p:grpSp>
          <p:nvGrpSpPr>
            <p:cNvPr id="5" name="Group 24"/>
            <p:cNvGrpSpPr>
              <a:grpSpLocks/>
            </p:cNvGrpSpPr>
            <p:nvPr/>
          </p:nvGrpSpPr>
          <p:grpSpPr bwMode="auto">
            <a:xfrm>
              <a:off x="864" y="1728"/>
              <a:ext cx="1824" cy="720"/>
              <a:chOff x="2016" y="2832"/>
              <a:chExt cx="1824" cy="720"/>
            </a:xfrm>
          </p:grpSpPr>
          <p:sp>
            <p:nvSpPr>
              <p:cNvPr id="100377" name="AutoShape 25"/>
              <p:cNvSpPr>
                <a:spLocks noChangeArrowheads="1"/>
              </p:cNvSpPr>
              <p:nvPr/>
            </p:nvSpPr>
            <p:spPr bwMode="auto">
              <a:xfrm rot="868719">
                <a:off x="2016" y="2832"/>
                <a:ext cx="1824" cy="720"/>
              </a:xfrm>
              <a:prstGeom prst="cube">
                <a:avLst>
                  <a:gd name="adj" fmla="val 82056"/>
                </a:avLst>
              </a:prstGeom>
              <a:solidFill>
                <a:srgbClr val="FF0000"/>
              </a:solidFill>
              <a:ln w="9525">
                <a:solidFill>
                  <a:schemeClr val="tx1"/>
                </a:solidFill>
                <a:miter lim="800000"/>
                <a:headEnd/>
                <a:tailEnd/>
              </a:ln>
              <a:effectLst/>
            </p:spPr>
            <p:txBody>
              <a:bodyPr wrap="none" anchor="ctr"/>
              <a:lstStyle/>
              <a:p>
                <a:endParaRPr lang="ar-EG"/>
              </a:p>
            </p:txBody>
          </p:sp>
          <p:sp>
            <p:nvSpPr>
              <p:cNvPr id="100378" name="Freeform 26"/>
              <p:cNvSpPr>
                <a:spLocks/>
              </p:cNvSpPr>
              <p:nvPr/>
            </p:nvSpPr>
            <p:spPr bwMode="auto">
              <a:xfrm>
                <a:off x="2217" y="3113"/>
                <a:ext cx="162" cy="146"/>
              </a:xfrm>
              <a:custGeom>
                <a:avLst/>
                <a:gdLst/>
                <a:ahLst/>
                <a:cxnLst>
                  <a:cxn ang="0">
                    <a:pos x="87" y="1"/>
                  </a:cxn>
                  <a:cxn ang="0">
                    <a:pos x="27" y="31"/>
                  </a:cxn>
                  <a:cxn ang="0">
                    <a:pos x="15" y="121"/>
                  </a:cxn>
                  <a:cxn ang="0">
                    <a:pos x="75" y="145"/>
                  </a:cxn>
                  <a:cxn ang="0">
                    <a:pos x="153" y="103"/>
                  </a:cxn>
                  <a:cxn ang="0">
                    <a:pos x="111" y="13"/>
                  </a:cxn>
                  <a:cxn ang="0">
                    <a:pos x="87" y="1"/>
                  </a:cxn>
                </a:cxnLst>
                <a:rect l="0" t="0" r="r" b="b"/>
                <a:pathLst>
                  <a:path w="162" h="146">
                    <a:moveTo>
                      <a:pt x="87" y="1"/>
                    </a:moveTo>
                    <a:cubicBezTo>
                      <a:pt x="66" y="11"/>
                      <a:pt x="49" y="24"/>
                      <a:pt x="27" y="31"/>
                    </a:cubicBezTo>
                    <a:cubicBezTo>
                      <a:pt x="7" y="61"/>
                      <a:pt x="0" y="81"/>
                      <a:pt x="15" y="121"/>
                    </a:cubicBezTo>
                    <a:cubicBezTo>
                      <a:pt x="20" y="136"/>
                      <a:pt x="63" y="142"/>
                      <a:pt x="75" y="145"/>
                    </a:cubicBezTo>
                    <a:cubicBezTo>
                      <a:pt x="122" y="140"/>
                      <a:pt x="139" y="146"/>
                      <a:pt x="153" y="103"/>
                    </a:cubicBezTo>
                    <a:cubicBezTo>
                      <a:pt x="146" y="20"/>
                      <a:pt x="162" y="38"/>
                      <a:pt x="111" y="13"/>
                    </a:cubicBezTo>
                    <a:cubicBezTo>
                      <a:pt x="85" y="0"/>
                      <a:pt x="102" y="1"/>
                      <a:pt x="87" y="1"/>
                    </a:cubicBezTo>
                    <a:close/>
                  </a:path>
                </a:pathLst>
              </a:custGeom>
              <a:noFill/>
              <a:ln w="9525">
                <a:solidFill>
                  <a:schemeClr val="tx1"/>
                </a:solidFill>
                <a:round/>
                <a:headEnd/>
                <a:tailEnd/>
              </a:ln>
              <a:effectLst/>
            </p:spPr>
            <p:txBody>
              <a:bodyPr wrap="none" anchor="ctr"/>
              <a:lstStyle/>
              <a:p>
                <a:endParaRPr lang="ar-EG"/>
              </a:p>
            </p:txBody>
          </p:sp>
          <p:sp>
            <p:nvSpPr>
              <p:cNvPr id="100379" name="Freeform 27"/>
              <p:cNvSpPr>
                <a:spLocks/>
              </p:cNvSpPr>
              <p:nvPr/>
            </p:nvSpPr>
            <p:spPr bwMode="auto">
              <a:xfrm>
                <a:off x="2322" y="3066"/>
                <a:ext cx="497" cy="340"/>
              </a:xfrm>
              <a:custGeom>
                <a:avLst/>
                <a:gdLst/>
                <a:ahLst/>
                <a:cxnLst>
                  <a:cxn ang="0">
                    <a:pos x="0" y="0"/>
                  </a:cxn>
                  <a:cxn ang="0">
                    <a:pos x="78" y="24"/>
                  </a:cxn>
                  <a:cxn ang="0">
                    <a:pos x="114" y="36"/>
                  </a:cxn>
                  <a:cxn ang="0">
                    <a:pos x="186" y="84"/>
                  </a:cxn>
                  <a:cxn ang="0">
                    <a:pos x="204" y="96"/>
                  </a:cxn>
                  <a:cxn ang="0">
                    <a:pos x="228" y="150"/>
                  </a:cxn>
                  <a:cxn ang="0">
                    <a:pos x="294" y="222"/>
                  </a:cxn>
                  <a:cxn ang="0">
                    <a:pos x="330" y="234"/>
                  </a:cxn>
                  <a:cxn ang="0">
                    <a:pos x="420" y="258"/>
                  </a:cxn>
                  <a:cxn ang="0">
                    <a:pos x="456" y="312"/>
                  </a:cxn>
                  <a:cxn ang="0">
                    <a:pos x="480" y="324"/>
                  </a:cxn>
                </a:cxnLst>
                <a:rect l="0" t="0" r="r" b="b"/>
                <a:pathLst>
                  <a:path w="497" h="340">
                    <a:moveTo>
                      <a:pt x="0" y="0"/>
                    </a:moveTo>
                    <a:cubicBezTo>
                      <a:pt x="40" y="6"/>
                      <a:pt x="46" y="10"/>
                      <a:pt x="78" y="24"/>
                    </a:cubicBezTo>
                    <a:cubicBezTo>
                      <a:pt x="90" y="29"/>
                      <a:pt x="114" y="36"/>
                      <a:pt x="114" y="36"/>
                    </a:cubicBezTo>
                    <a:cubicBezTo>
                      <a:pt x="136" y="58"/>
                      <a:pt x="160" y="66"/>
                      <a:pt x="186" y="84"/>
                    </a:cubicBezTo>
                    <a:cubicBezTo>
                      <a:pt x="192" y="88"/>
                      <a:pt x="204" y="96"/>
                      <a:pt x="204" y="96"/>
                    </a:cubicBezTo>
                    <a:cubicBezTo>
                      <a:pt x="223" y="125"/>
                      <a:pt x="214" y="107"/>
                      <a:pt x="228" y="150"/>
                    </a:cubicBezTo>
                    <a:cubicBezTo>
                      <a:pt x="238" y="179"/>
                      <a:pt x="273" y="201"/>
                      <a:pt x="294" y="222"/>
                    </a:cubicBezTo>
                    <a:cubicBezTo>
                      <a:pt x="303" y="231"/>
                      <a:pt x="318" y="230"/>
                      <a:pt x="330" y="234"/>
                    </a:cubicBezTo>
                    <a:cubicBezTo>
                      <a:pt x="360" y="244"/>
                      <a:pt x="390" y="248"/>
                      <a:pt x="420" y="258"/>
                    </a:cubicBezTo>
                    <a:cubicBezTo>
                      <a:pt x="427" y="279"/>
                      <a:pt x="437" y="299"/>
                      <a:pt x="456" y="312"/>
                    </a:cubicBezTo>
                    <a:cubicBezTo>
                      <a:pt x="497" y="340"/>
                      <a:pt x="460" y="304"/>
                      <a:pt x="480" y="324"/>
                    </a:cubicBezTo>
                  </a:path>
                </a:pathLst>
              </a:custGeom>
              <a:noFill/>
              <a:ln w="9525">
                <a:solidFill>
                  <a:schemeClr val="tx1"/>
                </a:solidFill>
                <a:round/>
                <a:headEnd/>
                <a:tailEnd/>
              </a:ln>
              <a:effectLst/>
            </p:spPr>
            <p:txBody>
              <a:bodyPr wrap="none" anchor="ctr"/>
              <a:lstStyle/>
              <a:p>
                <a:endParaRPr lang="ar-EG"/>
              </a:p>
            </p:txBody>
          </p:sp>
          <p:sp>
            <p:nvSpPr>
              <p:cNvPr id="100380" name="Freeform 28"/>
              <p:cNvSpPr>
                <a:spLocks/>
              </p:cNvSpPr>
              <p:nvPr/>
            </p:nvSpPr>
            <p:spPr bwMode="auto">
              <a:xfrm>
                <a:off x="3042" y="3270"/>
                <a:ext cx="360" cy="192"/>
              </a:xfrm>
              <a:custGeom>
                <a:avLst/>
                <a:gdLst/>
                <a:ahLst/>
                <a:cxnLst>
                  <a:cxn ang="0">
                    <a:pos x="0" y="192"/>
                  </a:cxn>
                  <a:cxn ang="0">
                    <a:pos x="78" y="0"/>
                  </a:cxn>
                  <a:cxn ang="0">
                    <a:pos x="186" y="6"/>
                  </a:cxn>
                  <a:cxn ang="0">
                    <a:pos x="294" y="42"/>
                  </a:cxn>
                  <a:cxn ang="0">
                    <a:pos x="360" y="84"/>
                  </a:cxn>
                </a:cxnLst>
                <a:rect l="0" t="0" r="r" b="b"/>
                <a:pathLst>
                  <a:path w="360" h="192">
                    <a:moveTo>
                      <a:pt x="0" y="192"/>
                    </a:moveTo>
                    <a:cubicBezTo>
                      <a:pt x="5" y="140"/>
                      <a:pt x="15" y="21"/>
                      <a:pt x="78" y="0"/>
                    </a:cubicBezTo>
                    <a:cubicBezTo>
                      <a:pt x="114" y="2"/>
                      <a:pt x="150" y="2"/>
                      <a:pt x="186" y="6"/>
                    </a:cubicBezTo>
                    <a:cubicBezTo>
                      <a:pt x="220" y="10"/>
                      <a:pt x="261" y="34"/>
                      <a:pt x="294" y="42"/>
                    </a:cubicBezTo>
                    <a:cubicBezTo>
                      <a:pt x="312" y="54"/>
                      <a:pt x="344" y="68"/>
                      <a:pt x="360" y="84"/>
                    </a:cubicBezTo>
                  </a:path>
                </a:pathLst>
              </a:custGeom>
              <a:noFill/>
              <a:ln w="9525">
                <a:solidFill>
                  <a:schemeClr val="tx1"/>
                </a:solidFill>
                <a:round/>
                <a:headEnd/>
                <a:tailEnd/>
              </a:ln>
              <a:effectLst/>
            </p:spPr>
            <p:txBody>
              <a:bodyPr wrap="none" anchor="ctr"/>
              <a:lstStyle/>
              <a:p>
                <a:endParaRPr lang="ar-EG"/>
              </a:p>
            </p:txBody>
          </p:sp>
        </p:grpSp>
        <p:grpSp>
          <p:nvGrpSpPr>
            <p:cNvPr id="6" name="Group 29"/>
            <p:cNvGrpSpPr>
              <a:grpSpLocks/>
            </p:cNvGrpSpPr>
            <p:nvPr/>
          </p:nvGrpSpPr>
          <p:grpSpPr bwMode="auto">
            <a:xfrm>
              <a:off x="864" y="1488"/>
              <a:ext cx="1824" cy="720"/>
              <a:chOff x="2304" y="2496"/>
              <a:chExt cx="1824" cy="720"/>
            </a:xfrm>
          </p:grpSpPr>
          <p:sp>
            <p:nvSpPr>
              <p:cNvPr id="100382" name="AutoShape 30"/>
              <p:cNvSpPr>
                <a:spLocks noChangeArrowheads="1"/>
              </p:cNvSpPr>
              <p:nvPr/>
            </p:nvSpPr>
            <p:spPr bwMode="auto">
              <a:xfrm rot="868719">
                <a:off x="2304" y="2496"/>
                <a:ext cx="1824" cy="720"/>
              </a:xfrm>
              <a:prstGeom prst="cube">
                <a:avLst>
                  <a:gd name="adj" fmla="val 82056"/>
                </a:avLst>
              </a:prstGeom>
              <a:solidFill>
                <a:srgbClr val="0000FF"/>
              </a:solidFill>
              <a:ln w="9525">
                <a:solidFill>
                  <a:schemeClr val="tx1"/>
                </a:solidFill>
                <a:miter lim="800000"/>
                <a:headEnd/>
                <a:tailEnd/>
              </a:ln>
              <a:effectLst/>
            </p:spPr>
            <p:txBody>
              <a:bodyPr wrap="none" anchor="ctr"/>
              <a:lstStyle/>
              <a:p>
                <a:endParaRPr lang="ar-EG"/>
              </a:p>
            </p:txBody>
          </p:sp>
          <p:sp>
            <p:nvSpPr>
              <p:cNvPr id="100383" name="Freeform 31"/>
              <p:cNvSpPr>
                <a:spLocks/>
              </p:cNvSpPr>
              <p:nvPr/>
            </p:nvSpPr>
            <p:spPr bwMode="auto">
              <a:xfrm>
                <a:off x="2420" y="2784"/>
                <a:ext cx="520" cy="240"/>
              </a:xfrm>
              <a:custGeom>
                <a:avLst/>
                <a:gdLst/>
                <a:ahLst/>
                <a:cxnLst>
                  <a:cxn ang="0">
                    <a:pos x="0" y="0"/>
                  </a:cxn>
                  <a:cxn ang="0">
                    <a:pos x="64" y="28"/>
                  </a:cxn>
                  <a:cxn ang="0">
                    <a:pos x="88" y="100"/>
                  </a:cxn>
                  <a:cxn ang="0">
                    <a:pos x="160" y="132"/>
                  </a:cxn>
                  <a:cxn ang="0">
                    <a:pos x="312" y="96"/>
                  </a:cxn>
                  <a:cxn ang="0">
                    <a:pos x="376" y="120"/>
                  </a:cxn>
                  <a:cxn ang="0">
                    <a:pos x="484" y="152"/>
                  </a:cxn>
                  <a:cxn ang="0">
                    <a:pos x="520" y="240"/>
                  </a:cxn>
                </a:cxnLst>
                <a:rect l="0" t="0" r="r" b="b"/>
                <a:pathLst>
                  <a:path w="520" h="240">
                    <a:moveTo>
                      <a:pt x="0" y="0"/>
                    </a:moveTo>
                    <a:cubicBezTo>
                      <a:pt x="22" y="7"/>
                      <a:pt x="45" y="15"/>
                      <a:pt x="64" y="28"/>
                    </a:cubicBezTo>
                    <a:cubicBezTo>
                      <a:pt x="73" y="55"/>
                      <a:pt x="63" y="83"/>
                      <a:pt x="88" y="100"/>
                    </a:cubicBezTo>
                    <a:cubicBezTo>
                      <a:pt x="103" y="122"/>
                      <a:pt x="136" y="124"/>
                      <a:pt x="160" y="132"/>
                    </a:cubicBezTo>
                    <a:cubicBezTo>
                      <a:pt x="244" y="129"/>
                      <a:pt x="263" y="145"/>
                      <a:pt x="312" y="96"/>
                    </a:cubicBezTo>
                    <a:cubicBezTo>
                      <a:pt x="357" y="100"/>
                      <a:pt x="347" y="100"/>
                      <a:pt x="376" y="120"/>
                    </a:cubicBezTo>
                    <a:cubicBezTo>
                      <a:pt x="391" y="164"/>
                      <a:pt x="450" y="150"/>
                      <a:pt x="484" y="152"/>
                    </a:cubicBezTo>
                    <a:cubicBezTo>
                      <a:pt x="495" y="168"/>
                      <a:pt x="520" y="222"/>
                      <a:pt x="520" y="240"/>
                    </a:cubicBezTo>
                  </a:path>
                </a:pathLst>
              </a:custGeom>
              <a:noFill/>
              <a:ln w="9525">
                <a:solidFill>
                  <a:schemeClr val="tx1"/>
                </a:solidFill>
                <a:round/>
                <a:headEnd/>
                <a:tailEnd/>
              </a:ln>
              <a:effectLst/>
            </p:spPr>
            <p:txBody>
              <a:bodyPr wrap="none" anchor="ctr"/>
              <a:lstStyle/>
              <a:p>
                <a:endParaRPr lang="ar-EG"/>
              </a:p>
            </p:txBody>
          </p:sp>
          <p:sp>
            <p:nvSpPr>
              <p:cNvPr id="100384" name="Freeform 32"/>
              <p:cNvSpPr>
                <a:spLocks/>
              </p:cNvSpPr>
              <p:nvPr/>
            </p:nvSpPr>
            <p:spPr bwMode="auto">
              <a:xfrm>
                <a:off x="3405" y="3015"/>
                <a:ext cx="109" cy="121"/>
              </a:xfrm>
              <a:custGeom>
                <a:avLst/>
                <a:gdLst/>
                <a:ahLst/>
                <a:cxnLst>
                  <a:cxn ang="0">
                    <a:pos x="67" y="1"/>
                  </a:cxn>
                  <a:cxn ang="0">
                    <a:pos x="23" y="13"/>
                  </a:cxn>
                  <a:cxn ang="0">
                    <a:pos x="7" y="49"/>
                  </a:cxn>
                  <a:cxn ang="0">
                    <a:pos x="43" y="121"/>
                  </a:cxn>
                  <a:cxn ang="0">
                    <a:pos x="91" y="117"/>
                  </a:cxn>
                  <a:cxn ang="0">
                    <a:pos x="107" y="81"/>
                  </a:cxn>
                  <a:cxn ang="0">
                    <a:pos x="103" y="33"/>
                  </a:cxn>
                  <a:cxn ang="0">
                    <a:pos x="79" y="17"/>
                  </a:cxn>
                  <a:cxn ang="0">
                    <a:pos x="67" y="1"/>
                  </a:cxn>
                </a:cxnLst>
                <a:rect l="0" t="0" r="r" b="b"/>
                <a:pathLst>
                  <a:path w="109" h="121">
                    <a:moveTo>
                      <a:pt x="67" y="1"/>
                    </a:moveTo>
                    <a:cubicBezTo>
                      <a:pt x="48" y="3"/>
                      <a:pt x="36" y="0"/>
                      <a:pt x="23" y="13"/>
                    </a:cubicBezTo>
                    <a:cubicBezTo>
                      <a:pt x="14" y="22"/>
                      <a:pt x="7" y="49"/>
                      <a:pt x="7" y="49"/>
                    </a:cubicBezTo>
                    <a:cubicBezTo>
                      <a:pt x="11" y="100"/>
                      <a:pt x="0" y="110"/>
                      <a:pt x="43" y="121"/>
                    </a:cubicBezTo>
                    <a:cubicBezTo>
                      <a:pt x="59" y="120"/>
                      <a:pt x="76" y="121"/>
                      <a:pt x="91" y="117"/>
                    </a:cubicBezTo>
                    <a:cubicBezTo>
                      <a:pt x="104" y="113"/>
                      <a:pt x="107" y="81"/>
                      <a:pt x="107" y="81"/>
                    </a:cubicBezTo>
                    <a:cubicBezTo>
                      <a:pt x="106" y="65"/>
                      <a:pt x="109" y="48"/>
                      <a:pt x="103" y="33"/>
                    </a:cubicBezTo>
                    <a:cubicBezTo>
                      <a:pt x="99" y="24"/>
                      <a:pt x="79" y="17"/>
                      <a:pt x="79" y="17"/>
                    </a:cubicBezTo>
                    <a:cubicBezTo>
                      <a:pt x="74" y="2"/>
                      <a:pt x="79" y="7"/>
                      <a:pt x="67" y="1"/>
                    </a:cubicBezTo>
                    <a:close/>
                  </a:path>
                </a:pathLst>
              </a:custGeom>
              <a:noFill/>
              <a:ln w="9525">
                <a:solidFill>
                  <a:schemeClr val="tx1"/>
                </a:solidFill>
                <a:round/>
                <a:headEnd/>
                <a:tailEnd/>
              </a:ln>
              <a:effectLst/>
            </p:spPr>
            <p:txBody>
              <a:bodyPr wrap="none" anchor="ctr"/>
              <a:lstStyle/>
              <a:p>
                <a:endParaRPr lang="ar-EG"/>
              </a:p>
            </p:txBody>
          </p:sp>
          <p:sp>
            <p:nvSpPr>
              <p:cNvPr id="100385" name="Freeform 33"/>
              <p:cNvSpPr>
                <a:spLocks/>
              </p:cNvSpPr>
              <p:nvPr/>
            </p:nvSpPr>
            <p:spPr bwMode="auto">
              <a:xfrm>
                <a:off x="3216" y="2953"/>
                <a:ext cx="464" cy="119"/>
              </a:xfrm>
              <a:custGeom>
                <a:avLst/>
                <a:gdLst/>
                <a:ahLst/>
                <a:cxnLst>
                  <a:cxn ang="0">
                    <a:pos x="0" y="83"/>
                  </a:cxn>
                  <a:cxn ang="0">
                    <a:pos x="60" y="63"/>
                  </a:cxn>
                  <a:cxn ang="0">
                    <a:pos x="88" y="51"/>
                  </a:cxn>
                  <a:cxn ang="0">
                    <a:pos x="152" y="19"/>
                  </a:cxn>
                  <a:cxn ang="0">
                    <a:pos x="344" y="31"/>
                  </a:cxn>
                  <a:cxn ang="0">
                    <a:pos x="408" y="63"/>
                  </a:cxn>
                  <a:cxn ang="0">
                    <a:pos x="432" y="75"/>
                  </a:cxn>
                </a:cxnLst>
                <a:rect l="0" t="0" r="r" b="b"/>
                <a:pathLst>
                  <a:path w="432" h="83">
                    <a:moveTo>
                      <a:pt x="0" y="83"/>
                    </a:moveTo>
                    <a:cubicBezTo>
                      <a:pt x="18" y="71"/>
                      <a:pt x="60" y="63"/>
                      <a:pt x="60" y="63"/>
                    </a:cubicBezTo>
                    <a:cubicBezTo>
                      <a:pt x="104" y="34"/>
                      <a:pt x="36" y="77"/>
                      <a:pt x="88" y="51"/>
                    </a:cubicBezTo>
                    <a:cubicBezTo>
                      <a:pt x="115" y="38"/>
                      <a:pt x="124" y="26"/>
                      <a:pt x="152" y="19"/>
                    </a:cubicBezTo>
                    <a:cubicBezTo>
                      <a:pt x="216" y="21"/>
                      <a:pt x="288" y="0"/>
                      <a:pt x="344" y="31"/>
                    </a:cubicBezTo>
                    <a:cubicBezTo>
                      <a:pt x="365" y="43"/>
                      <a:pt x="387" y="51"/>
                      <a:pt x="408" y="63"/>
                    </a:cubicBezTo>
                    <a:cubicBezTo>
                      <a:pt x="416" y="67"/>
                      <a:pt x="432" y="75"/>
                      <a:pt x="432" y="75"/>
                    </a:cubicBezTo>
                  </a:path>
                </a:pathLst>
              </a:custGeom>
              <a:noFill/>
              <a:ln w="9525">
                <a:solidFill>
                  <a:schemeClr val="tx1"/>
                </a:solidFill>
                <a:round/>
                <a:headEnd/>
                <a:tailEnd/>
              </a:ln>
              <a:effectLst/>
            </p:spPr>
            <p:txBody>
              <a:bodyPr wrap="none" anchor="ctr"/>
              <a:lstStyle/>
              <a:p>
                <a:endParaRPr lang="ar-EG"/>
              </a:p>
            </p:txBody>
          </p:sp>
          <p:sp>
            <p:nvSpPr>
              <p:cNvPr id="100386" name="Freeform 34"/>
              <p:cNvSpPr>
                <a:spLocks/>
              </p:cNvSpPr>
              <p:nvPr/>
            </p:nvSpPr>
            <p:spPr bwMode="auto">
              <a:xfrm>
                <a:off x="3028" y="2844"/>
                <a:ext cx="960" cy="195"/>
              </a:xfrm>
              <a:custGeom>
                <a:avLst/>
                <a:gdLst/>
                <a:ahLst/>
                <a:cxnLst>
                  <a:cxn ang="0">
                    <a:pos x="0" y="192"/>
                  </a:cxn>
                  <a:cxn ang="0">
                    <a:pos x="132" y="176"/>
                  </a:cxn>
                  <a:cxn ang="0">
                    <a:pos x="196" y="92"/>
                  </a:cxn>
                  <a:cxn ang="0">
                    <a:pos x="228" y="72"/>
                  </a:cxn>
                  <a:cxn ang="0">
                    <a:pos x="280" y="36"/>
                  </a:cxn>
                  <a:cxn ang="0">
                    <a:pos x="516" y="40"/>
                  </a:cxn>
                  <a:cxn ang="0">
                    <a:pos x="612" y="20"/>
                  </a:cxn>
                  <a:cxn ang="0">
                    <a:pos x="904" y="16"/>
                  </a:cxn>
                  <a:cxn ang="0">
                    <a:pos x="912" y="4"/>
                  </a:cxn>
                  <a:cxn ang="0">
                    <a:pos x="960" y="0"/>
                  </a:cxn>
                </a:cxnLst>
                <a:rect l="0" t="0" r="r" b="b"/>
                <a:pathLst>
                  <a:path w="960" h="195">
                    <a:moveTo>
                      <a:pt x="0" y="192"/>
                    </a:moveTo>
                    <a:cubicBezTo>
                      <a:pt x="116" y="183"/>
                      <a:pt x="74" y="195"/>
                      <a:pt x="132" y="176"/>
                    </a:cubicBezTo>
                    <a:cubicBezTo>
                      <a:pt x="147" y="153"/>
                      <a:pt x="175" y="107"/>
                      <a:pt x="196" y="92"/>
                    </a:cubicBezTo>
                    <a:cubicBezTo>
                      <a:pt x="228" y="69"/>
                      <a:pt x="196" y="101"/>
                      <a:pt x="228" y="72"/>
                    </a:cubicBezTo>
                    <a:cubicBezTo>
                      <a:pt x="250" y="52"/>
                      <a:pt x="252" y="43"/>
                      <a:pt x="280" y="36"/>
                    </a:cubicBezTo>
                    <a:cubicBezTo>
                      <a:pt x="372" y="39"/>
                      <a:pt x="430" y="45"/>
                      <a:pt x="516" y="40"/>
                    </a:cubicBezTo>
                    <a:cubicBezTo>
                      <a:pt x="553" y="28"/>
                      <a:pt x="571" y="23"/>
                      <a:pt x="612" y="20"/>
                    </a:cubicBezTo>
                    <a:cubicBezTo>
                      <a:pt x="686" y="5"/>
                      <a:pt x="846" y="17"/>
                      <a:pt x="904" y="16"/>
                    </a:cubicBezTo>
                    <a:cubicBezTo>
                      <a:pt x="907" y="12"/>
                      <a:pt x="907" y="5"/>
                      <a:pt x="912" y="4"/>
                    </a:cubicBezTo>
                    <a:cubicBezTo>
                      <a:pt x="927" y="0"/>
                      <a:pt x="960" y="0"/>
                      <a:pt x="960" y="0"/>
                    </a:cubicBezTo>
                  </a:path>
                </a:pathLst>
              </a:custGeom>
              <a:noFill/>
              <a:ln w="9525">
                <a:solidFill>
                  <a:schemeClr val="tx1"/>
                </a:solidFill>
                <a:round/>
                <a:headEnd/>
                <a:tailEnd/>
              </a:ln>
              <a:effectLst/>
            </p:spPr>
            <p:txBody>
              <a:bodyPr wrap="none" anchor="ctr"/>
              <a:lstStyle/>
              <a:p>
                <a:endParaRPr lang="ar-EG"/>
              </a:p>
            </p:txBody>
          </p:sp>
        </p:grpSp>
        <p:grpSp>
          <p:nvGrpSpPr>
            <p:cNvPr id="7" name="Group 35"/>
            <p:cNvGrpSpPr>
              <a:grpSpLocks/>
            </p:cNvGrpSpPr>
            <p:nvPr/>
          </p:nvGrpSpPr>
          <p:grpSpPr bwMode="auto">
            <a:xfrm>
              <a:off x="864" y="1200"/>
              <a:ext cx="1824" cy="720"/>
              <a:chOff x="2784" y="2400"/>
              <a:chExt cx="1824" cy="720"/>
            </a:xfrm>
          </p:grpSpPr>
          <p:sp>
            <p:nvSpPr>
              <p:cNvPr id="100388" name="AutoShape 36"/>
              <p:cNvSpPr>
                <a:spLocks noChangeArrowheads="1"/>
              </p:cNvSpPr>
              <p:nvPr/>
            </p:nvSpPr>
            <p:spPr bwMode="auto">
              <a:xfrm rot="868719">
                <a:off x="2784" y="2400"/>
                <a:ext cx="1824" cy="720"/>
              </a:xfrm>
              <a:prstGeom prst="cube">
                <a:avLst>
                  <a:gd name="adj" fmla="val 82056"/>
                </a:avLst>
              </a:prstGeom>
              <a:solidFill>
                <a:srgbClr val="993300"/>
              </a:solidFill>
              <a:ln w="9525">
                <a:solidFill>
                  <a:schemeClr val="tx1"/>
                </a:solidFill>
                <a:miter lim="800000"/>
                <a:headEnd/>
                <a:tailEnd/>
              </a:ln>
              <a:effectLst/>
            </p:spPr>
            <p:txBody>
              <a:bodyPr wrap="none" anchor="ctr"/>
              <a:lstStyle/>
              <a:p>
                <a:endParaRPr lang="ar-EG"/>
              </a:p>
            </p:txBody>
          </p:sp>
          <p:sp>
            <p:nvSpPr>
              <p:cNvPr id="100389" name="Freeform 37"/>
              <p:cNvSpPr>
                <a:spLocks/>
              </p:cNvSpPr>
              <p:nvPr/>
            </p:nvSpPr>
            <p:spPr bwMode="auto">
              <a:xfrm>
                <a:off x="2940" y="2660"/>
                <a:ext cx="52" cy="160"/>
              </a:xfrm>
              <a:custGeom>
                <a:avLst/>
                <a:gdLst/>
                <a:ahLst/>
                <a:cxnLst>
                  <a:cxn ang="0">
                    <a:pos x="0" y="0"/>
                  </a:cxn>
                  <a:cxn ang="0">
                    <a:pos x="4" y="40"/>
                  </a:cxn>
                  <a:cxn ang="0">
                    <a:pos x="28" y="76"/>
                  </a:cxn>
                  <a:cxn ang="0">
                    <a:pos x="52" y="160"/>
                  </a:cxn>
                </a:cxnLst>
                <a:rect l="0" t="0" r="r" b="b"/>
                <a:pathLst>
                  <a:path w="52" h="160">
                    <a:moveTo>
                      <a:pt x="0" y="0"/>
                    </a:moveTo>
                    <a:cubicBezTo>
                      <a:pt x="1" y="13"/>
                      <a:pt x="0" y="27"/>
                      <a:pt x="4" y="40"/>
                    </a:cubicBezTo>
                    <a:cubicBezTo>
                      <a:pt x="8" y="54"/>
                      <a:pt x="20" y="64"/>
                      <a:pt x="28" y="76"/>
                    </a:cubicBezTo>
                    <a:cubicBezTo>
                      <a:pt x="36" y="87"/>
                      <a:pt x="52" y="145"/>
                      <a:pt x="52" y="160"/>
                    </a:cubicBezTo>
                  </a:path>
                </a:pathLst>
              </a:custGeom>
              <a:noFill/>
              <a:ln w="9525">
                <a:solidFill>
                  <a:schemeClr val="tx1"/>
                </a:solidFill>
                <a:round/>
                <a:headEnd/>
                <a:tailEnd/>
              </a:ln>
              <a:effectLst/>
            </p:spPr>
            <p:txBody>
              <a:bodyPr wrap="none" anchor="ctr"/>
              <a:lstStyle/>
              <a:p>
                <a:endParaRPr lang="ar-EG"/>
              </a:p>
            </p:txBody>
          </p:sp>
          <p:sp>
            <p:nvSpPr>
              <p:cNvPr id="100390" name="Freeform 38"/>
              <p:cNvSpPr>
                <a:spLocks/>
              </p:cNvSpPr>
              <p:nvPr/>
            </p:nvSpPr>
            <p:spPr bwMode="auto">
              <a:xfrm>
                <a:off x="3068" y="2588"/>
                <a:ext cx="1008" cy="400"/>
              </a:xfrm>
              <a:custGeom>
                <a:avLst/>
                <a:gdLst/>
                <a:ahLst/>
                <a:cxnLst>
                  <a:cxn ang="0">
                    <a:pos x="0" y="0"/>
                  </a:cxn>
                  <a:cxn ang="0">
                    <a:pos x="4" y="12"/>
                  </a:cxn>
                  <a:cxn ang="0">
                    <a:pos x="8" y="76"/>
                  </a:cxn>
                  <a:cxn ang="0">
                    <a:pos x="36" y="112"/>
                  </a:cxn>
                  <a:cxn ang="0">
                    <a:pos x="116" y="196"/>
                  </a:cxn>
                  <a:cxn ang="0">
                    <a:pos x="180" y="208"/>
                  </a:cxn>
                  <a:cxn ang="0">
                    <a:pos x="348" y="212"/>
                  </a:cxn>
                  <a:cxn ang="0">
                    <a:pos x="440" y="180"/>
                  </a:cxn>
                  <a:cxn ang="0">
                    <a:pos x="504" y="184"/>
                  </a:cxn>
                  <a:cxn ang="0">
                    <a:pos x="604" y="280"/>
                  </a:cxn>
                  <a:cxn ang="0">
                    <a:pos x="784" y="312"/>
                  </a:cxn>
                  <a:cxn ang="0">
                    <a:pos x="852" y="328"/>
                  </a:cxn>
                  <a:cxn ang="0">
                    <a:pos x="900" y="372"/>
                  </a:cxn>
                  <a:cxn ang="0">
                    <a:pos x="1008" y="400"/>
                  </a:cxn>
                </a:cxnLst>
                <a:rect l="0" t="0" r="r" b="b"/>
                <a:pathLst>
                  <a:path w="1008" h="400">
                    <a:moveTo>
                      <a:pt x="0" y="0"/>
                    </a:moveTo>
                    <a:cubicBezTo>
                      <a:pt x="1" y="4"/>
                      <a:pt x="4" y="8"/>
                      <a:pt x="4" y="12"/>
                    </a:cubicBezTo>
                    <a:cubicBezTo>
                      <a:pt x="6" y="33"/>
                      <a:pt x="3" y="55"/>
                      <a:pt x="8" y="76"/>
                    </a:cubicBezTo>
                    <a:cubicBezTo>
                      <a:pt x="12" y="93"/>
                      <a:pt x="26" y="100"/>
                      <a:pt x="36" y="112"/>
                    </a:cubicBezTo>
                    <a:cubicBezTo>
                      <a:pt x="61" y="142"/>
                      <a:pt x="89" y="169"/>
                      <a:pt x="116" y="196"/>
                    </a:cubicBezTo>
                    <a:cubicBezTo>
                      <a:pt x="122" y="202"/>
                      <a:pt x="173" y="207"/>
                      <a:pt x="180" y="208"/>
                    </a:cubicBezTo>
                    <a:cubicBezTo>
                      <a:pt x="228" y="232"/>
                      <a:pt x="297" y="214"/>
                      <a:pt x="348" y="212"/>
                    </a:cubicBezTo>
                    <a:cubicBezTo>
                      <a:pt x="386" y="199"/>
                      <a:pt x="397" y="185"/>
                      <a:pt x="440" y="180"/>
                    </a:cubicBezTo>
                    <a:cubicBezTo>
                      <a:pt x="461" y="181"/>
                      <a:pt x="483" y="179"/>
                      <a:pt x="504" y="184"/>
                    </a:cubicBezTo>
                    <a:cubicBezTo>
                      <a:pt x="553" y="195"/>
                      <a:pt x="562" y="259"/>
                      <a:pt x="604" y="280"/>
                    </a:cubicBezTo>
                    <a:cubicBezTo>
                      <a:pt x="667" y="311"/>
                      <a:pt x="710" y="309"/>
                      <a:pt x="784" y="312"/>
                    </a:cubicBezTo>
                    <a:cubicBezTo>
                      <a:pt x="802" y="316"/>
                      <a:pt x="833" y="319"/>
                      <a:pt x="852" y="328"/>
                    </a:cubicBezTo>
                    <a:cubicBezTo>
                      <a:pt x="871" y="338"/>
                      <a:pt x="885" y="357"/>
                      <a:pt x="900" y="372"/>
                    </a:cubicBezTo>
                    <a:cubicBezTo>
                      <a:pt x="925" y="397"/>
                      <a:pt x="978" y="400"/>
                      <a:pt x="1008" y="400"/>
                    </a:cubicBezTo>
                  </a:path>
                </a:pathLst>
              </a:custGeom>
              <a:noFill/>
              <a:ln w="9525">
                <a:solidFill>
                  <a:schemeClr val="tx1"/>
                </a:solidFill>
                <a:round/>
                <a:headEnd/>
                <a:tailEnd/>
              </a:ln>
              <a:effectLst/>
            </p:spPr>
            <p:txBody>
              <a:bodyPr wrap="none" anchor="ctr"/>
              <a:lstStyle/>
              <a:p>
                <a:endParaRPr lang="ar-EG"/>
              </a:p>
            </p:txBody>
          </p:sp>
          <p:sp>
            <p:nvSpPr>
              <p:cNvPr id="100391" name="Freeform 39"/>
              <p:cNvSpPr>
                <a:spLocks/>
              </p:cNvSpPr>
              <p:nvPr/>
            </p:nvSpPr>
            <p:spPr bwMode="auto">
              <a:xfrm>
                <a:off x="3919" y="2548"/>
                <a:ext cx="281" cy="446"/>
              </a:xfrm>
              <a:custGeom>
                <a:avLst/>
                <a:gdLst/>
                <a:ahLst/>
                <a:cxnLst>
                  <a:cxn ang="0">
                    <a:pos x="281" y="0"/>
                  </a:cxn>
                  <a:cxn ang="0">
                    <a:pos x="169" y="20"/>
                  </a:cxn>
                  <a:cxn ang="0">
                    <a:pos x="129" y="44"/>
                  </a:cxn>
                  <a:cxn ang="0">
                    <a:pos x="105" y="52"/>
                  </a:cxn>
                  <a:cxn ang="0">
                    <a:pos x="49" y="96"/>
                  </a:cxn>
                  <a:cxn ang="0">
                    <a:pos x="17" y="148"/>
                  </a:cxn>
                  <a:cxn ang="0">
                    <a:pos x="73" y="328"/>
                  </a:cxn>
                  <a:cxn ang="0">
                    <a:pos x="113" y="364"/>
                  </a:cxn>
                  <a:cxn ang="0">
                    <a:pos x="125" y="420"/>
                  </a:cxn>
                  <a:cxn ang="0">
                    <a:pos x="137" y="444"/>
                  </a:cxn>
                </a:cxnLst>
                <a:rect l="0" t="0" r="r" b="b"/>
                <a:pathLst>
                  <a:path w="281" h="446">
                    <a:moveTo>
                      <a:pt x="281" y="0"/>
                    </a:moveTo>
                    <a:cubicBezTo>
                      <a:pt x="253" y="2"/>
                      <a:pt x="197" y="1"/>
                      <a:pt x="169" y="20"/>
                    </a:cubicBezTo>
                    <a:cubicBezTo>
                      <a:pt x="155" y="29"/>
                      <a:pt x="144" y="38"/>
                      <a:pt x="129" y="44"/>
                    </a:cubicBezTo>
                    <a:cubicBezTo>
                      <a:pt x="121" y="47"/>
                      <a:pt x="105" y="52"/>
                      <a:pt x="105" y="52"/>
                    </a:cubicBezTo>
                    <a:cubicBezTo>
                      <a:pt x="89" y="64"/>
                      <a:pt x="63" y="80"/>
                      <a:pt x="49" y="96"/>
                    </a:cubicBezTo>
                    <a:cubicBezTo>
                      <a:pt x="35" y="112"/>
                      <a:pt x="29" y="131"/>
                      <a:pt x="17" y="148"/>
                    </a:cubicBezTo>
                    <a:cubicBezTo>
                      <a:pt x="1" y="214"/>
                      <a:pt x="0" y="304"/>
                      <a:pt x="73" y="328"/>
                    </a:cubicBezTo>
                    <a:cubicBezTo>
                      <a:pt x="86" y="341"/>
                      <a:pt x="100" y="351"/>
                      <a:pt x="113" y="364"/>
                    </a:cubicBezTo>
                    <a:cubicBezTo>
                      <a:pt x="119" y="382"/>
                      <a:pt x="116" y="404"/>
                      <a:pt x="125" y="420"/>
                    </a:cubicBezTo>
                    <a:cubicBezTo>
                      <a:pt x="140" y="446"/>
                      <a:pt x="137" y="418"/>
                      <a:pt x="137" y="444"/>
                    </a:cubicBezTo>
                  </a:path>
                </a:pathLst>
              </a:custGeom>
              <a:noFill/>
              <a:ln w="9525">
                <a:solidFill>
                  <a:schemeClr val="tx1"/>
                </a:solidFill>
                <a:round/>
                <a:headEnd/>
                <a:tailEnd/>
              </a:ln>
              <a:effectLst/>
            </p:spPr>
            <p:txBody>
              <a:bodyPr wrap="none" anchor="ctr"/>
              <a:lstStyle/>
              <a:p>
                <a:endParaRPr lang="ar-EG"/>
              </a:p>
            </p:txBody>
          </p:sp>
          <p:sp>
            <p:nvSpPr>
              <p:cNvPr id="100392" name="Freeform 40"/>
              <p:cNvSpPr>
                <a:spLocks/>
              </p:cNvSpPr>
              <p:nvPr/>
            </p:nvSpPr>
            <p:spPr bwMode="auto">
              <a:xfrm>
                <a:off x="3300" y="2448"/>
                <a:ext cx="752" cy="219"/>
              </a:xfrm>
              <a:custGeom>
                <a:avLst/>
                <a:gdLst/>
                <a:ahLst/>
                <a:cxnLst>
                  <a:cxn ang="0">
                    <a:pos x="0" y="0"/>
                  </a:cxn>
                  <a:cxn ang="0">
                    <a:pos x="216" y="56"/>
                  </a:cxn>
                  <a:cxn ang="0">
                    <a:pos x="240" y="100"/>
                  </a:cxn>
                  <a:cxn ang="0">
                    <a:pos x="292" y="204"/>
                  </a:cxn>
                  <a:cxn ang="0">
                    <a:pos x="500" y="192"/>
                  </a:cxn>
                  <a:cxn ang="0">
                    <a:pos x="680" y="80"/>
                  </a:cxn>
                  <a:cxn ang="0">
                    <a:pos x="720" y="68"/>
                  </a:cxn>
                  <a:cxn ang="0">
                    <a:pos x="752" y="40"/>
                  </a:cxn>
                </a:cxnLst>
                <a:rect l="0" t="0" r="r" b="b"/>
                <a:pathLst>
                  <a:path w="752" h="219">
                    <a:moveTo>
                      <a:pt x="0" y="0"/>
                    </a:moveTo>
                    <a:cubicBezTo>
                      <a:pt x="64" y="32"/>
                      <a:pt x="145" y="44"/>
                      <a:pt x="216" y="56"/>
                    </a:cubicBezTo>
                    <a:cubicBezTo>
                      <a:pt x="233" y="73"/>
                      <a:pt x="233" y="79"/>
                      <a:pt x="240" y="100"/>
                    </a:cubicBezTo>
                    <a:cubicBezTo>
                      <a:pt x="244" y="150"/>
                      <a:pt x="241" y="187"/>
                      <a:pt x="292" y="204"/>
                    </a:cubicBezTo>
                    <a:cubicBezTo>
                      <a:pt x="379" y="202"/>
                      <a:pt x="432" y="219"/>
                      <a:pt x="500" y="192"/>
                    </a:cubicBezTo>
                    <a:cubicBezTo>
                      <a:pt x="568" y="165"/>
                      <a:pt x="604" y="90"/>
                      <a:pt x="680" y="80"/>
                    </a:cubicBezTo>
                    <a:cubicBezTo>
                      <a:pt x="709" y="70"/>
                      <a:pt x="696" y="74"/>
                      <a:pt x="720" y="68"/>
                    </a:cubicBezTo>
                    <a:cubicBezTo>
                      <a:pt x="732" y="56"/>
                      <a:pt x="733" y="40"/>
                      <a:pt x="752" y="40"/>
                    </a:cubicBezTo>
                  </a:path>
                </a:pathLst>
              </a:custGeom>
              <a:noFill/>
              <a:ln w="9525">
                <a:solidFill>
                  <a:schemeClr val="tx1"/>
                </a:solidFill>
                <a:round/>
                <a:headEnd/>
                <a:tailEnd/>
              </a:ln>
              <a:effectLst/>
            </p:spPr>
            <p:txBody>
              <a:bodyPr wrap="none" anchor="ctr"/>
              <a:lstStyle/>
              <a:p>
                <a:endParaRPr lang="ar-EG"/>
              </a:p>
            </p:txBody>
          </p:sp>
        </p:grpSp>
        <p:grpSp>
          <p:nvGrpSpPr>
            <p:cNvPr id="8" name="Group 41"/>
            <p:cNvGrpSpPr>
              <a:grpSpLocks/>
            </p:cNvGrpSpPr>
            <p:nvPr/>
          </p:nvGrpSpPr>
          <p:grpSpPr bwMode="auto">
            <a:xfrm>
              <a:off x="864" y="864"/>
              <a:ext cx="1840" cy="768"/>
              <a:chOff x="2832" y="1680"/>
              <a:chExt cx="1840" cy="768"/>
            </a:xfrm>
          </p:grpSpPr>
          <p:sp>
            <p:nvSpPr>
              <p:cNvPr id="100394" name="AutoShape 42"/>
              <p:cNvSpPr>
                <a:spLocks noChangeArrowheads="1"/>
              </p:cNvSpPr>
              <p:nvPr/>
            </p:nvSpPr>
            <p:spPr bwMode="auto">
              <a:xfrm rot="868719">
                <a:off x="2832" y="1728"/>
                <a:ext cx="1824" cy="720"/>
              </a:xfrm>
              <a:prstGeom prst="cube">
                <a:avLst>
                  <a:gd name="adj" fmla="val 82056"/>
                </a:avLst>
              </a:prstGeom>
              <a:solidFill>
                <a:schemeClr val="accent1"/>
              </a:solidFill>
              <a:ln w="9525">
                <a:solidFill>
                  <a:schemeClr val="tx1"/>
                </a:solidFill>
                <a:miter lim="800000"/>
                <a:headEnd/>
                <a:tailEnd/>
              </a:ln>
              <a:effectLst/>
            </p:spPr>
            <p:txBody>
              <a:bodyPr wrap="none" anchor="ctr"/>
              <a:lstStyle/>
              <a:p>
                <a:endParaRPr lang="ar-EG"/>
              </a:p>
            </p:txBody>
          </p:sp>
          <p:sp>
            <p:nvSpPr>
              <p:cNvPr id="100395" name="Line 43"/>
              <p:cNvSpPr>
                <a:spLocks noChangeShapeType="1"/>
              </p:cNvSpPr>
              <p:nvPr/>
            </p:nvSpPr>
            <p:spPr bwMode="auto">
              <a:xfrm flipV="1">
                <a:off x="2928" y="1680"/>
                <a:ext cx="720" cy="432"/>
              </a:xfrm>
              <a:prstGeom prst="line">
                <a:avLst/>
              </a:prstGeom>
              <a:noFill/>
              <a:ln w="9525">
                <a:solidFill>
                  <a:schemeClr val="tx1"/>
                </a:solidFill>
                <a:round/>
                <a:headEnd/>
                <a:tailEnd/>
              </a:ln>
              <a:effectLst/>
            </p:spPr>
            <p:txBody>
              <a:bodyPr wrap="none" anchor="ctr"/>
              <a:lstStyle/>
              <a:p>
                <a:endParaRPr lang="ar-EG"/>
              </a:p>
            </p:txBody>
          </p:sp>
          <p:sp>
            <p:nvSpPr>
              <p:cNvPr id="100396" name="Line 44"/>
              <p:cNvSpPr>
                <a:spLocks noChangeShapeType="1"/>
              </p:cNvSpPr>
              <p:nvPr/>
            </p:nvSpPr>
            <p:spPr bwMode="auto">
              <a:xfrm flipV="1">
                <a:off x="3032" y="1712"/>
                <a:ext cx="696" cy="424"/>
              </a:xfrm>
              <a:prstGeom prst="line">
                <a:avLst/>
              </a:prstGeom>
              <a:noFill/>
              <a:ln w="9525">
                <a:solidFill>
                  <a:schemeClr val="tx1"/>
                </a:solidFill>
                <a:round/>
                <a:headEnd/>
                <a:tailEnd/>
              </a:ln>
              <a:effectLst/>
            </p:spPr>
            <p:txBody>
              <a:bodyPr wrap="none" anchor="ctr"/>
              <a:lstStyle/>
              <a:p>
                <a:endParaRPr lang="ar-EG"/>
              </a:p>
            </p:txBody>
          </p:sp>
          <p:sp>
            <p:nvSpPr>
              <p:cNvPr id="100397" name="Line 45"/>
              <p:cNvSpPr>
                <a:spLocks noChangeShapeType="1"/>
              </p:cNvSpPr>
              <p:nvPr/>
            </p:nvSpPr>
            <p:spPr bwMode="auto">
              <a:xfrm flipH="1">
                <a:off x="3136" y="1744"/>
                <a:ext cx="688" cy="412"/>
              </a:xfrm>
              <a:prstGeom prst="line">
                <a:avLst/>
              </a:prstGeom>
              <a:noFill/>
              <a:ln w="9525">
                <a:solidFill>
                  <a:schemeClr val="tx1"/>
                </a:solidFill>
                <a:round/>
                <a:headEnd/>
                <a:tailEnd/>
              </a:ln>
              <a:effectLst/>
            </p:spPr>
            <p:txBody>
              <a:bodyPr wrap="none" anchor="ctr"/>
              <a:lstStyle/>
              <a:p>
                <a:endParaRPr lang="ar-EG"/>
              </a:p>
            </p:txBody>
          </p:sp>
          <p:sp>
            <p:nvSpPr>
              <p:cNvPr id="100398" name="Line 46"/>
              <p:cNvSpPr>
                <a:spLocks noChangeShapeType="1"/>
              </p:cNvSpPr>
              <p:nvPr/>
            </p:nvSpPr>
            <p:spPr bwMode="auto">
              <a:xfrm flipH="1">
                <a:off x="3228" y="1772"/>
                <a:ext cx="688" cy="412"/>
              </a:xfrm>
              <a:prstGeom prst="line">
                <a:avLst/>
              </a:prstGeom>
              <a:noFill/>
              <a:ln w="9525">
                <a:solidFill>
                  <a:schemeClr val="tx1"/>
                </a:solidFill>
                <a:round/>
                <a:headEnd/>
                <a:tailEnd/>
              </a:ln>
              <a:effectLst/>
            </p:spPr>
            <p:txBody>
              <a:bodyPr wrap="none" anchor="ctr"/>
              <a:lstStyle/>
              <a:p>
                <a:endParaRPr lang="ar-EG"/>
              </a:p>
            </p:txBody>
          </p:sp>
          <p:sp>
            <p:nvSpPr>
              <p:cNvPr id="100399" name="Line 47"/>
              <p:cNvSpPr>
                <a:spLocks noChangeShapeType="1"/>
              </p:cNvSpPr>
              <p:nvPr/>
            </p:nvSpPr>
            <p:spPr bwMode="auto">
              <a:xfrm flipH="1">
                <a:off x="3332" y="1796"/>
                <a:ext cx="688" cy="412"/>
              </a:xfrm>
              <a:prstGeom prst="line">
                <a:avLst/>
              </a:prstGeom>
              <a:noFill/>
              <a:ln w="9525">
                <a:solidFill>
                  <a:schemeClr val="tx1"/>
                </a:solidFill>
                <a:round/>
                <a:headEnd/>
                <a:tailEnd/>
              </a:ln>
              <a:effectLst/>
            </p:spPr>
            <p:txBody>
              <a:bodyPr wrap="none" anchor="ctr"/>
              <a:lstStyle/>
              <a:p>
                <a:endParaRPr lang="ar-EG"/>
              </a:p>
            </p:txBody>
          </p:sp>
          <p:sp>
            <p:nvSpPr>
              <p:cNvPr id="100400" name="Line 48"/>
              <p:cNvSpPr>
                <a:spLocks noChangeShapeType="1"/>
              </p:cNvSpPr>
              <p:nvPr/>
            </p:nvSpPr>
            <p:spPr bwMode="auto">
              <a:xfrm flipH="1">
                <a:off x="3424" y="1820"/>
                <a:ext cx="688" cy="412"/>
              </a:xfrm>
              <a:prstGeom prst="line">
                <a:avLst/>
              </a:prstGeom>
              <a:noFill/>
              <a:ln w="9525">
                <a:solidFill>
                  <a:schemeClr val="tx1"/>
                </a:solidFill>
                <a:round/>
                <a:headEnd/>
                <a:tailEnd/>
              </a:ln>
              <a:effectLst/>
            </p:spPr>
            <p:txBody>
              <a:bodyPr wrap="none" anchor="ctr"/>
              <a:lstStyle/>
              <a:p>
                <a:endParaRPr lang="ar-EG"/>
              </a:p>
            </p:txBody>
          </p:sp>
          <p:sp>
            <p:nvSpPr>
              <p:cNvPr id="100401" name="Line 49"/>
              <p:cNvSpPr>
                <a:spLocks noChangeShapeType="1"/>
              </p:cNvSpPr>
              <p:nvPr/>
            </p:nvSpPr>
            <p:spPr bwMode="auto">
              <a:xfrm flipH="1">
                <a:off x="3528" y="1848"/>
                <a:ext cx="688" cy="412"/>
              </a:xfrm>
              <a:prstGeom prst="line">
                <a:avLst/>
              </a:prstGeom>
              <a:noFill/>
              <a:ln w="9525">
                <a:solidFill>
                  <a:schemeClr val="tx1"/>
                </a:solidFill>
                <a:round/>
                <a:headEnd/>
                <a:tailEnd/>
              </a:ln>
              <a:effectLst/>
            </p:spPr>
            <p:txBody>
              <a:bodyPr wrap="none" anchor="ctr"/>
              <a:lstStyle/>
              <a:p>
                <a:endParaRPr lang="ar-EG"/>
              </a:p>
            </p:txBody>
          </p:sp>
          <p:sp>
            <p:nvSpPr>
              <p:cNvPr id="100402" name="Line 50"/>
              <p:cNvSpPr>
                <a:spLocks noChangeShapeType="1"/>
              </p:cNvSpPr>
              <p:nvPr/>
            </p:nvSpPr>
            <p:spPr bwMode="auto">
              <a:xfrm flipH="1">
                <a:off x="3632" y="1872"/>
                <a:ext cx="688" cy="412"/>
              </a:xfrm>
              <a:prstGeom prst="line">
                <a:avLst/>
              </a:prstGeom>
              <a:noFill/>
              <a:ln w="9525">
                <a:solidFill>
                  <a:schemeClr val="tx1"/>
                </a:solidFill>
                <a:round/>
                <a:headEnd/>
                <a:tailEnd/>
              </a:ln>
              <a:effectLst/>
            </p:spPr>
            <p:txBody>
              <a:bodyPr wrap="none" anchor="ctr"/>
              <a:lstStyle/>
              <a:p>
                <a:endParaRPr lang="ar-EG"/>
              </a:p>
            </p:txBody>
          </p:sp>
          <p:sp>
            <p:nvSpPr>
              <p:cNvPr id="100403" name="Line 51"/>
              <p:cNvSpPr>
                <a:spLocks noChangeShapeType="1"/>
              </p:cNvSpPr>
              <p:nvPr/>
            </p:nvSpPr>
            <p:spPr bwMode="auto">
              <a:xfrm flipH="1">
                <a:off x="3728" y="1900"/>
                <a:ext cx="688" cy="412"/>
              </a:xfrm>
              <a:prstGeom prst="line">
                <a:avLst/>
              </a:prstGeom>
              <a:noFill/>
              <a:ln w="9525">
                <a:solidFill>
                  <a:schemeClr val="tx1"/>
                </a:solidFill>
                <a:round/>
                <a:headEnd/>
                <a:tailEnd/>
              </a:ln>
              <a:effectLst/>
            </p:spPr>
            <p:txBody>
              <a:bodyPr wrap="none" anchor="ctr"/>
              <a:lstStyle/>
              <a:p>
                <a:endParaRPr lang="ar-EG"/>
              </a:p>
            </p:txBody>
          </p:sp>
          <p:sp>
            <p:nvSpPr>
              <p:cNvPr id="100404" name="Line 52"/>
              <p:cNvSpPr>
                <a:spLocks noChangeShapeType="1"/>
              </p:cNvSpPr>
              <p:nvPr/>
            </p:nvSpPr>
            <p:spPr bwMode="auto">
              <a:xfrm flipH="1">
                <a:off x="3828" y="1924"/>
                <a:ext cx="688" cy="412"/>
              </a:xfrm>
              <a:prstGeom prst="line">
                <a:avLst/>
              </a:prstGeom>
              <a:noFill/>
              <a:ln w="9525">
                <a:solidFill>
                  <a:schemeClr val="tx1"/>
                </a:solidFill>
                <a:round/>
                <a:headEnd/>
                <a:tailEnd/>
              </a:ln>
              <a:effectLst/>
            </p:spPr>
            <p:txBody>
              <a:bodyPr wrap="none" anchor="ctr"/>
              <a:lstStyle/>
              <a:p>
                <a:endParaRPr lang="ar-EG"/>
              </a:p>
            </p:txBody>
          </p:sp>
          <p:sp>
            <p:nvSpPr>
              <p:cNvPr id="100405" name="Line 53"/>
              <p:cNvSpPr>
                <a:spLocks noChangeShapeType="1"/>
              </p:cNvSpPr>
              <p:nvPr/>
            </p:nvSpPr>
            <p:spPr bwMode="auto">
              <a:xfrm flipH="1">
                <a:off x="3916" y="1952"/>
                <a:ext cx="688" cy="412"/>
              </a:xfrm>
              <a:prstGeom prst="line">
                <a:avLst/>
              </a:prstGeom>
              <a:noFill/>
              <a:ln w="9525">
                <a:solidFill>
                  <a:schemeClr val="tx1"/>
                </a:solidFill>
                <a:round/>
                <a:headEnd/>
                <a:tailEnd/>
              </a:ln>
              <a:effectLst/>
            </p:spPr>
            <p:txBody>
              <a:bodyPr wrap="none" anchor="ctr"/>
              <a:lstStyle/>
              <a:p>
                <a:endParaRPr lang="ar-EG"/>
              </a:p>
            </p:txBody>
          </p:sp>
          <p:sp>
            <p:nvSpPr>
              <p:cNvPr id="100406" name="Line 54"/>
              <p:cNvSpPr>
                <a:spLocks noChangeShapeType="1"/>
              </p:cNvSpPr>
              <p:nvPr/>
            </p:nvSpPr>
            <p:spPr bwMode="auto">
              <a:xfrm>
                <a:off x="2860" y="2048"/>
                <a:ext cx="1184" cy="304"/>
              </a:xfrm>
              <a:prstGeom prst="line">
                <a:avLst/>
              </a:prstGeom>
              <a:noFill/>
              <a:ln w="9525">
                <a:solidFill>
                  <a:schemeClr val="tx1"/>
                </a:solidFill>
                <a:round/>
                <a:headEnd/>
                <a:tailEnd/>
              </a:ln>
              <a:effectLst/>
            </p:spPr>
            <p:txBody>
              <a:bodyPr wrap="none" anchor="ctr"/>
              <a:lstStyle/>
              <a:p>
                <a:endParaRPr lang="ar-EG"/>
              </a:p>
            </p:txBody>
          </p:sp>
          <p:sp>
            <p:nvSpPr>
              <p:cNvPr id="100407" name="Line 55"/>
              <p:cNvSpPr>
                <a:spLocks noChangeShapeType="1"/>
              </p:cNvSpPr>
              <p:nvPr/>
            </p:nvSpPr>
            <p:spPr bwMode="auto">
              <a:xfrm>
                <a:off x="2956" y="2012"/>
                <a:ext cx="1184" cy="304"/>
              </a:xfrm>
              <a:prstGeom prst="line">
                <a:avLst/>
              </a:prstGeom>
              <a:noFill/>
              <a:ln w="9525">
                <a:solidFill>
                  <a:schemeClr val="tx1"/>
                </a:solidFill>
                <a:round/>
                <a:headEnd/>
                <a:tailEnd/>
              </a:ln>
              <a:effectLst/>
            </p:spPr>
            <p:txBody>
              <a:bodyPr wrap="none" anchor="ctr"/>
              <a:lstStyle/>
              <a:p>
                <a:endParaRPr lang="ar-EG"/>
              </a:p>
            </p:txBody>
          </p:sp>
          <p:sp>
            <p:nvSpPr>
              <p:cNvPr id="100408" name="Line 56"/>
              <p:cNvSpPr>
                <a:spLocks noChangeShapeType="1"/>
              </p:cNvSpPr>
              <p:nvPr/>
            </p:nvSpPr>
            <p:spPr bwMode="auto">
              <a:xfrm>
                <a:off x="3024" y="1968"/>
                <a:ext cx="1184" cy="304"/>
              </a:xfrm>
              <a:prstGeom prst="line">
                <a:avLst/>
              </a:prstGeom>
              <a:noFill/>
              <a:ln w="9525">
                <a:solidFill>
                  <a:schemeClr val="tx1"/>
                </a:solidFill>
                <a:round/>
                <a:headEnd/>
                <a:tailEnd/>
              </a:ln>
              <a:effectLst/>
            </p:spPr>
            <p:txBody>
              <a:bodyPr wrap="none" anchor="ctr"/>
              <a:lstStyle/>
              <a:p>
                <a:endParaRPr lang="ar-EG"/>
              </a:p>
            </p:txBody>
          </p:sp>
          <p:sp>
            <p:nvSpPr>
              <p:cNvPr id="100409" name="Line 57"/>
              <p:cNvSpPr>
                <a:spLocks noChangeShapeType="1"/>
              </p:cNvSpPr>
              <p:nvPr/>
            </p:nvSpPr>
            <p:spPr bwMode="auto">
              <a:xfrm>
                <a:off x="3096" y="1924"/>
                <a:ext cx="1184" cy="304"/>
              </a:xfrm>
              <a:prstGeom prst="line">
                <a:avLst/>
              </a:prstGeom>
              <a:noFill/>
              <a:ln w="9525">
                <a:solidFill>
                  <a:schemeClr val="tx1"/>
                </a:solidFill>
                <a:round/>
                <a:headEnd/>
                <a:tailEnd/>
              </a:ln>
              <a:effectLst/>
            </p:spPr>
            <p:txBody>
              <a:bodyPr wrap="none" anchor="ctr"/>
              <a:lstStyle/>
              <a:p>
                <a:endParaRPr lang="ar-EG"/>
              </a:p>
            </p:txBody>
          </p:sp>
          <p:sp>
            <p:nvSpPr>
              <p:cNvPr id="100410" name="Line 58"/>
              <p:cNvSpPr>
                <a:spLocks noChangeShapeType="1"/>
              </p:cNvSpPr>
              <p:nvPr/>
            </p:nvSpPr>
            <p:spPr bwMode="auto">
              <a:xfrm>
                <a:off x="3164" y="1880"/>
                <a:ext cx="1184" cy="304"/>
              </a:xfrm>
              <a:prstGeom prst="line">
                <a:avLst/>
              </a:prstGeom>
              <a:noFill/>
              <a:ln w="9525">
                <a:solidFill>
                  <a:schemeClr val="tx1"/>
                </a:solidFill>
                <a:round/>
                <a:headEnd/>
                <a:tailEnd/>
              </a:ln>
              <a:effectLst/>
            </p:spPr>
            <p:txBody>
              <a:bodyPr wrap="none" anchor="ctr"/>
              <a:lstStyle/>
              <a:p>
                <a:endParaRPr lang="ar-EG"/>
              </a:p>
            </p:txBody>
          </p:sp>
          <p:sp>
            <p:nvSpPr>
              <p:cNvPr id="100411" name="Line 59"/>
              <p:cNvSpPr>
                <a:spLocks noChangeShapeType="1"/>
              </p:cNvSpPr>
              <p:nvPr/>
            </p:nvSpPr>
            <p:spPr bwMode="auto">
              <a:xfrm>
                <a:off x="3240" y="1844"/>
                <a:ext cx="1184" cy="304"/>
              </a:xfrm>
              <a:prstGeom prst="line">
                <a:avLst/>
              </a:prstGeom>
              <a:noFill/>
              <a:ln w="9525">
                <a:solidFill>
                  <a:schemeClr val="tx1"/>
                </a:solidFill>
                <a:round/>
                <a:headEnd/>
                <a:tailEnd/>
              </a:ln>
              <a:effectLst/>
            </p:spPr>
            <p:txBody>
              <a:bodyPr wrap="none" anchor="ctr"/>
              <a:lstStyle/>
              <a:p>
                <a:endParaRPr lang="ar-EG"/>
              </a:p>
            </p:txBody>
          </p:sp>
          <p:sp>
            <p:nvSpPr>
              <p:cNvPr id="100412" name="Line 60"/>
              <p:cNvSpPr>
                <a:spLocks noChangeShapeType="1"/>
              </p:cNvSpPr>
              <p:nvPr/>
            </p:nvSpPr>
            <p:spPr bwMode="auto">
              <a:xfrm>
                <a:off x="3308" y="1804"/>
                <a:ext cx="1184" cy="304"/>
              </a:xfrm>
              <a:prstGeom prst="line">
                <a:avLst/>
              </a:prstGeom>
              <a:noFill/>
              <a:ln w="9525">
                <a:solidFill>
                  <a:schemeClr val="tx1"/>
                </a:solidFill>
                <a:round/>
                <a:headEnd/>
                <a:tailEnd/>
              </a:ln>
              <a:effectLst/>
            </p:spPr>
            <p:txBody>
              <a:bodyPr wrap="none" anchor="ctr"/>
              <a:lstStyle/>
              <a:p>
                <a:endParaRPr lang="ar-EG"/>
              </a:p>
            </p:txBody>
          </p:sp>
          <p:sp>
            <p:nvSpPr>
              <p:cNvPr id="100413" name="Line 61"/>
              <p:cNvSpPr>
                <a:spLocks noChangeShapeType="1"/>
              </p:cNvSpPr>
              <p:nvPr/>
            </p:nvSpPr>
            <p:spPr bwMode="auto">
              <a:xfrm>
                <a:off x="3364" y="1760"/>
                <a:ext cx="1184" cy="304"/>
              </a:xfrm>
              <a:prstGeom prst="line">
                <a:avLst/>
              </a:prstGeom>
              <a:noFill/>
              <a:ln w="9525">
                <a:solidFill>
                  <a:schemeClr val="tx1"/>
                </a:solidFill>
                <a:round/>
                <a:headEnd/>
                <a:tailEnd/>
              </a:ln>
              <a:effectLst/>
            </p:spPr>
            <p:txBody>
              <a:bodyPr wrap="none" anchor="ctr"/>
              <a:lstStyle/>
              <a:p>
                <a:endParaRPr lang="ar-EG"/>
              </a:p>
            </p:txBody>
          </p:sp>
          <p:sp>
            <p:nvSpPr>
              <p:cNvPr id="100414" name="Line 62"/>
              <p:cNvSpPr>
                <a:spLocks noChangeShapeType="1"/>
              </p:cNvSpPr>
              <p:nvPr/>
            </p:nvSpPr>
            <p:spPr bwMode="auto">
              <a:xfrm>
                <a:off x="3440" y="1728"/>
                <a:ext cx="1184" cy="304"/>
              </a:xfrm>
              <a:prstGeom prst="line">
                <a:avLst/>
              </a:prstGeom>
              <a:noFill/>
              <a:ln w="9525">
                <a:solidFill>
                  <a:schemeClr val="tx1"/>
                </a:solidFill>
                <a:round/>
                <a:headEnd/>
                <a:tailEnd/>
              </a:ln>
              <a:effectLst/>
            </p:spPr>
            <p:txBody>
              <a:bodyPr wrap="none" anchor="ctr"/>
              <a:lstStyle/>
              <a:p>
                <a:endParaRPr lang="ar-EG"/>
              </a:p>
            </p:txBody>
          </p:sp>
          <p:sp>
            <p:nvSpPr>
              <p:cNvPr id="100415" name="Line 63"/>
              <p:cNvSpPr>
                <a:spLocks noChangeShapeType="1"/>
              </p:cNvSpPr>
              <p:nvPr/>
            </p:nvSpPr>
            <p:spPr bwMode="auto">
              <a:xfrm>
                <a:off x="3488" y="1692"/>
                <a:ext cx="1184" cy="304"/>
              </a:xfrm>
              <a:prstGeom prst="line">
                <a:avLst/>
              </a:prstGeom>
              <a:noFill/>
              <a:ln w="9525">
                <a:solidFill>
                  <a:schemeClr val="tx1"/>
                </a:solidFill>
                <a:round/>
                <a:headEnd/>
                <a:tailEnd/>
              </a:ln>
              <a:effectLst/>
            </p:spPr>
            <p:txBody>
              <a:bodyPr wrap="none" anchor="ctr"/>
              <a:lstStyle/>
              <a:p>
                <a:endParaRPr lang="ar-EG"/>
              </a:p>
            </p:txBody>
          </p:sp>
        </p:grpSp>
      </p:grpSp>
      <p:sp>
        <p:nvSpPr>
          <p:cNvPr id="100416" name="Text Box 64"/>
          <p:cNvSpPr txBox="1">
            <a:spLocks noChangeArrowheads="1"/>
          </p:cNvSpPr>
          <p:nvPr/>
        </p:nvSpPr>
        <p:spPr bwMode="auto">
          <a:xfrm>
            <a:off x="304800" y="914400"/>
            <a:ext cx="1676400" cy="3071813"/>
          </a:xfrm>
          <a:prstGeom prst="rect">
            <a:avLst/>
          </a:prstGeom>
          <a:noFill/>
          <a:ln w="127000">
            <a:solidFill>
              <a:srgbClr val="FFFFFF"/>
            </a:solidFill>
            <a:miter lim="800000"/>
            <a:headEnd/>
            <a:tailEnd/>
          </a:ln>
          <a:effectLst/>
        </p:spPr>
        <p:txBody>
          <a:bodyPr lIns="98234" tIns="49117" rIns="98234" bIns="49117">
            <a:spAutoFit/>
          </a:bodyPr>
          <a:lstStyle/>
          <a:p>
            <a:pPr defTabSz="982663" eaLnBrk="0" hangingPunct="0">
              <a:buFontTx/>
              <a:buChar char="•"/>
            </a:pPr>
            <a:r>
              <a:rPr lang="en-US" sz="1700">
                <a:latin typeface="Times New Roman" pitchFamily="18" charset="0"/>
                <a:cs typeface="Traditional Arabic" pitchFamily="18" charset="-78"/>
              </a:rPr>
              <a:t>Cultivar data </a:t>
            </a:r>
          </a:p>
          <a:p>
            <a:pPr defTabSz="982663" eaLnBrk="0" hangingPunct="0">
              <a:buFontTx/>
              <a:buChar char="•"/>
            </a:pPr>
            <a:r>
              <a:rPr lang="en-US" sz="1700"/>
              <a:t> Field specific</a:t>
            </a:r>
          </a:p>
          <a:p>
            <a:pPr defTabSz="982663" eaLnBrk="0" hangingPunct="0">
              <a:buFontTx/>
              <a:buChar char="•"/>
            </a:pPr>
            <a:r>
              <a:rPr lang="en-US" sz="1700"/>
              <a:t> Pests</a:t>
            </a:r>
          </a:p>
          <a:p>
            <a:pPr defTabSz="982663" eaLnBrk="0" hangingPunct="0">
              <a:buFontTx/>
              <a:buChar char="•"/>
            </a:pPr>
            <a:r>
              <a:rPr lang="en-US" sz="1700"/>
              <a:t> Planting</a:t>
            </a:r>
          </a:p>
          <a:p>
            <a:pPr defTabSz="982663" eaLnBrk="0" hangingPunct="0">
              <a:buFontTx/>
              <a:buChar char="•"/>
            </a:pPr>
            <a:r>
              <a:rPr lang="en-US" sz="1700"/>
              <a:t> Irrigation</a:t>
            </a:r>
          </a:p>
          <a:p>
            <a:pPr defTabSz="982663" eaLnBrk="0" hangingPunct="0">
              <a:buFontTx/>
              <a:buChar char="•"/>
            </a:pPr>
            <a:r>
              <a:rPr lang="en-US" sz="1700"/>
              <a:t> Fertilizers</a:t>
            </a:r>
          </a:p>
          <a:p>
            <a:pPr defTabSz="982663" eaLnBrk="0" hangingPunct="0">
              <a:buFontTx/>
              <a:buChar char="•"/>
            </a:pPr>
            <a:r>
              <a:rPr lang="en-US" sz="1700"/>
              <a:t>Residue</a:t>
            </a:r>
          </a:p>
          <a:p>
            <a:pPr defTabSz="982663" eaLnBrk="0" hangingPunct="0">
              <a:buFontTx/>
              <a:buChar char="•"/>
            </a:pPr>
            <a:r>
              <a:rPr lang="en-US" sz="1700"/>
              <a:t>Tillage</a:t>
            </a:r>
          </a:p>
          <a:p>
            <a:pPr defTabSz="982663" eaLnBrk="0" hangingPunct="0">
              <a:buFontTx/>
              <a:buChar char="•"/>
            </a:pPr>
            <a:r>
              <a:rPr lang="en-US" sz="1700"/>
              <a:t>Harvest</a:t>
            </a:r>
          </a:p>
          <a:p>
            <a:pPr defTabSz="982663" eaLnBrk="0" hangingPunct="0">
              <a:buFontTx/>
              <a:buChar char="•"/>
            </a:pPr>
            <a:r>
              <a:rPr lang="en-US" sz="1700"/>
              <a:t>Growth</a:t>
            </a:r>
          </a:p>
        </p:txBody>
      </p:sp>
      <p:graphicFrame>
        <p:nvGraphicFramePr>
          <p:cNvPr id="100417" name="Object 65"/>
          <p:cNvGraphicFramePr>
            <a:graphicFrameLocks noChangeAspect="1"/>
          </p:cNvGraphicFramePr>
          <p:nvPr/>
        </p:nvGraphicFramePr>
        <p:xfrm>
          <a:off x="1588" y="0"/>
          <a:ext cx="1522412" cy="1057275"/>
        </p:xfrm>
        <a:graphic>
          <a:graphicData uri="http://schemas.openxmlformats.org/presentationml/2006/ole">
            <p:oleObj spid="_x0000_s145410" name="Clip" r:id="rId3" imgW="4487760" imgH="3115800" progId="MS_ClipArt_Gallery.2">
              <p:embed/>
            </p:oleObj>
          </a:graphicData>
        </a:graphic>
      </p:graphicFrame>
      <p:sp>
        <p:nvSpPr>
          <p:cNvPr id="100418" name="Line 66"/>
          <p:cNvSpPr>
            <a:spLocks noChangeShapeType="1"/>
          </p:cNvSpPr>
          <p:nvPr/>
        </p:nvSpPr>
        <p:spPr bwMode="auto">
          <a:xfrm>
            <a:off x="1600200" y="533400"/>
            <a:ext cx="1828800" cy="1905000"/>
          </a:xfrm>
          <a:prstGeom prst="line">
            <a:avLst/>
          </a:prstGeom>
          <a:noFill/>
          <a:ln w="9525">
            <a:solidFill>
              <a:srgbClr val="FF0000"/>
            </a:solidFill>
            <a:prstDash val="sysDot"/>
            <a:round/>
            <a:headEnd/>
            <a:tailEnd/>
          </a:ln>
          <a:effectLst/>
        </p:spPr>
        <p:txBody>
          <a:bodyPr wrap="none" anchor="ctr"/>
          <a:lstStyle/>
          <a:p>
            <a:endParaRPr lang="ar-EG"/>
          </a:p>
        </p:txBody>
      </p:sp>
      <p:sp>
        <p:nvSpPr>
          <p:cNvPr id="100419" name="Line 67"/>
          <p:cNvSpPr>
            <a:spLocks noChangeShapeType="1"/>
          </p:cNvSpPr>
          <p:nvPr/>
        </p:nvSpPr>
        <p:spPr bwMode="auto">
          <a:xfrm>
            <a:off x="1371600" y="609600"/>
            <a:ext cx="1371600" cy="1905000"/>
          </a:xfrm>
          <a:prstGeom prst="line">
            <a:avLst/>
          </a:prstGeom>
          <a:noFill/>
          <a:ln w="9525">
            <a:solidFill>
              <a:srgbClr val="FF0000"/>
            </a:solidFill>
            <a:prstDash val="sysDot"/>
            <a:round/>
            <a:headEnd/>
            <a:tailEnd/>
          </a:ln>
          <a:effectLst/>
        </p:spPr>
        <p:txBody>
          <a:bodyPr wrap="none" anchor="ctr"/>
          <a:lstStyle/>
          <a:p>
            <a:endParaRPr lang="ar-EG"/>
          </a:p>
        </p:txBody>
      </p:sp>
      <p:sp>
        <p:nvSpPr>
          <p:cNvPr id="100420" name="Line 68"/>
          <p:cNvSpPr>
            <a:spLocks noChangeShapeType="1"/>
          </p:cNvSpPr>
          <p:nvPr/>
        </p:nvSpPr>
        <p:spPr bwMode="auto">
          <a:xfrm>
            <a:off x="1295400" y="685800"/>
            <a:ext cx="990600" cy="1600200"/>
          </a:xfrm>
          <a:prstGeom prst="line">
            <a:avLst/>
          </a:prstGeom>
          <a:noFill/>
          <a:ln w="9525">
            <a:solidFill>
              <a:srgbClr val="FF0000"/>
            </a:solidFill>
            <a:prstDash val="sysDot"/>
            <a:round/>
            <a:headEnd/>
            <a:tailEnd/>
          </a:ln>
          <a:effectLst/>
        </p:spPr>
        <p:txBody>
          <a:bodyPr wrap="none" anchor="ctr"/>
          <a:lstStyle/>
          <a:p>
            <a:endParaRPr lang="ar-EG"/>
          </a:p>
        </p:txBody>
      </p:sp>
      <p:sp>
        <p:nvSpPr>
          <p:cNvPr id="100421" name="Line 69"/>
          <p:cNvSpPr>
            <a:spLocks noChangeShapeType="1"/>
          </p:cNvSpPr>
          <p:nvPr/>
        </p:nvSpPr>
        <p:spPr bwMode="auto">
          <a:xfrm>
            <a:off x="1371600" y="609600"/>
            <a:ext cx="1371600" cy="1676400"/>
          </a:xfrm>
          <a:prstGeom prst="line">
            <a:avLst/>
          </a:prstGeom>
          <a:noFill/>
          <a:ln w="9525">
            <a:solidFill>
              <a:srgbClr val="FF0000"/>
            </a:solidFill>
            <a:prstDash val="sysDot"/>
            <a:round/>
            <a:headEnd/>
            <a:tailEnd/>
          </a:ln>
          <a:effectLst/>
        </p:spPr>
        <p:txBody>
          <a:bodyPr wrap="none" anchor="ctr"/>
          <a:lstStyle/>
          <a:p>
            <a:endParaRPr lang="ar-EG"/>
          </a:p>
        </p:txBody>
      </p:sp>
      <p:graphicFrame>
        <p:nvGraphicFramePr>
          <p:cNvPr id="100422" name="Object 70"/>
          <p:cNvGraphicFramePr>
            <a:graphicFrameLocks noChangeAspect="1"/>
          </p:cNvGraphicFramePr>
          <p:nvPr/>
        </p:nvGraphicFramePr>
        <p:xfrm>
          <a:off x="5718175" y="2286000"/>
          <a:ext cx="1966913" cy="2057400"/>
        </p:xfrm>
        <a:graphic>
          <a:graphicData uri="http://schemas.openxmlformats.org/presentationml/2006/ole">
            <p:oleObj spid="_x0000_s145411" name="Clip" r:id="rId4" imgW="2501280" imgH="2615760" progId="MS_ClipArt_Gallery.2">
              <p:embed/>
            </p:oleObj>
          </a:graphicData>
        </a:graphic>
      </p:graphicFrame>
      <p:sp>
        <p:nvSpPr>
          <p:cNvPr id="100423" name="Rectangle 71"/>
          <p:cNvSpPr>
            <a:spLocks noChangeArrowheads="1"/>
          </p:cNvSpPr>
          <p:nvPr/>
        </p:nvSpPr>
        <p:spPr bwMode="auto">
          <a:xfrm>
            <a:off x="5791200" y="228600"/>
            <a:ext cx="1371600" cy="533400"/>
          </a:xfrm>
          <a:prstGeom prst="rect">
            <a:avLst/>
          </a:prstGeom>
          <a:solidFill>
            <a:schemeClr val="bg1"/>
          </a:solidFill>
          <a:ln w="127000">
            <a:solidFill>
              <a:schemeClr val="tx1"/>
            </a:solidFill>
            <a:miter lim="800000"/>
            <a:headEnd/>
            <a:tailEnd/>
          </a:ln>
          <a:effectLst/>
        </p:spPr>
        <p:txBody>
          <a:bodyPr wrap="none" lIns="98234" tIns="49117" rIns="98234" bIns="49117" anchor="ctr"/>
          <a:lstStyle/>
          <a:p>
            <a:pPr algn="ctr" defTabSz="982663" rtl="1" eaLnBrk="0" hangingPunct="0"/>
            <a:r>
              <a:rPr lang="en-US" sz="2100"/>
              <a:t>Genetics</a:t>
            </a:r>
            <a:endParaRPr lang="en-US" sz="3900"/>
          </a:p>
        </p:txBody>
      </p:sp>
      <p:sp>
        <p:nvSpPr>
          <p:cNvPr id="100424" name="Rectangle 72"/>
          <p:cNvSpPr>
            <a:spLocks noChangeArrowheads="1"/>
          </p:cNvSpPr>
          <p:nvPr/>
        </p:nvSpPr>
        <p:spPr bwMode="auto">
          <a:xfrm>
            <a:off x="7543800" y="228600"/>
            <a:ext cx="1295400" cy="533400"/>
          </a:xfrm>
          <a:prstGeom prst="rect">
            <a:avLst/>
          </a:prstGeom>
          <a:solidFill>
            <a:schemeClr val="bg1"/>
          </a:solidFill>
          <a:ln w="127000">
            <a:solidFill>
              <a:schemeClr val="tx1"/>
            </a:solidFill>
            <a:miter lim="800000"/>
            <a:headEnd/>
            <a:tailEnd/>
          </a:ln>
          <a:effectLst/>
        </p:spPr>
        <p:txBody>
          <a:bodyPr wrap="none" lIns="98234" tIns="49117" rIns="98234" bIns="49117" anchor="ctr"/>
          <a:lstStyle/>
          <a:p>
            <a:pPr algn="ctr" defTabSz="982663" rtl="1" eaLnBrk="0" hangingPunct="0"/>
            <a:r>
              <a:rPr lang="en-US" sz="2100"/>
              <a:t>Weather</a:t>
            </a:r>
          </a:p>
        </p:txBody>
      </p:sp>
      <p:sp>
        <p:nvSpPr>
          <p:cNvPr id="100425" name="AutoShape 73"/>
          <p:cNvSpPr>
            <a:spLocks noChangeArrowheads="1"/>
          </p:cNvSpPr>
          <p:nvPr/>
        </p:nvSpPr>
        <p:spPr bwMode="auto">
          <a:xfrm>
            <a:off x="3886200" y="2743200"/>
            <a:ext cx="2133600" cy="381000"/>
          </a:xfrm>
          <a:prstGeom prst="rightArrow">
            <a:avLst>
              <a:gd name="adj1" fmla="val 50000"/>
              <a:gd name="adj2" fmla="val 140000"/>
            </a:avLst>
          </a:prstGeom>
          <a:solidFill>
            <a:srgbClr val="00FF00"/>
          </a:solidFill>
          <a:ln w="9525">
            <a:solidFill>
              <a:schemeClr val="tx1"/>
            </a:solidFill>
            <a:miter lim="800000"/>
            <a:headEnd/>
            <a:tailEnd/>
          </a:ln>
          <a:effectLst/>
        </p:spPr>
        <p:txBody>
          <a:bodyPr wrap="none" anchor="ctr"/>
          <a:lstStyle/>
          <a:p>
            <a:endParaRPr lang="ar-EG"/>
          </a:p>
        </p:txBody>
      </p:sp>
      <p:sp>
        <p:nvSpPr>
          <p:cNvPr id="100426" name="Rectangle 74"/>
          <p:cNvSpPr>
            <a:spLocks noChangeArrowheads="1"/>
          </p:cNvSpPr>
          <p:nvPr/>
        </p:nvSpPr>
        <p:spPr bwMode="auto">
          <a:xfrm>
            <a:off x="381000" y="4191000"/>
            <a:ext cx="3733800" cy="2209800"/>
          </a:xfrm>
          <a:prstGeom prst="rect">
            <a:avLst/>
          </a:prstGeom>
          <a:noFill/>
          <a:ln w="127000">
            <a:solidFill>
              <a:schemeClr val="tx1"/>
            </a:solidFill>
            <a:miter lim="800000"/>
            <a:headEnd/>
            <a:tailEnd/>
          </a:ln>
          <a:effectLst/>
        </p:spPr>
        <p:txBody>
          <a:bodyPr wrap="none" lIns="98234" tIns="49117" rIns="98234" bIns="49117" anchor="ctr"/>
          <a:lstStyle/>
          <a:p>
            <a:pPr marL="246063" indent="-246063" defTabSz="982663" eaLnBrk="0" hangingPunct="0">
              <a:buFontTx/>
              <a:buChar char="•"/>
            </a:pPr>
            <a:r>
              <a:rPr lang="en-US" sz="2100"/>
              <a:t>Causes of Yield Variability</a:t>
            </a:r>
          </a:p>
          <a:p>
            <a:pPr marL="246063" indent="-246063" defTabSz="982663" eaLnBrk="0" hangingPunct="0">
              <a:buFontTx/>
              <a:buChar char="•"/>
            </a:pPr>
            <a:r>
              <a:rPr lang="en-US" sz="2100"/>
              <a:t>Development </a:t>
            </a:r>
          </a:p>
          <a:p>
            <a:pPr marL="246063" indent="-246063" defTabSz="982663" eaLnBrk="0" hangingPunct="0">
              <a:buFontTx/>
              <a:buChar char="•"/>
            </a:pPr>
            <a:r>
              <a:rPr lang="en-US" sz="2100"/>
              <a:t>Risk Assessment</a:t>
            </a:r>
          </a:p>
          <a:p>
            <a:pPr marL="246063" indent="-246063" defTabSz="982663" eaLnBrk="0" hangingPunct="0">
              <a:buFontTx/>
              <a:buChar char="•"/>
            </a:pPr>
            <a:r>
              <a:rPr lang="en-US" sz="2100"/>
              <a:t>Economics</a:t>
            </a:r>
          </a:p>
          <a:p>
            <a:pPr marL="246063" indent="-246063" defTabSz="982663" eaLnBrk="0" hangingPunct="0">
              <a:buFontTx/>
              <a:buChar char="•"/>
            </a:pPr>
            <a:r>
              <a:rPr lang="en-US" sz="2600">
                <a:latin typeface="Times New Roman" pitchFamily="18" charset="0"/>
                <a:cs typeface="Traditional Arabic" pitchFamily="18" charset="-78"/>
              </a:rPr>
              <a:t>Nitrogen cycle</a:t>
            </a:r>
          </a:p>
          <a:p>
            <a:pPr marL="246063" indent="-246063" defTabSz="982663" eaLnBrk="0" hangingPunct="0">
              <a:buFontTx/>
              <a:buChar char="•"/>
            </a:pPr>
            <a:r>
              <a:rPr lang="en-US" sz="2600">
                <a:latin typeface="Times New Roman" pitchFamily="18" charset="0"/>
              </a:rPr>
              <a:t>Climate Change</a:t>
            </a:r>
            <a:r>
              <a:rPr lang="en-US" sz="2600">
                <a:latin typeface="Times New Roman" pitchFamily="18" charset="0"/>
                <a:cs typeface="Traditional Arabic" pitchFamily="18" charset="-78"/>
              </a:rPr>
              <a:t> </a:t>
            </a:r>
          </a:p>
        </p:txBody>
      </p:sp>
      <p:sp>
        <p:nvSpPr>
          <p:cNvPr id="100427" name="Rectangle 75"/>
          <p:cNvSpPr>
            <a:spLocks noChangeArrowheads="1"/>
          </p:cNvSpPr>
          <p:nvPr/>
        </p:nvSpPr>
        <p:spPr bwMode="auto">
          <a:xfrm>
            <a:off x="6629400" y="5257800"/>
            <a:ext cx="153988" cy="1371600"/>
          </a:xfrm>
          <a:prstGeom prst="rect">
            <a:avLst/>
          </a:prstGeom>
          <a:solidFill>
            <a:srgbClr val="00FF00"/>
          </a:solidFill>
          <a:ln w="9525">
            <a:noFill/>
            <a:miter lim="800000"/>
            <a:headEnd/>
            <a:tailEnd/>
          </a:ln>
          <a:effectLst/>
        </p:spPr>
        <p:txBody>
          <a:bodyPr wrap="none" anchor="ctr"/>
          <a:lstStyle/>
          <a:p>
            <a:endParaRPr lang="ar-EG"/>
          </a:p>
        </p:txBody>
      </p:sp>
      <p:sp>
        <p:nvSpPr>
          <p:cNvPr id="100428" name="AutoShape 76"/>
          <p:cNvSpPr>
            <a:spLocks noChangeArrowheads="1"/>
          </p:cNvSpPr>
          <p:nvPr/>
        </p:nvSpPr>
        <p:spPr bwMode="auto">
          <a:xfrm>
            <a:off x="4573588" y="6553200"/>
            <a:ext cx="2209800" cy="304800"/>
          </a:xfrm>
          <a:prstGeom prst="leftArrow">
            <a:avLst>
              <a:gd name="adj1" fmla="val 50000"/>
              <a:gd name="adj2" fmla="val 181250"/>
            </a:avLst>
          </a:prstGeom>
          <a:solidFill>
            <a:srgbClr val="00FF00"/>
          </a:solidFill>
          <a:ln w="9525">
            <a:noFill/>
            <a:miter lim="800000"/>
            <a:headEnd/>
            <a:tailEnd/>
          </a:ln>
          <a:effectLst/>
        </p:spPr>
        <p:txBody>
          <a:bodyPr wrap="none" anchor="ctr"/>
          <a:lstStyle/>
          <a:p>
            <a:endParaRPr lang="ar-EG"/>
          </a:p>
        </p:txBody>
      </p:sp>
      <p:sp>
        <p:nvSpPr>
          <p:cNvPr id="100429" name="Rectangle 77"/>
          <p:cNvSpPr>
            <a:spLocks noChangeArrowheads="1"/>
          </p:cNvSpPr>
          <p:nvPr/>
        </p:nvSpPr>
        <p:spPr bwMode="auto">
          <a:xfrm>
            <a:off x="4419600" y="4572000"/>
            <a:ext cx="4495800" cy="533400"/>
          </a:xfrm>
          <a:prstGeom prst="rect">
            <a:avLst/>
          </a:prstGeom>
          <a:noFill/>
          <a:ln w="127000">
            <a:solidFill>
              <a:srgbClr val="FF3300"/>
            </a:solidFill>
            <a:miter lim="800000"/>
            <a:headEnd/>
            <a:tailEnd/>
          </a:ln>
          <a:effectLst/>
        </p:spPr>
        <p:txBody>
          <a:bodyPr wrap="none" lIns="98234" tIns="49117" rIns="98234" bIns="49117" anchor="ctr"/>
          <a:lstStyle/>
          <a:p>
            <a:pPr algn="r" defTabSz="982663" rtl="1" eaLnBrk="0" hangingPunct="0"/>
            <a:r>
              <a:rPr lang="en-US" sz="2100" b="1">
                <a:effectLst>
                  <a:outerShdw blurRad="38100" dist="38100" dir="2700000" algn="tl">
                    <a:srgbClr val="C0C0C0"/>
                  </a:outerShdw>
                </a:effectLst>
              </a:rPr>
              <a:t>Crop Models &amp; Precision Farming</a:t>
            </a:r>
            <a:endParaRPr lang="en-US" sz="3900"/>
          </a:p>
        </p:txBody>
      </p:sp>
      <p:sp>
        <p:nvSpPr>
          <p:cNvPr id="100430" name="Rectangle 78"/>
          <p:cNvSpPr>
            <a:spLocks noChangeArrowheads="1"/>
          </p:cNvSpPr>
          <p:nvPr/>
        </p:nvSpPr>
        <p:spPr bwMode="auto">
          <a:xfrm>
            <a:off x="4038600" y="228600"/>
            <a:ext cx="1371600" cy="533400"/>
          </a:xfrm>
          <a:prstGeom prst="rect">
            <a:avLst/>
          </a:prstGeom>
          <a:solidFill>
            <a:schemeClr val="bg1"/>
          </a:solidFill>
          <a:ln w="127000">
            <a:solidFill>
              <a:schemeClr val="tx1"/>
            </a:solidFill>
            <a:miter lim="800000"/>
            <a:headEnd/>
            <a:tailEnd/>
          </a:ln>
          <a:effectLst/>
        </p:spPr>
        <p:txBody>
          <a:bodyPr wrap="none" lIns="98234" tIns="49117" rIns="98234" bIns="49117" anchor="ctr"/>
          <a:lstStyle/>
          <a:p>
            <a:pPr algn="ctr" defTabSz="982663" rtl="1" eaLnBrk="0" hangingPunct="0"/>
            <a:r>
              <a:rPr lang="en-US" sz="2100"/>
              <a:t>Soil</a:t>
            </a:r>
            <a:endParaRPr lang="en-US" sz="3900"/>
          </a:p>
        </p:txBody>
      </p:sp>
      <p:sp>
        <p:nvSpPr>
          <p:cNvPr id="100431" name="AutoShape 79"/>
          <p:cNvSpPr>
            <a:spLocks noChangeArrowheads="1"/>
          </p:cNvSpPr>
          <p:nvPr/>
        </p:nvSpPr>
        <p:spPr bwMode="auto">
          <a:xfrm rot="2529566" flipH="1">
            <a:off x="4781550" y="1447800"/>
            <a:ext cx="1849438" cy="306388"/>
          </a:xfrm>
          <a:prstGeom prst="leftArrow">
            <a:avLst>
              <a:gd name="adj1" fmla="val 50000"/>
              <a:gd name="adj2" fmla="val 150907"/>
            </a:avLst>
          </a:prstGeom>
          <a:solidFill>
            <a:srgbClr val="00FF00"/>
          </a:solidFill>
          <a:ln w="9525">
            <a:solidFill>
              <a:schemeClr val="tx1"/>
            </a:solidFill>
            <a:miter lim="800000"/>
            <a:headEnd/>
            <a:tailEnd/>
          </a:ln>
          <a:effectLst/>
        </p:spPr>
        <p:txBody>
          <a:bodyPr wrap="none" anchor="ctr"/>
          <a:lstStyle/>
          <a:p>
            <a:endParaRPr lang="ar-EG"/>
          </a:p>
        </p:txBody>
      </p:sp>
      <p:sp>
        <p:nvSpPr>
          <p:cNvPr id="100432" name="AutoShape 80"/>
          <p:cNvSpPr>
            <a:spLocks noChangeArrowheads="1"/>
          </p:cNvSpPr>
          <p:nvPr/>
        </p:nvSpPr>
        <p:spPr bwMode="auto">
          <a:xfrm rot="8701618" flipH="1">
            <a:off x="6553200" y="1447800"/>
            <a:ext cx="2057400" cy="315913"/>
          </a:xfrm>
          <a:prstGeom prst="leftArrow">
            <a:avLst>
              <a:gd name="adj1" fmla="val 50000"/>
              <a:gd name="adj2" fmla="val 162814"/>
            </a:avLst>
          </a:prstGeom>
          <a:solidFill>
            <a:srgbClr val="00FF00"/>
          </a:solidFill>
          <a:ln w="9525">
            <a:solidFill>
              <a:schemeClr val="tx1"/>
            </a:solidFill>
            <a:miter lim="800000"/>
            <a:headEnd/>
            <a:tailEnd/>
          </a:ln>
          <a:effectLst/>
        </p:spPr>
        <p:txBody>
          <a:bodyPr wrap="none" anchor="ctr"/>
          <a:lstStyle/>
          <a:p>
            <a:endParaRPr lang="ar-EG"/>
          </a:p>
        </p:txBody>
      </p:sp>
      <p:sp>
        <p:nvSpPr>
          <p:cNvPr id="100433" name="AutoShape 81"/>
          <p:cNvSpPr>
            <a:spLocks noChangeArrowheads="1"/>
          </p:cNvSpPr>
          <p:nvPr/>
        </p:nvSpPr>
        <p:spPr bwMode="auto">
          <a:xfrm rot="5331191" flipH="1">
            <a:off x="5943600" y="1370013"/>
            <a:ext cx="1219200" cy="304800"/>
          </a:xfrm>
          <a:prstGeom prst="leftArrow">
            <a:avLst>
              <a:gd name="adj1" fmla="val 50000"/>
              <a:gd name="adj2" fmla="val 100000"/>
            </a:avLst>
          </a:prstGeom>
          <a:solidFill>
            <a:srgbClr val="00FF00"/>
          </a:solidFill>
          <a:ln w="9525">
            <a:solidFill>
              <a:schemeClr val="tx1"/>
            </a:solidFill>
            <a:miter lim="800000"/>
            <a:headEnd/>
            <a:tailEnd/>
          </a:ln>
          <a:effectLst/>
        </p:spPr>
        <p:txBody>
          <a:bodyPr wrap="none" anchor="ctr"/>
          <a:lstStyle/>
          <a:p>
            <a:endParaRPr lang="ar-EG"/>
          </a:p>
        </p:txBody>
      </p:sp>
      <p:sp>
        <p:nvSpPr>
          <p:cNvPr id="100434" name="Rectangle 82"/>
          <p:cNvSpPr>
            <a:spLocks noChangeArrowheads="1"/>
          </p:cNvSpPr>
          <p:nvPr/>
        </p:nvSpPr>
        <p:spPr bwMode="auto">
          <a:xfrm>
            <a:off x="6659563" y="6237288"/>
            <a:ext cx="2152650" cy="366712"/>
          </a:xfrm>
          <a:prstGeom prst="rect">
            <a:avLst/>
          </a:prstGeom>
          <a:noFill/>
          <a:ln w="9525">
            <a:noFill/>
            <a:miter lim="800000"/>
            <a:headEnd/>
            <a:tailEnd/>
          </a:ln>
          <a:effectLst/>
        </p:spPr>
        <p:txBody>
          <a:bodyPr>
            <a:spAutoFit/>
          </a:bodyPr>
          <a:lstStyle/>
          <a:p>
            <a:pPr algn="r" rtl="1">
              <a:spcBef>
                <a:spcPct val="50000"/>
              </a:spcBef>
            </a:pPr>
            <a:r>
              <a:rPr lang="en-US" sz="1800">
                <a:solidFill>
                  <a:schemeClr val="folHlink"/>
                </a:solidFill>
              </a:rPr>
              <a:t>Ayman Abou Hadid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762000" y="152400"/>
            <a:ext cx="7772400" cy="1143000"/>
          </a:xfrm>
        </p:spPr>
        <p:txBody>
          <a:bodyPr/>
          <a:lstStyle/>
          <a:p>
            <a:r>
              <a:rPr lang="en-US"/>
              <a:t>Remote Extension/Monitoring</a:t>
            </a:r>
          </a:p>
        </p:txBody>
      </p:sp>
      <p:sp>
        <p:nvSpPr>
          <p:cNvPr id="102403" name="Rectangle 3"/>
          <p:cNvSpPr>
            <a:spLocks noGrp="1" noChangeArrowheads="1"/>
          </p:cNvSpPr>
          <p:nvPr>
            <p:ph type="body" idx="1"/>
          </p:nvPr>
        </p:nvSpPr>
        <p:spPr>
          <a:xfrm>
            <a:off x="685800" y="1219200"/>
            <a:ext cx="7772400" cy="5257800"/>
          </a:xfrm>
        </p:spPr>
        <p:txBody>
          <a:bodyPr/>
          <a:lstStyle/>
          <a:p>
            <a:r>
              <a:rPr lang="en-US"/>
              <a:t>Inputs / tools:</a:t>
            </a:r>
          </a:p>
          <a:p>
            <a:pPr lvl="1">
              <a:buClr>
                <a:srgbClr val="FF66FF"/>
              </a:buClr>
              <a:buFont typeface="Wingdings" pitchFamily="2" charset="2"/>
              <a:buChar char=""/>
            </a:pPr>
            <a:r>
              <a:rPr lang="en-US"/>
              <a:t>Audio Visuals, web, telephone lines</a:t>
            </a:r>
          </a:p>
          <a:p>
            <a:pPr lvl="1">
              <a:buClr>
                <a:srgbClr val="FF66FF"/>
              </a:buClr>
              <a:buFont typeface="Wingdings" pitchFamily="2" charset="2"/>
              <a:buChar char=""/>
            </a:pPr>
            <a:r>
              <a:rPr lang="en-US"/>
              <a:t>Data</a:t>
            </a:r>
          </a:p>
          <a:p>
            <a:pPr lvl="1">
              <a:buClr>
                <a:srgbClr val="FF66FF"/>
              </a:buClr>
              <a:buFont typeface="Wingdings" pitchFamily="2" charset="2"/>
              <a:buChar char=""/>
            </a:pPr>
            <a:r>
              <a:rPr lang="en-US"/>
              <a:t>GIS</a:t>
            </a:r>
          </a:p>
          <a:p>
            <a:pPr lvl="1">
              <a:buClr>
                <a:srgbClr val="FF66FF"/>
              </a:buClr>
              <a:buFont typeface="Wingdings" pitchFamily="2" charset="2"/>
              <a:buChar char=""/>
            </a:pPr>
            <a:r>
              <a:rPr lang="en-US"/>
              <a:t>Models</a:t>
            </a:r>
          </a:p>
          <a:p>
            <a:pPr lvl="1">
              <a:buClr>
                <a:srgbClr val="FF66FF"/>
              </a:buClr>
              <a:buFont typeface="Wingdings" pitchFamily="2" charset="2"/>
              <a:buChar char=""/>
            </a:pPr>
            <a:r>
              <a:rPr lang="en-US"/>
              <a:t>Expert Systems</a:t>
            </a:r>
          </a:p>
          <a:p>
            <a:r>
              <a:rPr lang="en-US"/>
              <a:t>Outputs</a:t>
            </a:r>
          </a:p>
          <a:p>
            <a:pPr lvl="1">
              <a:buClr>
                <a:schemeClr val="accent1"/>
              </a:buClr>
              <a:buFont typeface="Wingdings" pitchFamily="2" charset="2"/>
              <a:buChar char="£"/>
            </a:pPr>
            <a:r>
              <a:rPr lang="en-US"/>
              <a:t>Diagnoses for Biotic and Abiotic Stresses </a:t>
            </a:r>
          </a:p>
          <a:p>
            <a:pPr lvl="1">
              <a:buClr>
                <a:schemeClr val="accent1"/>
              </a:buClr>
              <a:buFont typeface="Wingdings" pitchFamily="2" charset="2"/>
              <a:buChar char="£"/>
            </a:pPr>
            <a:r>
              <a:rPr lang="en-US"/>
              <a:t>Agricultural Practices / reports</a:t>
            </a:r>
          </a:p>
          <a:p>
            <a:pPr lvl="1">
              <a:buClr>
                <a:schemeClr val="accent1"/>
              </a:buClr>
              <a:buFont typeface="Wingdings" pitchFamily="2" charset="2"/>
              <a:buChar char="£"/>
            </a:pPr>
            <a:r>
              <a:rPr lang="en-US"/>
              <a:t>Field monitoring.</a:t>
            </a:r>
          </a:p>
        </p:txBody>
      </p:sp>
      <p:sp>
        <p:nvSpPr>
          <p:cNvPr id="102404" name="Text Box 4"/>
          <p:cNvSpPr txBox="1">
            <a:spLocks noChangeArrowheads="1"/>
          </p:cNvSpPr>
          <p:nvPr/>
        </p:nvSpPr>
        <p:spPr bwMode="auto">
          <a:xfrm>
            <a:off x="6516688" y="6308725"/>
            <a:ext cx="2303462" cy="366713"/>
          </a:xfrm>
          <a:prstGeom prst="rect">
            <a:avLst/>
          </a:prstGeom>
          <a:noFill/>
          <a:ln w="9525">
            <a:noFill/>
            <a:miter lim="800000"/>
            <a:headEnd/>
            <a:tailEnd/>
          </a:ln>
          <a:effectLst/>
        </p:spPr>
        <p:txBody>
          <a:bodyPr>
            <a:spAutoFit/>
          </a:bodyPr>
          <a:lstStyle/>
          <a:p>
            <a:pPr algn="r" rtl="1">
              <a:spcBef>
                <a:spcPct val="50000"/>
              </a:spcBef>
            </a:pPr>
            <a:r>
              <a:rPr lang="en-US" sz="1800">
                <a:solidFill>
                  <a:schemeClr val="folHlink"/>
                </a:solidFill>
              </a:rPr>
              <a:t>Ayman Abou Hadid</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438400" y="403225"/>
            <a:ext cx="4191000" cy="663575"/>
          </a:xfrm>
          <a:prstGeom prst="rect">
            <a:avLst/>
          </a:prstGeom>
          <a:noFill/>
          <a:ln w="38100">
            <a:solidFill>
              <a:srgbClr val="FF0000"/>
            </a:solidFill>
            <a:miter lim="800000"/>
            <a:headEnd/>
            <a:tailEnd/>
          </a:ln>
          <a:effectLst>
            <a:prstShdw prst="shdw17" dist="17961" dir="2700000">
              <a:srgbClr val="FF0000">
                <a:gamma/>
                <a:shade val="60000"/>
                <a:invGamma/>
              </a:srgbClr>
            </a:prstShdw>
          </a:effectLst>
        </p:spPr>
        <p:txBody>
          <a:bodyPr>
            <a:spAutoFit/>
          </a:bodyPr>
          <a:lstStyle/>
          <a:p>
            <a:pPr algn="ctr" rtl="1" eaLnBrk="0" hangingPunct="0"/>
            <a:r>
              <a:rPr lang="ar-SA" sz="3500" b="1">
                <a:latin typeface="Times New Roman" pitchFamily="18" charset="0"/>
                <a:cs typeface="Traditional Arabic" pitchFamily="18" charset="-78"/>
              </a:rPr>
              <a:t>عوامل حدوث الأوبئة النباتية</a:t>
            </a:r>
            <a:endParaRPr lang="en-US" sz="3500">
              <a:latin typeface="Times New Roman" pitchFamily="18" charset="0"/>
            </a:endParaRPr>
          </a:p>
        </p:txBody>
      </p:sp>
      <p:sp>
        <p:nvSpPr>
          <p:cNvPr id="103427" name="AutoShape 3"/>
          <p:cNvSpPr>
            <a:spLocks noChangeArrowheads="1"/>
          </p:cNvSpPr>
          <p:nvPr/>
        </p:nvSpPr>
        <p:spPr bwMode="auto">
          <a:xfrm>
            <a:off x="2286000" y="2454275"/>
            <a:ext cx="4648200" cy="2819400"/>
          </a:xfrm>
          <a:prstGeom prst="triangle">
            <a:avLst>
              <a:gd name="adj" fmla="val 50000"/>
            </a:avLst>
          </a:prstGeom>
          <a:solidFill>
            <a:srgbClr val="00FFCC"/>
          </a:solidFill>
          <a:ln w="28575">
            <a:solidFill>
              <a:srgbClr val="FF0000"/>
            </a:solidFill>
            <a:miter lim="800000"/>
            <a:headEnd/>
            <a:tailEnd/>
          </a:ln>
          <a:effectLst>
            <a:outerShdw dist="35921" dir="2700000" algn="ctr" rotWithShape="0">
              <a:schemeClr val="bg2"/>
            </a:outerShdw>
          </a:effectLst>
        </p:spPr>
        <p:txBody>
          <a:bodyPr wrap="none" anchor="ctr"/>
          <a:lstStyle/>
          <a:p>
            <a:endParaRPr lang="ar-EG"/>
          </a:p>
        </p:txBody>
      </p:sp>
      <p:sp>
        <p:nvSpPr>
          <p:cNvPr id="103428" name="Text Box 4"/>
          <p:cNvSpPr txBox="1">
            <a:spLocks noChangeArrowheads="1"/>
          </p:cNvSpPr>
          <p:nvPr/>
        </p:nvSpPr>
        <p:spPr bwMode="auto">
          <a:xfrm>
            <a:off x="3962400" y="1676400"/>
            <a:ext cx="1295400" cy="482600"/>
          </a:xfrm>
          <a:prstGeom prst="rect">
            <a:avLst/>
          </a:prstGeom>
          <a:noFill/>
          <a:ln w="9525">
            <a:solidFill>
              <a:srgbClr val="00FF00"/>
            </a:solidFill>
            <a:miter lim="800000"/>
            <a:headEnd/>
            <a:tailEnd/>
          </a:ln>
          <a:effectLst>
            <a:prstShdw prst="shdw17" dist="17961" dir="2700000">
              <a:srgbClr val="00FF00">
                <a:gamma/>
                <a:shade val="60000"/>
                <a:invGamma/>
              </a:srgbClr>
            </a:prstShdw>
          </a:effectLst>
        </p:spPr>
        <p:txBody>
          <a:bodyPr>
            <a:spAutoFit/>
          </a:bodyPr>
          <a:lstStyle/>
          <a:p>
            <a:pPr algn="ctr" rtl="1" eaLnBrk="0" hangingPunct="0">
              <a:spcBef>
                <a:spcPct val="50000"/>
              </a:spcBef>
            </a:pPr>
            <a:r>
              <a:rPr lang="en-US" sz="2500" b="1">
                <a:latin typeface="Times New Roman" pitchFamily="18" charset="0"/>
                <a:cs typeface="Monotype Koufi" pitchFamily="10" charset="-78"/>
              </a:rPr>
              <a:t>Host</a:t>
            </a:r>
          </a:p>
        </p:txBody>
      </p:sp>
      <p:sp>
        <p:nvSpPr>
          <p:cNvPr id="103429" name="Text Box 5"/>
          <p:cNvSpPr txBox="1">
            <a:spLocks noChangeArrowheads="1"/>
          </p:cNvSpPr>
          <p:nvPr/>
        </p:nvSpPr>
        <p:spPr bwMode="auto">
          <a:xfrm>
            <a:off x="6705600" y="5410200"/>
            <a:ext cx="1981200" cy="482600"/>
          </a:xfrm>
          <a:prstGeom prst="rect">
            <a:avLst/>
          </a:prstGeom>
          <a:noFill/>
          <a:ln w="9525">
            <a:solidFill>
              <a:srgbClr val="00FF00"/>
            </a:solidFill>
            <a:miter lim="800000"/>
            <a:headEnd/>
            <a:tailEnd/>
          </a:ln>
          <a:effectLst>
            <a:prstShdw prst="shdw17" dist="17961" dir="2700000">
              <a:srgbClr val="00FF00">
                <a:gamma/>
                <a:shade val="60000"/>
                <a:invGamma/>
              </a:srgbClr>
            </a:prstShdw>
          </a:effectLst>
        </p:spPr>
        <p:txBody>
          <a:bodyPr>
            <a:spAutoFit/>
          </a:bodyPr>
          <a:lstStyle/>
          <a:p>
            <a:pPr algn="ctr" rtl="1" eaLnBrk="0" hangingPunct="0">
              <a:spcBef>
                <a:spcPct val="50000"/>
              </a:spcBef>
            </a:pPr>
            <a:r>
              <a:rPr lang="en-US" sz="2500" b="1">
                <a:latin typeface="Times New Roman" pitchFamily="18" charset="0"/>
                <a:cs typeface="Monotype Koufi" pitchFamily="10" charset="-78"/>
              </a:rPr>
              <a:t>Pathogen</a:t>
            </a:r>
          </a:p>
        </p:txBody>
      </p:sp>
      <p:sp>
        <p:nvSpPr>
          <p:cNvPr id="103430" name="Text Box 6"/>
          <p:cNvSpPr txBox="1">
            <a:spLocks noChangeArrowheads="1"/>
          </p:cNvSpPr>
          <p:nvPr/>
        </p:nvSpPr>
        <p:spPr bwMode="auto">
          <a:xfrm>
            <a:off x="228600" y="5461000"/>
            <a:ext cx="2209800" cy="482600"/>
          </a:xfrm>
          <a:prstGeom prst="rect">
            <a:avLst/>
          </a:prstGeom>
          <a:noFill/>
          <a:ln w="9525">
            <a:solidFill>
              <a:srgbClr val="00FF00"/>
            </a:solidFill>
            <a:miter lim="800000"/>
            <a:headEnd/>
            <a:tailEnd/>
          </a:ln>
          <a:effectLst>
            <a:prstShdw prst="shdw17" dist="17961" dir="2700000">
              <a:srgbClr val="00FF00">
                <a:gamma/>
                <a:shade val="60000"/>
                <a:invGamma/>
              </a:srgbClr>
            </a:prstShdw>
          </a:effectLst>
        </p:spPr>
        <p:txBody>
          <a:bodyPr>
            <a:spAutoFit/>
          </a:bodyPr>
          <a:lstStyle/>
          <a:p>
            <a:pPr algn="ctr" rtl="1" eaLnBrk="0" hangingPunct="0">
              <a:spcBef>
                <a:spcPct val="50000"/>
              </a:spcBef>
            </a:pPr>
            <a:r>
              <a:rPr lang="en-US" sz="2500" b="1">
                <a:latin typeface="Times New Roman" pitchFamily="18" charset="0"/>
                <a:cs typeface="Monotype Koufi" pitchFamily="10" charset="-78"/>
              </a:rPr>
              <a:t>Environment</a:t>
            </a:r>
          </a:p>
        </p:txBody>
      </p:sp>
      <p:grpSp>
        <p:nvGrpSpPr>
          <p:cNvPr id="2" name="Group 7"/>
          <p:cNvGrpSpPr>
            <a:grpSpLocks/>
          </p:cNvGrpSpPr>
          <p:nvPr/>
        </p:nvGrpSpPr>
        <p:grpSpPr bwMode="auto">
          <a:xfrm>
            <a:off x="1905000" y="2438400"/>
            <a:ext cx="2133600" cy="2667000"/>
            <a:chOff x="1152" y="1920"/>
            <a:chExt cx="1392" cy="1728"/>
          </a:xfrm>
        </p:grpSpPr>
        <p:sp>
          <p:nvSpPr>
            <p:cNvPr id="103432" name="Line 8"/>
            <p:cNvSpPr>
              <a:spLocks noChangeShapeType="1"/>
            </p:cNvSpPr>
            <p:nvPr/>
          </p:nvSpPr>
          <p:spPr bwMode="auto">
            <a:xfrm flipH="1">
              <a:off x="1152" y="1920"/>
              <a:ext cx="1392" cy="1728"/>
            </a:xfrm>
            <a:prstGeom prst="line">
              <a:avLst/>
            </a:prstGeom>
            <a:noFill/>
            <a:ln w="19050">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sp>
          <p:nvSpPr>
            <p:cNvPr id="103433" name="Line 9"/>
            <p:cNvSpPr>
              <a:spLocks noChangeShapeType="1"/>
            </p:cNvSpPr>
            <p:nvPr/>
          </p:nvSpPr>
          <p:spPr bwMode="auto">
            <a:xfrm flipH="1">
              <a:off x="2304" y="1920"/>
              <a:ext cx="240" cy="96"/>
            </a:xfrm>
            <a:prstGeom prst="line">
              <a:avLst/>
            </a:prstGeom>
            <a:noFill/>
            <a:ln w="19050">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grpSp>
      <p:grpSp>
        <p:nvGrpSpPr>
          <p:cNvPr id="3" name="Group 10"/>
          <p:cNvGrpSpPr>
            <a:grpSpLocks/>
          </p:cNvGrpSpPr>
          <p:nvPr/>
        </p:nvGrpSpPr>
        <p:grpSpPr bwMode="auto">
          <a:xfrm>
            <a:off x="2667000" y="5562600"/>
            <a:ext cx="3733800" cy="152400"/>
            <a:chOff x="1680" y="3168"/>
            <a:chExt cx="2304" cy="96"/>
          </a:xfrm>
        </p:grpSpPr>
        <p:sp>
          <p:nvSpPr>
            <p:cNvPr id="103435" name="Line 11"/>
            <p:cNvSpPr>
              <a:spLocks noChangeShapeType="1"/>
            </p:cNvSpPr>
            <p:nvPr/>
          </p:nvSpPr>
          <p:spPr bwMode="auto">
            <a:xfrm>
              <a:off x="1680" y="3264"/>
              <a:ext cx="2304" cy="0"/>
            </a:xfrm>
            <a:prstGeom prst="line">
              <a:avLst/>
            </a:prstGeom>
            <a:noFill/>
            <a:ln w="9525">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sp>
          <p:nvSpPr>
            <p:cNvPr id="103436" name="Line 12"/>
            <p:cNvSpPr>
              <a:spLocks noChangeShapeType="1"/>
            </p:cNvSpPr>
            <p:nvPr/>
          </p:nvSpPr>
          <p:spPr bwMode="auto">
            <a:xfrm flipH="1" flipV="1">
              <a:off x="3744" y="3168"/>
              <a:ext cx="240" cy="96"/>
            </a:xfrm>
            <a:prstGeom prst="line">
              <a:avLst/>
            </a:prstGeom>
            <a:noFill/>
            <a:ln w="9525">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grpSp>
      <p:grpSp>
        <p:nvGrpSpPr>
          <p:cNvPr id="4" name="Group 13"/>
          <p:cNvGrpSpPr>
            <a:grpSpLocks/>
          </p:cNvGrpSpPr>
          <p:nvPr/>
        </p:nvGrpSpPr>
        <p:grpSpPr bwMode="auto">
          <a:xfrm>
            <a:off x="5181600" y="2438400"/>
            <a:ext cx="2057400" cy="2590800"/>
            <a:chOff x="3264" y="1200"/>
            <a:chExt cx="1296" cy="1632"/>
          </a:xfrm>
        </p:grpSpPr>
        <p:sp>
          <p:nvSpPr>
            <p:cNvPr id="103438" name="Line 14"/>
            <p:cNvSpPr>
              <a:spLocks noChangeShapeType="1"/>
            </p:cNvSpPr>
            <p:nvPr/>
          </p:nvSpPr>
          <p:spPr bwMode="auto">
            <a:xfrm>
              <a:off x="3264" y="1200"/>
              <a:ext cx="1296" cy="1632"/>
            </a:xfrm>
            <a:prstGeom prst="line">
              <a:avLst/>
            </a:prstGeom>
            <a:noFill/>
            <a:ln w="28575">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sp>
          <p:nvSpPr>
            <p:cNvPr id="103439" name="Line 15"/>
            <p:cNvSpPr>
              <a:spLocks noChangeShapeType="1"/>
            </p:cNvSpPr>
            <p:nvPr/>
          </p:nvSpPr>
          <p:spPr bwMode="auto">
            <a:xfrm>
              <a:off x="3301" y="1200"/>
              <a:ext cx="144" cy="48"/>
            </a:xfrm>
            <a:prstGeom prst="line">
              <a:avLst/>
            </a:prstGeom>
            <a:noFill/>
            <a:ln w="28575">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sp>
          <p:nvSpPr>
            <p:cNvPr id="103440" name="Line 16"/>
            <p:cNvSpPr>
              <a:spLocks noChangeShapeType="1"/>
            </p:cNvSpPr>
            <p:nvPr/>
          </p:nvSpPr>
          <p:spPr bwMode="auto">
            <a:xfrm flipH="1" flipV="1">
              <a:off x="4512" y="2640"/>
              <a:ext cx="48" cy="192"/>
            </a:xfrm>
            <a:prstGeom prst="line">
              <a:avLst/>
            </a:prstGeom>
            <a:noFill/>
            <a:ln w="28575">
              <a:solidFill>
                <a:schemeClr val="tx1"/>
              </a:solidFill>
              <a:round/>
              <a:headEnd/>
              <a:tailEnd/>
            </a:ln>
            <a:effectLst>
              <a:prstShdw prst="shdw17" dist="17961" dir="2700000">
                <a:schemeClr val="tx1">
                  <a:gamma/>
                  <a:shade val="60000"/>
                  <a:invGamma/>
                </a:schemeClr>
              </a:prstShdw>
            </a:effectLst>
          </p:spPr>
          <p:txBody>
            <a:bodyPr wrap="none" anchor="ctr"/>
            <a:lstStyle/>
            <a:p>
              <a:endParaRPr lang="ar-EG"/>
            </a:p>
          </p:txBody>
        </p:sp>
      </p:grpSp>
      <p:sp>
        <p:nvSpPr>
          <p:cNvPr id="103441" name="Text Box 17"/>
          <p:cNvSpPr txBox="1">
            <a:spLocks noChangeArrowheads="1"/>
          </p:cNvSpPr>
          <p:nvPr/>
        </p:nvSpPr>
        <p:spPr bwMode="auto">
          <a:xfrm rot="-2343674">
            <a:off x="6564313" y="1981200"/>
            <a:ext cx="304800" cy="3140075"/>
          </a:xfrm>
          <a:prstGeom prst="rect">
            <a:avLst/>
          </a:prstGeom>
          <a:noFill/>
          <a:ln w="9525">
            <a:noFill/>
            <a:miter lim="800000"/>
            <a:headEnd/>
            <a:tailEnd/>
          </a:ln>
          <a:effectLst/>
        </p:spPr>
        <p:txBody>
          <a:bodyPr>
            <a:spAutoFit/>
          </a:bodyPr>
          <a:lstStyle/>
          <a:p>
            <a:pPr algn="r" rtl="1" eaLnBrk="0" hangingPunct="0">
              <a:spcBef>
                <a:spcPct val="50000"/>
              </a:spcBef>
            </a:pPr>
            <a:r>
              <a:rPr lang="en-US" sz="2000" b="1">
                <a:latin typeface="Times New Roman" pitchFamily="18" charset="0"/>
              </a:rPr>
              <a:t>45 4 5 8 8 8 5 4 4</a:t>
            </a:r>
          </a:p>
        </p:txBody>
      </p:sp>
      <p:sp>
        <p:nvSpPr>
          <p:cNvPr id="103442" name="Text Box 18"/>
          <p:cNvSpPr txBox="1">
            <a:spLocks noChangeArrowheads="1"/>
          </p:cNvSpPr>
          <p:nvPr/>
        </p:nvSpPr>
        <p:spPr bwMode="auto">
          <a:xfrm rot="2325003">
            <a:off x="2438400" y="2117725"/>
            <a:ext cx="304800" cy="3140075"/>
          </a:xfrm>
          <a:prstGeom prst="rect">
            <a:avLst/>
          </a:prstGeom>
          <a:noFill/>
          <a:ln w="9525">
            <a:noFill/>
            <a:miter lim="800000"/>
            <a:headEnd/>
            <a:tailEnd/>
          </a:ln>
          <a:effectLst/>
        </p:spPr>
        <p:txBody>
          <a:bodyPr>
            <a:spAutoFit/>
          </a:bodyPr>
          <a:lstStyle/>
          <a:p>
            <a:pPr algn="r" rtl="1" eaLnBrk="0" hangingPunct="0">
              <a:spcBef>
                <a:spcPct val="50000"/>
              </a:spcBef>
            </a:pPr>
            <a:r>
              <a:rPr lang="en-US" sz="2000" b="1">
                <a:latin typeface="Times New Roman" pitchFamily="18" charset="0"/>
              </a:rPr>
              <a:t>45 4 5 8 8 8 5 4 4</a:t>
            </a:r>
          </a:p>
        </p:txBody>
      </p:sp>
      <p:sp>
        <p:nvSpPr>
          <p:cNvPr id="103443" name="Text Box 19"/>
          <p:cNvSpPr txBox="1">
            <a:spLocks noChangeArrowheads="1"/>
          </p:cNvSpPr>
          <p:nvPr/>
        </p:nvSpPr>
        <p:spPr bwMode="auto">
          <a:xfrm rot="-5345497">
            <a:off x="4313238" y="4373562"/>
            <a:ext cx="304800" cy="3140075"/>
          </a:xfrm>
          <a:prstGeom prst="rect">
            <a:avLst/>
          </a:prstGeom>
          <a:noFill/>
          <a:ln w="9525">
            <a:noFill/>
            <a:miter lim="800000"/>
            <a:headEnd/>
            <a:tailEnd/>
          </a:ln>
          <a:effectLst/>
        </p:spPr>
        <p:txBody>
          <a:bodyPr>
            <a:spAutoFit/>
          </a:bodyPr>
          <a:lstStyle/>
          <a:p>
            <a:pPr algn="r" rtl="1" eaLnBrk="0" hangingPunct="0">
              <a:spcBef>
                <a:spcPct val="50000"/>
              </a:spcBef>
            </a:pPr>
            <a:r>
              <a:rPr lang="en-US" sz="2000" b="1">
                <a:latin typeface="Times New Roman" pitchFamily="18" charset="0"/>
              </a:rPr>
              <a:t>45 4 5 8 8 8 5 4 4</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912813"/>
            <a:ext cx="9144000" cy="5945187"/>
            <a:chOff x="0" y="575"/>
            <a:chExt cx="5760" cy="3745"/>
          </a:xfrm>
        </p:grpSpPr>
        <p:graphicFrame>
          <p:nvGraphicFramePr>
            <p:cNvPr id="104451" name="Object 3"/>
            <p:cNvGraphicFramePr>
              <a:graphicFrameLocks noChangeAspect="1"/>
            </p:cNvGraphicFramePr>
            <p:nvPr/>
          </p:nvGraphicFramePr>
          <p:xfrm>
            <a:off x="0" y="575"/>
            <a:ext cx="5760" cy="3745"/>
          </p:xfrm>
          <a:graphic>
            <a:graphicData uri="http://schemas.openxmlformats.org/presentationml/2006/ole">
              <p:oleObj spid="_x0000_s146434" name="Photo Editor Photo" r:id="rId3" imgW="2542857" imgH="1552792" progId="MSPhotoEd.3">
                <p:embed/>
              </p:oleObj>
            </a:graphicData>
          </a:graphic>
        </p:graphicFrame>
        <p:sp>
          <p:nvSpPr>
            <p:cNvPr id="104452" name="Text Box 4"/>
            <p:cNvSpPr txBox="1">
              <a:spLocks noChangeArrowheads="1"/>
            </p:cNvSpPr>
            <p:nvPr/>
          </p:nvSpPr>
          <p:spPr bwMode="auto">
            <a:xfrm>
              <a:off x="3504" y="3168"/>
              <a:ext cx="960" cy="277"/>
            </a:xfrm>
            <a:prstGeom prst="rect">
              <a:avLst/>
            </a:prstGeom>
            <a:solidFill>
              <a:srgbClr val="ECECEC"/>
            </a:solidFill>
            <a:ln w="9525">
              <a:noFill/>
              <a:miter lim="800000"/>
              <a:headEnd/>
              <a:tailEnd/>
            </a:ln>
            <a:effectLst/>
          </p:spPr>
          <p:txBody>
            <a:bodyPr>
              <a:spAutoFit/>
            </a:bodyPr>
            <a:lstStyle/>
            <a:p>
              <a:pPr algn="ctr" rtl="1" eaLnBrk="0" hangingPunct="0">
                <a:lnSpc>
                  <a:spcPct val="95000"/>
                </a:lnSpc>
                <a:spcBef>
                  <a:spcPct val="50000"/>
                </a:spcBef>
              </a:pPr>
              <a:r>
                <a:rPr lang="en-US" altLang="ar-SA" sz="2400" b="1">
                  <a:solidFill>
                    <a:srgbClr val="FF3399"/>
                  </a:solidFill>
                  <a:cs typeface="Akhbar MT" pitchFamily="10" charset="-78"/>
                </a:rPr>
                <a:t>24 </a:t>
              </a:r>
              <a:r>
                <a:rPr lang="en-US" sz="2400" b="1">
                  <a:solidFill>
                    <a:srgbClr val="FF3399"/>
                  </a:solidFill>
                  <a:cs typeface="Akhbar MT" pitchFamily="10" charset="-78"/>
                </a:rPr>
                <a:t>hours</a:t>
              </a:r>
            </a:p>
          </p:txBody>
        </p:sp>
        <p:sp>
          <p:nvSpPr>
            <p:cNvPr id="104453" name="Text Box 5"/>
            <p:cNvSpPr txBox="1">
              <a:spLocks noChangeArrowheads="1"/>
            </p:cNvSpPr>
            <p:nvPr/>
          </p:nvSpPr>
          <p:spPr bwMode="auto">
            <a:xfrm>
              <a:off x="1056" y="3131"/>
              <a:ext cx="960" cy="277"/>
            </a:xfrm>
            <a:prstGeom prst="rect">
              <a:avLst/>
            </a:prstGeom>
            <a:solidFill>
              <a:srgbClr val="ECECEC"/>
            </a:solidFill>
            <a:ln w="9525">
              <a:noFill/>
              <a:miter lim="800000"/>
              <a:headEnd/>
              <a:tailEnd/>
            </a:ln>
            <a:effectLst/>
          </p:spPr>
          <p:txBody>
            <a:bodyPr>
              <a:spAutoFit/>
            </a:bodyPr>
            <a:lstStyle/>
            <a:p>
              <a:pPr algn="ctr" rtl="1" eaLnBrk="0" hangingPunct="0">
                <a:lnSpc>
                  <a:spcPct val="95000"/>
                </a:lnSpc>
                <a:spcBef>
                  <a:spcPct val="50000"/>
                </a:spcBef>
              </a:pPr>
              <a:r>
                <a:rPr lang="en-US" altLang="ar-SA" sz="2400" b="1">
                  <a:solidFill>
                    <a:srgbClr val="FF3399"/>
                  </a:solidFill>
                  <a:cs typeface="Akhbar MT" pitchFamily="10" charset="-78"/>
                </a:rPr>
                <a:t>24 </a:t>
              </a:r>
              <a:r>
                <a:rPr lang="en-US" sz="2400" b="1">
                  <a:solidFill>
                    <a:srgbClr val="FF3399"/>
                  </a:solidFill>
                  <a:cs typeface="Akhbar MT" pitchFamily="10" charset="-78"/>
                </a:rPr>
                <a:t>hours</a:t>
              </a:r>
            </a:p>
          </p:txBody>
        </p:sp>
        <p:sp>
          <p:nvSpPr>
            <p:cNvPr id="104454" name="Text Box 6"/>
            <p:cNvSpPr txBox="1">
              <a:spLocks noChangeArrowheads="1"/>
            </p:cNvSpPr>
            <p:nvPr/>
          </p:nvSpPr>
          <p:spPr bwMode="auto">
            <a:xfrm>
              <a:off x="2400" y="3888"/>
              <a:ext cx="960" cy="277"/>
            </a:xfrm>
            <a:prstGeom prst="rect">
              <a:avLst/>
            </a:prstGeom>
            <a:solidFill>
              <a:srgbClr val="ECECEC"/>
            </a:solidFill>
            <a:ln w="9525">
              <a:noFill/>
              <a:miter lim="800000"/>
              <a:headEnd/>
              <a:tailEnd/>
            </a:ln>
            <a:effectLst/>
          </p:spPr>
          <p:txBody>
            <a:bodyPr>
              <a:spAutoFit/>
            </a:bodyPr>
            <a:lstStyle/>
            <a:p>
              <a:pPr algn="ctr" rtl="1" eaLnBrk="0" hangingPunct="0">
                <a:lnSpc>
                  <a:spcPct val="95000"/>
                </a:lnSpc>
                <a:spcBef>
                  <a:spcPct val="50000"/>
                </a:spcBef>
              </a:pPr>
              <a:r>
                <a:rPr lang="en-US" sz="2400" b="1">
                  <a:solidFill>
                    <a:schemeClr val="bg1"/>
                  </a:solidFill>
                  <a:latin typeface="Bookman Old Style" pitchFamily="18" charset="0"/>
                  <a:cs typeface="Akhbar MT" pitchFamily="10" charset="-78"/>
                </a:rPr>
                <a:t>Time</a:t>
              </a:r>
              <a:endParaRPr lang="en-US" sz="2400" b="1">
                <a:solidFill>
                  <a:schemeClr val="bg1"/>
                </a:solidFill>
                <a:cs typeface="Akhbar MT" pitchFamily="10" charset="-78"/>
              </a:endParaRPr>
            </a:p>
          </p:txBody>
        </p:sp>
      </p:grpSp>
      <p:sp>
        <p:nvSpPr>
          <p:cNvPr id="104455" name="Rectangle 7"/>
          <p:cNvSpPr>
            <a:spLocks noChangeArrowheads="1"/>
          </p:cNvSpPr>
          <p:nvPr/>
        </p:nvSpPr>
        <p:spPr bwMode="auto">
          <a:xfrm>
            <a:off x="0" y="0"/>
            <a:ext cx="9144000" cy="914400"/>
          </a:xfrm>
          <a:prstGeom prst="rect">
            <a:avLst/>
          </a:prstGeom>
          <a:solidFill>
            <a:schemeClr val="bg1"/>
          </a:solidFill>
          <a:ln w="9525">
            <a:solidFill>
              <a:schemeClr val="tx1"/>
            </a:solidFill>
            <a:miter lim="800000"/>
            <a:headEnd/>
            <a:tailEnd/>
          </a:ln>
          <a:effectLst/>
        </p:spPr>
        <p:txBody>
          <a:bodyPr wrap="none" anchor="ctr"/>
          <a:lstStyle/>
          <a:p>
            <a:pPr algn="ctr" rtl="1" eaLnBrk="0" hangingPunct="0"/>
            <a:endParaRPr lang="ar-EG" sz="2400">
              <a:latin typeface="Times New Roman" pitchFamily="18" charset="0"/>
            </a:endParaRPr>
          </a:p>
        </p:txBody>
      </p:sp>
      <p:sp>
        <p:nvSpPr>
          <p:cNvPr id="104456" name="Text Box 8"/>
          <p:cNvSpPr txBox="1">
            <a:spLocks noChangeArrowheads="1"/>
          </p:cNvSpPr>
          <p:nvPr/>
        </p:nvSpPr>
        <p:spPr bwMode="auto">
          <a:xfrm>
            <a:off x="4191000" y="228600"/>
            <a:ext cx="4724400" cy="549275"/>
          </a:xfrm>
          <a:prstGeom prst="rect">
            <a:avLst/>
          </a:prstGeom>
          <a:noFill/>
          <a:ln w="9525">
            <a:noFill/>
            <a:miter lim="800000"/>
            <a:headEnd/>
            <a:tailEnd/>
          </a:ln>
          <a:effectLst/>
        </p:spPr>
        <p:txBody>
          <a:bodyPr>
            <a:spAutoFit/>
          </a:bodyPr>
          <a:lstStyle/>
          <a:p>
            <a:pPr algn="r" rtl="1" eaLnBrk="0" hangingPunct="0">
              <a:spcBef>
                <a:spcPct val="50000"/>
              </a:spcBef>
            </a:pPr>
            <a:r>
              <a:rPr lang="ar-SA" altLang="ar-SA" sz="3000" b="1">
                <a:solidFill>
                  <a:schemeClr val="tx2"/>
                </a:solidFill>
                <a:cs typeface="Akhbar MT" pitchFamily="10" charset="-78"/>
              </a:rPr>
              <a:t>أسس حساب الوحدات الحرارية المتجمعة:</a:t>
            </a:r>
            <a:endParaRPr lang="en-US" sz="3000" b="1">
              <a:solidFill>
                <a:schemeClr val="tx2"/>
              </a:solidFill>
              <a:cs typeface="Akhbar MT" pitchFamily="10" charset="-78"/>
            </a:endParaRPr>
          </a:p>
        </p:txBody>
      </p:sp>
      <p:sp>
        <p:nvSpPr>
          <p:cNvPr id="104457" name="Text Box 9"/>
          <p:cNvSpPr txBox="1">
            <a:spLocks noChangeArrowheads="1"/>
          </p:cNvSpPr>
          <p:nvPr/>
        </p:nvSpPr>
        <p:spPr bwMode="auto">
          <a:xfrm>
            <a:off x="2667000" y="1157288"/>
            <a:ext cx="1066800" cy="519112"/>
          </a:xfrm>
          <a:prstGeom prst="rect">
            <a:avLst/>
          </a:prstGeom>
          <a:solidFill>
            <a:srgbClr val="ECECEC"/>
          </a:solidFill>
          <a:ln w="9525">
            <a:noFill/>
            <a:miter lim="800000"/>
            <a:headEnd/>
            <a:tailEnd/>
          </a:ln>
          <a:effectLst/>
        </p:spPr>
        <p:txBody>
          <a:bodyPr>
            <a:spAutoFit/>
          </a:bodyPr>
          <a:lstStyle/>
          <a:p>
            <a:pPr algn="r" rtl="1" eaLnBrk="0" hangingPunct="0">
              <a:spcBef>
                <a:spcPct val="50000"/>
              </a:spcBef>
            </a:pPr>
            <a:r>
              <a:rPr lang="en-US" sz="2800" b="1">
                <a:solidFill>
                  <a:schemeClr val="bg1"/>
                </a:solidFill>
                <a:latin typeface="Times New Roman" pitchFamily="18" charset="0"/>
              </a:rPr>
              <a:t>max</a:t>
            </a:r>
          </a:p>
        </p:txBody>
      </p:sp>
      <p:sp>
        <p:nvSpPr>
          <p:cNvPr id="104458" name="Text Box 10"/>
          <p:cNvSpPr txBox="1">
            <a:spLocks noChangeArrowheads="1"/>
          </p:cNvSpPr>
          <p:nvPr/>
        </p:nvSpPr>
        <p:spPr bwMode="auto">
          <a:xfrm>
            <a:off x="6400800" y="1752600"/>
            <a:ext cx="1066800" cy="519113"/>
          </a:xfrm>
          <a:prstGeom prst="rect">
            <a:avLst/>
          </a:prstGeom>
          <a:solidFill>
            <a:srgbClr val="ECECEC"/>
          </a:solidFill>
          <a:ln w="9525">
            <a:noFill/>
            <a:miter lim="800000"/>
            <a:headEnd/>
            <a:tailEnd/>
          </a:ln>
          <a:effectLst/>
        </p:spPr>
        <p:txBody>
          <a:bodyPr>
            <a:spAutoFit/>
          </a:bodyPr>
          <a:lstStyle/>
          <a:p>
            <a:pPr algn="r" rtl="1" eaLnBrk="0" hangingPunct="0">
              <a:spcBef>
                <a:spcPct val="50000"/>
              </a:spcBef>
            </a:pPr>
            <a:r>
              <a:rPr lang="en-US" sz="2800" b="1">
                <a:solidFill>
                  <a:schemeClr val="bg1"/>
                </a:solidFill>
                <a:latin typeface="Times New Roman" pitchFamily="18" charset="0"/>
              </a:rPr>
              <a:t>max</a:t>
            </a:r>
          </a:p>
        </p:txBody>
      </p:sp>
      <p:sp>
        <p:nvSpPr>
          <p:cNvPr id="104459" name="Text Box 11"/>
          <p:cNvSpPr txBox="1">
            <a:spLocks noChangeArrowheads="1"/>
          </p:cNvSpPr>
          <p:nvPr/>
        </p:nvSpPr>
        <p:spPr bwMode="auto">
          <a:xfrm>
            <a:off x="7924800" y="4267200"/>
            <a:ext cx="990600" cy="396875"/>
          </a:xfrm>
          <a:prstGeom prst="rect">
            <a:avLst/>
          </a:prstGeom>
          <a:solidFill>
            <a:srgbClr val="ECECEC"/>
          </a:solidFill>
          <a:ln w="9525">
            <a:noFill/>
            <a:miter lim="800000"/>
            <a:headEnd/>
            <a:tailEnd/>
          </a:ln>
          <a:effectLst/>
        </p:spPr>
        <p:txBody>
          <a:bodyPr>
            <a:spAutoFit/>
          </a:bodyPr>
          <a:lstStyle/>
          <a:p>
            <a:pPr algn="r" rtl="1" eaLnBrk="0" hangingPunct="0">
              <a:spcBef>
                <a:spcPct val="50000"/>
              </a:spcBef>
            </a:pPr>
            <a:r>
              <a:rPr lang="en-US" sz="2000" b="1">
                <a:solidFill>
                  <a:srgbClr val="FF3399"/>
                </a:solidFill>
                <a:cs typeface="Akhbar MT" pitchFamily="10" charset="-78"/>
              </a:rPr>
              <a:t>min</a:t>
            </a:r>
            <a:endParaRPr lang="en-US" sz="2000" b="1">
              <a:solidFill>
                <a:schemeClr val="bg1"/>
              </a:solidFill>
              <a:latin typeface="Times New Roman" pitchFamily="18" charset="0"/>
            </a:endParaRPr>
          </a:p>
        </p:txBody>
      </p:sp>
      <p:sp>
        <p:nvSpPr>
          <p:cNvPr id="104460" name="Text Box 12"/>
          <p:cNvSpPr txBox="1">
            <a:spLocks noChangeArrowheads="1"/>
          </p:cNvSpPr>
          <p:nvPr/>
        </p:nvSpPr>
        <p:spPr bwMode="auto">
          <a:xfrm>
            <a:off x="4114800" y="4191000"/>
            <a:ext cx="609600" cy="396875"/>
          </a:xfrm>
          <a:prstGeom prst="rect">
            <a:avLst/>
          </a:prstGeom>
          <a:solidFill>
            <a:srgbClr val="ECECEC"/>
          </a:solidFill>
          <a:ln w="9525">
            <a:noFill/>
            <a:miter lim="800000"/>
            <a:headEnd/>
            <a:tailEnd/>
          </a:ln>
          <a:effectLst/>
        </p:spPr>
        <p:txBody>
          <a:bodyPr>
            <a:spAutoFit/>
          </a:bodyPr>
          <a:lstStyle/>
          <a:p>
            <a:pPr algn="r" rtl="1" eaLnBrk="0" hangingPunct="0">
              <a:spcBef>
                <a:spcPct val="50000"/>
              </a:spcBef>
            </a:pPr>
            <a:r>
              <a:rPr lang="en-US" sz="2000" b="1">
                <a:solidFill>
                  <a:srgbClr val="FF3399"/>
                </a:solidFill>
                <a:latin typeface="Times New Roman" pitchFamily="18" charset="0"/>
              </a:rPr>
              <a:t>min</a:t>
            </a:r>
          </a:p>
        </p:txBody>
      </p:sp>
      <p:sp>
        <p:nvSpPr>
          <p:cNvPr id="104461" name="Text Box 13"/>
          <p:cNvSpPr txBox="1">
            <a:spLocks noChangeArrowheads="1"/>
          </p:cNvSpPr>
          <p:nvPr/>
        </p:nvSpPr>
        <p:spPr bwMode="auto">
          <a:xfrm>
            <a:off x="533400" y="1355725"/>
            <a:ext cx="1371600" cy="641350"/>
          </a:xfrm>
          <a:prstGeom prst="rect">
            <a:avLst/>
          </a:prstGeom>
          <a:solidFill>
            <a:srgbClr val="ECECEC"/>
          </a:solidFill>
          <a:ln w="9525">
            <a:noFill/>
            <a:miter lim="800000"/>
            <a:headEnd/>
            <a:tailEnd/>
          </a:ln>
          <a:effectLst/>
        </p:spPr>
        <p:txBody>
          <a:bodyPr>
            <a:spAutoFit/>
          </a:bodyPr>
          <a:lstStyle/>
          <a:p>
            <a:pPr algn="ctr" rtl="1" eaLnBrk="0" hangingPunct="0">
              <a:lnSpc>
                <a:spcPct val="65000"/>
              </a:lnSpc>
              <a:spcBef>
                <a:spcPct val="50000"/>
              </a:spcBef>
            </a:pPr>
            <a:r>
              <a:rPr lang="en-US" sz="2000" b="1">
                <a:solidFill>
                  <a:srgbClr val="FF3399"/>
                </a:solidFill>
                <a:cs typeface="Akhbar MT" pitchFamily="10" charset="-78"/>
              </a:rPr>
              <a:t>Upper </a:t>
            </a:r>
          </a:p>
          <a:p>
            <a:pPr algn="ctr" rtl="1" eaLnBrk="0" hangingPunct="0">
              <a:lnSpc>
                <a:spcPct val="65000"/>
              </a:lnSpc>
              <a:spcBef>
                <a:spcPct val="50000"/>
              </a:spcBef>
            </a:pPr>
            <a:r>
              <a:rPr lang="en-US" sz="2000" b="1">
                <a:solidFill>
                  <a:srgbClr val="FF3399"/>
                </a:solidFill>
                <a:cs typeface="Akhbar MT" pitchFamily="10" charset="-78"/>
              </a:rPr>
              <a:t>threshold</a:t>
            </a:r>
          </a:p>
        </p:txBody>
      </p:sp>
      <p:sp>
        <p:nvSpPr>
          <p:cNvPr id="104462" name="Text Box 14"/>
          <p:cNvSpPr txBox="1">
            <a:spLocks noChangeArrowheads="1"/>
          </p:cNvSpPr>
          <p:nvPr/>
        </p:nvSpPr>
        <p:spPr bwMode="auto">
          <a:xfrm>
            <a:off x="228600" y="3100388"/>
            <a:ext cx="1143000" cy="604837"/>
          </a:xfrm>
          <a:prstGeom prst="rect">
            <a:avLst/>
          </a:prstGeom>
          <a:solidFill>
            <a:srgbClr val="ECECEC"/>
          </a:solidFill>
          <a:ln w="9525">
            <a:noFill/>
            <a:miter lim="800000"/>
            <a:headEnd/>
            <a:tailEnd/>
          </a:ln>
          <a:effectLst/>
        </p:spPr>
        <p:txBody>
          <a:bodyPr>
            <a:spAutoFit/>
          </a:bodyPr>
          <a:lstStyle/>
          <a:p>
            <a:pPr algn="ctr" rtl="1" eaLnBrk="0" hangingPunct="0">
              <a:lnSpc>
                <a:spcPct val="80000"/>
              </a:lnSpc>
              <a:spcBef>
                <a:spcPct val="50000"/>
              </a:spcBef>
            </a:pPr>
            <a:r>
              <a:rPr lang="en-US" b="1">
                <a:solidFill>
                  <a:srgbClr val="FF3399"/>
                </a:solidFill>
                <a:cs typeface="Akhbar MT" pitchFamily="10" charset="-78"/>
              </a:rPr>
              <a:t>Lower</a:t>
            </a:r>
          </a:p>
          <a:p>
            <a:pPr algn="ctr" rtl="1" eaLnBrk="0" hangingPunct="0">
              <a:lnSpc>
                <a:spcPct val="80000"/>
              </a:lnSpc>
              <a:spcBef>
                <a:spcPct val="50000"/>
              </a:spcBef>
            </a:pPr>
            <a:r>
              <a:rPr lang="en-US" b="1">
                <a:solidFill>
                  <a:srgbClr val="FF3399"/>
                </a:solidFill>
                <a:cs typeface="Akhbar MT" pitchFamily="10" charset="-78"/>
              </a:rPr>
              <a:t>threshold</a:t>
            </a:r>
          </a:p>
        </p:txBody>
      </p:sp>
      <p:sp>
        <p:nvSpPr>
          <p:cNvPr id="104463" name="Text Box 15"/>
          <p:cNvSpPr txBox="1">
            <a:spLocks noChangeArrowheads="1"/>
          </p:cNvSpPr>
          <p:nvPr/>
        </p:nvSpPr>
        <p:spPr bwMode="auto">
          <a:xfrm>
            <a:off x="2133600" y="2971800"/>
            <a:ext cx="609600" cy="519113"/>
          </a:xfrm>
          <a:prstGeom prst="rect">
            <a:avLst/>
          </a:prstGeom>
          <a:solidFill>
            <a:schemeClr val="bg2"/>
          </a:solidFill>
          <a:ln w="9525">
            <a:noFill/>
            <a:miter lim="800000"/>
            <a:headEnd/>
            <a:tailEnd/>
          </a:ln>
          <a:effectLst/>
        </p:spPr>
        <p:txBody>
          <a:bodyPr>
            <a:spAutoFit/>
          </a:bodyPr>
          <a:lstStyle/>
          <a:p>
            <a:pPr algn="r" rtl="1" eaLnBrk="0" hangingPunct="0">
              <a:spcBef>
                <a:spcPct val="50000"/>
              </a:spcBef>
            </a:pPr>
            <a:r>
              <a:rPr lang="en-US" altLang="ar-SA" sz="2800" b="1">
                <a:latin typeface="Times New Roman" pitchFamily="18" charset="0"/>
              </a:rPr>
              <a:t>°</a:t>
            </a:r>
            <a:r>
              <a:rPr lang="en-US" sz="2800" b="1">
                <a:latin typeface="Times New Roman" pitchFamily="18" charset="0"/>
              </a:rPr>
              <a:t>D</a:t>
            </a:r>
          </a:p>
        </p:txBody>
      </p:sp>
      <p:sp>
        <p:nvSpPr>
          <p:cNvPr id="104464" name="Text Box 16"/>
          <p:cNvSpPr txBox="1">
            <a:spLocks noChangeArrowheads="1"/>
          </p:cNvSpPr>
          <p:nvPr/>
        </p:nvSpPr>
        <p:spPr bwMode="auto">
          <a:xfrm>
            <a:off x="6019800" y="3048000"/>
            <a:ext cx="609600" cy="519113"/>
          </a:xfrm>
          <a:prstGeom prst="rect">
            <a:avLst/>
          </a:prstGeom>
          <a:solidFill>
            <a:schemeClr val="bg2"/>
          </a:solidFill>
          <a:ln w="9525">
            <a:noFill/>
            <a:miter lim="800000"/>
            <a:headEnd/>
            <a:tailEnd/>
          </a:ln>
          <a:effectLst/>
        </p:spPr>
        <p:txBody>
          <a:bodyPr>
            <a:spAutoFit/>
          </a:bodyPr>
          <a:lstStyle/>
          <a:p>
            <a:pPr algn="r" rtl="1" eaLnBrk="0" hangingPunct="0">
              <a:spcBef>
                <a:spcPct val="50000"/>
              </a:spcBef>
            </a:pPr>
            <a:r>
              <a:rPr lang="en-US" altLang="ar-SA" sz="2800" b="1">
                <a:latin typeface="Times New Roman" pitchFamily="18" charset="0"/>
              </a:rPr>
              <a:t>°</a:t>
            </a:r>
            <a:r>
              <a:rPr lang="en-US" sz="2800" b="1">
                <a:latin typeface="Times New Roman" pitchFamily="18" charset="0"/>
              </a:rPr>
              <a:t>D</a:t>
            </a:r>
          </a:p>
        </p:txBody>
      </p:sp>
      <p:grpSp>
        <p:nvGrpSpPr>
          <p:cNvPr id="3" name="Group 17"/>
          <p:cNvGrpSpPr>
            <a:grpSpLocks/>
          </p:cNvGrpSpPr>
          <p:nvPr/>
        </p:nvGrpSpPr>
        <p:grpSpPr bwMode="auto">
          <a:xfrm>
            <a:off x="152400" y="1371600"/>
            <a:ext cx="0" cy="4572000"/>
            <a:chOff x="96" y="864"/>
            <a:chExt cx="0" cy="2880"/>
          </a:xfrm>
        </p:grpSpPr>
        <p:sp>
          <p:nvSpPr>
            <p:cNvPr id="104466" name="Line 18"/>
            <p:cNvSpPr>
              <a:spLocks noChangeShapeType="1"/>
            </p:cNvSpPr>
            <p:nvPr/>
          </p:nvSpPr>
          <p:spPr bwMode="auto">
            <a:xfrm>
              <a:off x="96" y="1008"/>
              <a:ext cx="0" cy="2736"/>
            </a:xfrm>
            <a:prstGeom prst="line">
              <a:avLst/>
            </a:prstGeom>
            <a:noFill/>
            <a:ln w="57150">
              <a:solidFill>
                <a:schemeClr val="bg2"/>
              </a:solidFill>
              <a:round/>
              <a:headEnd/>
              <a:tailEnd/>
            </a:ln>
            <a:effectLst/>
          </p:spPr>
          <p:txBody>
            <a:bodyPr wrap="none" anchor="ctr"/>
            <a:lstStyle/>
            <a:p>
              <a:endParaRPr lang="ar-EG"/>
            </a:p>
          </p:txBody>
        </p:sp>
        <p:sp>
          <p:nvSpPr>
            <p:cNvPr id="104467" name="Line 19"/>
            <p:cNvSpPr>
              <a:spLocks noChangeShapeType="1"/>
            </p:cNvSpPr>
            <p:nvPr/>
          </p:nvSpPr>
          <p:spPr bwMode="auto">
            <a:xfrm>
              <a:off x="96" y="864"/>
              <a:ext cx="0" cy="2736"/>
            </a:xfrm>
            <a:prstGeom prst="line">
              <a:avLst/>
            </a:prstGeom>
            <a:noFill/>
            <a:ln w="57150">
              <a:solidFill>
                <a:schemeClr val="bg2"/>
              </a:solidFill>
              <a:round/>
              <a:headEnd/>
              <a:tailEnd/>
            </a:ln>
            <a:effectLst/>
          </p:spPr>
          <p:txBody>
            <a:bodyPr wrap="none" anchor="ctr"/>
            <a:lstStyle/>
            <a:p>
              <a:endParaRPr lang="ar-EG"/>
            </a:p>
          </p:txBody>
        </p:sp>
      </p:grpSp>
      <p:sp>
        <p:nvSpPr>
          <p:cNvPr id="104468" name="Line 20"/>
          <p:cNvSpPr>
            <a:spLocks noChangeShapeType="1"/>
          </p:cNvSpPr>
          <p:nvPr/>
        </p:nvSpPr>
        <p:spPr bwMode="auto">
          <a:xfrm>
            <a:off x="152400" y="5943600"/>
            <a:ext cx="8153400" cy="0"/>
          </a:xfrm>
          <a:prstGeom prst="line">
            <a:avLst/>
          </a:prstGeom>
          <a:noFill/>
          <a:ln w="57150">
            <a:solidFill>
              <a:schemeClr val="bg2"/>
            </a:solidFill>
            <a:round/>
            <a:headEnd/>
            <a:tailEnd/>
          </a:ln>
          <a:effectLst/>
        </p:spPr>
        <p:txBody>
          <a:bodyPr wrap="none" anchor="ctr"/>
          <a:lstStyle/>
          <a:p>
            <a:endParaRPr lang="ar-EG"/>
          </a:p>
        </p:txBody>
      </p:sp>
      <p:sp>
        <p:nvSpPr>
          <p:cNvPr id="104469" name="Line 21"/>
          <p:cNvSpPr>
            <a:spLocks noChangeShapeType="1"/>
          </p:cNvSpPr>
          <p:nvPr/>
        </p:nvSpPr>
        <p:spPr bwMode="auto">
          <a:xfrm>
            <a:off x="152400" y="4114800"/>
            <a:ext cx="8153400" cy="0"/>
          </a:xfrm>
          <a:prstGeom prst="line">
            <a:avLst/>
          </a:prstGeom>
          <a:noFill/>
          <a:ln w="57150">
            <a:solidFill>
              <a:schemeClr val="bg2"/>
            </a:solidFill>
            <a:prstDash val="sysDot"/>
            <a:round/>
            <a:headEnd/>
            <a:tailEnd/>
          </a:ln>
          <a:effectLst/>
        </p:spPr>
        <p:txBody>
          <a:bodyPr wrap="none" anchor="ctr"/>
          <a:lstStyle/>
          <a:p>
            <a:endParaRPr lang="ar-EG"/>
          </a:p>
        </p:txBody>
      </p:sp>
      <p:sp>
        <p:nvSpPr>
          <p:cNvPr id="104470" name="Line 22"/>
          <p:cNvSpPr>
            <a:spLocks noChangeShapeType="1"/>
          </p:cNvSpPr>
          <p:nvPr/>
        </p:nvSpPr>
        <p:spPr bwMode="auto">
          <a:xfrm>
            <a:off x="152400" y="2362200"/>
            <a:ext cx="8153400" cy="0"/>
          </a:xfrm>
          <a:prstGeom prst="line">
            <a:avLst/>
          </a:prstGeom>
          <a:noFill/>
          <a:ln w="57150">
            <a:solidFill>
              <a:schemeClr val="bg2"/>
            </a:solidFill>
            <a:prstDash val="sysDot"/>
            <a:round/>
            <a:headEnd/>
            <a:tailEnd/>
          </a:ln>
          <a:effectLst/>
        </p:spPr>
        <p:txBody>
          <a:bodyPr wrap="none" anchor="ctr"/>
          <a:lstStyle/>
          <a:p>
            <a:endParaRPr lang="ar-EG"/>
          </a:p>
        </p:txBody>
      </p:sp>
    </p:spTree>
  </p:cSld>
  <p:clrMapOvr>
    <a:masterClrMapping/>
  </p:clrMapOvr>
  <p:transition spd="slow">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852488" y="768350"/>
            <a:ext cx="7910512" cy="908050"/>
          </a:xfrm>
          <a:prstGeom prst="rect">
            <a:avLst/>
          </a:prstGeom>
          <a:noFill/>
          <a:ln w="9525" algn="ctr">
            <a:noFill/>
            <a:miter lim="800000"/>
            <a:headEnd/>
            <a:tailEnd/>
          </a:ln>
          <a:effectLst>
            <a:outerShdw dist="35921" dir="2700000" algn="ctr" rotWithShape="0">
              <a:schemeClr val="bg1"/>
            </a:outerShdw>
          </a:effectLst>
        </p:spPr>
        <p:txBody>
          <a:bodyPr anchor="ctr"/>
          <a:lstStyle/>
          <a:p>
            <a:pPr algn="ctr">
              <a:defRPr/>
            </a:pPr>
            <a:r>
              <a:rPr lang="ar-EG" sz="4800" b="1" u="none">
                <a:solidFill>
                  <a:srgbClr val="FFFF00"/>
                </a:solidFill>
                <a:latin typeface="Tahoma" pitchFamily="34" charset="0"/>
              </a:rPr>
              <a:t>مجموعات </a:t>
            </a:r>
            <a:r>
              <a:rPr lang="ar-SA" sz="4800" b="1" u="none">
                <a:solidFill>
                  <a:srgbClr val="FFFF00"/>
                </a:solidFill>
                <a:latin typeface="Tahoma" pitchFamily="34" charset="0"/>
              </a:rPr>
              <a:t>العمل</a:t>
            </a:r>
            <a:endParaRPr lang="en-US" sz="4800" b="1" u="none">
              <a:solidFill>
                <a:srgbClr val="FFFF00"/>
              </a:solidFill>
              <a:latin typeface="Tahoma" pitchFamily="34" charset="0"/>
            </a:endParaRPr>
          </a:p>
        </p:txBody>
      </p:sp>
      <p:sp>
        <p:nvSpPr>
          <p:cNvPr id="26627" name="Text Box 3"/>
          <p:cNvSpPr txBox="1">
            <a:spLocks noChangeArrowheads="1"/>
          </p:cNvSpPr>
          <p:nvPr/>
        </p:nvSpPr>
        <p:spPr bwMode="auto">
          <a:xfrm>
            <a:off x="2449513" y="609600"/>
            <a:ext cx="5018087" cy="519113"/>
          </a:xfrm>
          <a:prstGeom prst="rect">
            <a:avLst/>
          </a:prstGeom>
          <a:noFill/>
          <a:ln w="12700">
            <a:noFill/>
            <a:miter lim="800000"/>
            <a:headEnd/>
            <a:tailEnd/>
          </a:ln>
        </p:spPr>
        <p:txBody>
          <a:bodyPr>
            <a:spAutoFit/>
          </a:bodyPr>
          <a:lstStyle/>
          <a:p>
            <a:pPr eaLnBrk="0" hangingPunct="0">
              <a:buFontTx/>
              <a:buChar char="•"/>
            </a:pPr>
            <a:endParaRPr lang="en-US" sz="2800" u="none"/>
          </a:p>
        </p:txBody>
      </p:sp>
      <p:sp>
        <p:nvSpPr>
          <p:cNvPr id="26628" name="Text Box 4"/>
          <p:cNvSpPr txBox="1">
            <a:spLocks noChangeArrowheads="1"/>
          </p:cNvSpPr>
          <p:nvPr/>
        </p:nvSpPr>
        <p:spPr bwMode="auto">
          <a:xfrm>
            <a:off x="1066800" y="2074863"/>
            <a:ext cx="7646988" cy="4478337"/>
          </a:xfrm>
          <a:prstGeom prst="rect">
            <a:avLst/>
          </a:prstGeom>
          <a:noFill/>
          <a:ln w="12700">
            <a:noFill/>
            <a:miter lim="800000"/>
            <a:headEnd/>
            <a:tailEnd/>
          </a:ln>
        </p:spPr>
        <p:txBody>
          <a:bodyPr>
            <a:spAutoFit/>
          </a:bodyPr>
          <a:lstStyle/>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الموارد الطبيعية (الأرض والمياه) والبيئة.</a:t>
            </a:r>
            <a:r>
              <a:rPr lang="en-US" altLang="zh-CN" sz="3200" b="1" u="none">
                <a:latin typeface="Tahoma" pitchFamily="34" charset="0"/>
                <a:ea typeface="SimSun" pitchFamily="2" charset="-122"/>
                <a:cs typeface="Simplified Arabic" pitchFamily="18" charset="-78"/>
              </a:rPr>
              <a:t> </a:t>
            </a:r>
            <a:endParaRPr lang="ar-EG" altLang="zh-CN" sz="3200" b="1" u="none">
              <a:latin typeface="Tahoma" pitchFamily="34" charset="0"/>
              <a:cs typeface="Simplified Arabic" pitchFamily="18" charset="-78"/>
            </a:endParaRP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الإنتاج النباتى. </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الإنتاج الحيوانى </a:t>
            </a:r>
            <a:r>
              <a:rPr lang="ar-SA" altLang="zh-CN" sz="3200" b="1" u="none">
                <a:latin typeface="Tahoma" pitchFamily="34" charset="0"/>
                <a:cs typeface="Simplified Arabic" pitchFamily="18" charset="-78"/>
              </a:rPr>
              <a:t>والداجني </a:t>
            </a:r>
            <a:r>
              <a:rPr lang="ar-EG" altLang="zh-CN" sz="3200" b="1" u="none">
                <a:latin typeface="Tahoma" pitchFamily="34" charset="0"/>
                <a:cs typeface="Simplified Arabic" pitchFamily="18" charset="-78"/>
              </a:rPr>
              <a:t>والسمكى. </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البحوث الزراعية </a:t>
            </a:r>
            <a:r>
              <a:rPr lang="ar-SA" altLang="zh-CN" sz="3200" b="1" u="none">
                <a:latin typeface="Tahoma" pitchFamily="34" charset="0"/>
                <a:cs typeface="Simplified Arabic" pitchFamily="18" charset="-78"/>
              </a:rPr>
              <a:t>ونقل التكنولوجيا</a:t>
            </a:r>
            <a:r>
              <a:rPr lang="ar-EG" altLang="zh-CN" sz="3200" b="1" u="none">
                <a:latin typeface="Tahoma" pitchFamily="34" charset="0"/>
                <a:cs typeface="Simplified Arabic" pitchFamily="18" charset="-78"/>
              </a:rPr>
              <a:t>.</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التسويق والتصنيع الزراعى. </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المؤسسات الزراعية والتنمية البشرية .</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الإتصالات والمعلومات.</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المرأة </a:t>
            </a:r>
            <a:r>
              <a:rPr lang="ar-SA" altLang="zh-CN" sz="3200" b="1" u="none">
                <a:latin typeface="Tahoma" pitchFamily="34" charset="0"/>
                <a:cs typeface="Simplified Arabic" pitchFamily="18" charset="-78"/>
              </a:rPr>
              <a:t>و</a:t>
            </a:r>
            <a:r>
              <a:rPr lang="ar-EG" altLang="zh-CN" sz="3200" b="1" u="none">
                <a:latin typeface="Tahoma" pitchFamily="34" charset="0"/>
                <a:cs typeface="Simplified Arabic" pitchFamily="18" charset="-78"/>
              </a:rPr>
              <a:t>التنمية الريفية.</a:t>
            </a:r>
          </a:p>
          <a:p>
            <a:pPr marL="531813" indent="-531813" algn="just" eaLnBrk="0" hangingPunct="0">
              <a:buSzPct val="77000"/>
              <a:buFont typeface="Tahoma" pitchFamily="34" charset="0"/>
              <a:buAutoNum type="arabicPeriod"/>
            </a:pPr>
            <a:r>
              <a:rPr lang="ar-EG" altLang="zh-CN" sz="3200" b="1" u="none">
                <a:latin typeface="Tahoma" pitchFamily="34" charset="0"/>
                <a:cs typeface="Simplified Arabic" pitchFamily="18" charset="-78"/>
              </a:rPr>
              <a:t>السياسات الزراعية. </a:t>
            </a:r>
            <a:endParaRPr lang="en-US" altLang="zh-CN" sz="3200" b="1" u="none">
              <a:latin typeface="Tahoma" pitchFamily="34" charset="0"/>
              <a:ea typeface="SimSun" pitchFamily="2" charset="-122"/>
            </a:endParaRPr>
          </a:p>
        </p:txBody>
      </p:sp>
      <p:sp>
        <p:nvSpPr>
          <p:cNvPr id="6" name="Rectangle 5"/>
          <p:cNvSpPr/>
          <p:nvPr/>
        </p:nvSpPr>
        <p:spPr>
          <a:xfrm>
            <a:off x="4953000" y="0"/>
            <a:ext cx="4191000" cy="723275"/>
          </a:xfrm>
          <a:prstGeom prst="rect">
            <a:avLst/>
          </a:prstGeom>
        </p:spPr>
        <p:txBody>
          <a:bodyPr>
            <a:spAutoFit/>
          </a:bodyPr>
          <a:lstStyle/>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rabic Transparent" pitchFamily="2" charset="-78"/>
              </a:rPr>
              <a:t>مجلس البحوث الزراعية والتنمية</a:t>
            </a:r>
            <a:endParaRPr lang="ar-SA"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a:p>
            <a:pPr>
              <a:spcBef>
                <a:spcPts val="600"/>
              </a:spcBef>
              <a:defRPr/>
            </a:pP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تحديث الإستراتيجة الزراعية</a:t>
            </a:r>
            <a:r>
              <a:rPr lang="ar-EG" sz="1800" u="none"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ar-EG" sz="14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rPr>
              <a:t>حتى عام 2030</a:t>
            </a:r>
            <a:endParaRPr lang="en-US" sz="1800" u="none" dirty="0">
              <a:ln w="18415" cmpd="sng">
                <a:solidFill>
                  <a:srgbClr val="FFFFFF"/>
                </a:solidFill>
                <a:prstDash val="solid"/>
              </a:ln>
              <a:solidFill>
                <a:srgbClr val="FFFFFF"/>
              </a:solidFill>
              <a:effectLst>
                <a:outerShdw blurRad="63500" dir="3600000" algn="tl" rotWithShape="0">
                  <a:srgbClr val="000000">
                    <a:alpha val="70000"/>
                  </a:srgbClr>
                </a:outerShdw>
              </a:effectLst>
              <a:cs typeface="Al-Kharashi 3" pitchFamily="2" charset="-7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peper"/>
          <p:cNvPicPr>
            <a:picLocks noChangeAspect="1" noChangeArrowheads="1"/>
          </p:cNvPicPr>
          <p:nvPr/>
        </p:nvPicPr>
        <p:blipFill>
          <a:blip r:embed="rId2" cstate="print"/>
          <a:srcRect/>
          <a:stretch>
            <a:fillRect/>
          </a:stretch>
        </p:blipFill>
        <p:spPr bwMode="auto">
          <a:xfrm>
            <a:off x="5294313" y="4437063"/>
            <a:ext cx="647700" cy="517525"/>
          </a:xfrm>
          <a:prstGeom prst="rect">
            <a:avLst/>
          </a:prstGeom>
          <a:noFill/>
        </p:spPr>
      </p:pic>
      <p:pic>
        <p:nvPicPr>
          <p:cNvPr id="138243" name="Picture 3" descr="tower"/>
          <p:cNvPicPr>
            <a:picLocks noChangeAspect="1" noChangeArrowheads="1"/>
          </p:cNvPicPr>
          <p:nvPr/>
        </p:nvPicPr>
        <p:blipFill>
          <a:blip r:embed="rId3" cstate="print"/>
          <a:srcRect/>
          <a:stretch>
            <a:fillRect/>
          </a:stretch>
        </p:blipFill>
        <p:spPr bwMode="auto">
          <a:xfrm>
            <a:off x="5942013" y="908050"/>
            <a:ext cx="863600" cy="833438"/>
          </a:xfrm>
          <a:prstGeom prst="rect">
            <a:avLst/>
          </a:prstGeom>
          <a:noFill/>
        </p:spPr>
      </p:pic>
      <p:pic>
        <p:nvPicPr>
          <p:cNvPr id="138244" name="Picture 4" descr="labtop"/>
          <p:cNvPicPr>
            <a:picLocks noChangeAspect="1" noChangeArrowheads="1"/>
          </p:cNvPicPr>
          <p:nvPr/>
        </p:nvPicPr>
        <p:blipFill>
          <a:blip r:embed="rId4" cstate="print"/>
          <a:srcRect/>
          <a:stretch>
            <a:fillRect/>
          </a:stretch>
        </p:blipFill>
        <p:spPr bwMode="auto">
          <a:xfrm>
            <a:off x="4456113" y="2708275"/>
            <a:ext cx="1270000" cy="1206500"/>
          </a:xfrm>
          <a:prstGeom prst="rect">
            <a:avLst/>
          </a:prstGeom>
          <a:noFill/>
        </p:spPr>
      </p:pic>
      <p:pic>
        <p:nvPicPr>
          <p:cNvPr id="138245" name="Picture 5" descr="sat"/>
          <p:cNvPicPr>
            <a:picLocks noChangeAspect="1" noChangeArrowheads="1"/>
          </p:cNvPicPr>
          <p:nvPr/>
        </p:nvPicPr>
        <p:blipFill>
          <a:blip r:embed="rId5" cstate="print"/>
          <a:srcRect/>
          <a:stretch>
            <a:fillRect/>
          </a:stretch>
        </p:blipFill>
        <p:spPr bwMode="auto">
          <a:xfrm>
            <a:off x="2857500" y="0"/>
            <a:ext cx="995363" cy="1417638"/>
          </a:xfrm>
          <a:prstGeom prst="rect">
            <a:avLst/>
          </a:prstGeom>
          <a:noFill/>
        </p:spPr>
      </p:pic>
      <p:pic>
        <p:nvPicPr>
          <p:cNvPr id="138246" name="Picture 6" descr="radio"/>
          <p:cNvPicPr>
            <a:picLocks noChangeAspect="1" noChangeArrowheads="1"/>
          </p:cNvPicPr>
          <p:nvPr/>
        </p:nvPicPr>
        <p:blipFill>
          <a:blip r:embed="rId6" cstate="print"/>
          <a:srcRect/>
          <a:stretch>
            <a:fillRect/>
          </a:stretch>
        </p:blipFill>
        <p:spPr bwMode="auto">
          <a:xfrm>
            <a:off x="7885113" y="404813"/>
            <a:ext cx="1225550" cy="952500"/>
          </a:xfrm>
          <a:prstGeom prst="rect">
            <a:avLst/>
          </a:prstGeom>
          <a:noFill/>
        </p:spPr>
      </p:pic>
      <p:sp>
        <p:nvSpPr>
          <p:cNvPr id="138247" name="Line 7"/>
          <p:cNvSpPr>
            <a:spLocks noChangeShapeType="1"/>
          </p:cNvSpPr>
          <p:nvPr/>
        </p:nvSpPr>
        <p:spPr bwMode="auto">
          <a:xfrm>
            <a:off x="7308850" y="981075"/>
            <a:ext cx="503238" cy="0"/>
          </a:xfrm>
          <a:prstGeom prst="line">
            <a:avLst/>
          </a:prstGeom>
          <a:noFill/>
          <a:ln w="9525">
            <a:solidFill>
              <a:schemeClr val="tx1"/>
            </a:solidFill>
            <a:round/>
            <a:headEnd/>
            <a:tailEnd type="triangle" w="med" len="med"/>
          </a:ln>
          <a:effectLst/>
        </p:spPr>
        <p:txBody>
          <a:bodyPr/>
          <a:lstStyle/>
          <a:p>
            <a:endParaRPr lang="ar-EG"/>
          </a:p>
        </p:txBody>
      </p:sp>
      <p:sp>
        <p:nvSpPr>
          <p:cNvPr id="138248" name="Line 8"/>
          <p:cNvSpPr>
            <a:spLocks noChangeShapeType="1"/>
          </p:cNvSpPr>
          <p:nvPr/>
        </p:nvSpPr>
        <p:spPr bwMode="auto">
          <a:xfrm>
            <a:off x="7308850" y="981075"/>
            <a:ext cx="0" cy="647700"/>
          </a:xfrm>
          <a:prstGeom prst="line">
            <a:avLst/>
          </a:prstGeom>
          <a:noFill/>
          <a:ln w="9525">
            <a:solidFill>
              <a:schemeClr val="tx1"/>
            </a:solidFill>
            <a:round/>
            <a:headEnd/>
            <a:tailEnd/>
          </a:ln>
          <a:effectLst/>
        </p:spPr>
        <p:txBody>
          <a:bodyPr/>
          <a:lstStyle/>
          <a:p>
            <a:endParaRPr lang="ar-EG"/>
          </a:p>
        </p:txBody>
      </p:sp>
      <p:sp>
        <p:nvSpPr>
          <p:cNvPr id="138249" name="Line 9"/>
          <p:cNvSpPr>
            <a:spLocks noChangeShapeType="1"/>
          </p:cNvSpPr>
          <p:nvPr/>
        </p:nvSpPr>
        <p:spPr bwMode="auto">
          <a:xfrm flipH="1">
            <a:off x="6948488" y="1628775"/>
            <a:ext cx="360362" cy="0"/>
          </a:xfrm>
          <a:prstGeom prst="line">
            <a:avLst/>
          </a:prstGeom>
          <a:noFill/>
          <a:ln w="9525">
            <a:solidFill>
              <a:schemeClr val="tx1"/>
            </a:solidFill>
            <a:round/>
            <a:headEnd/>
            <a:tailEnd/>
          </a:ln>
          <a:effectLst/>
        </p:spPr>
        <p:txBody>
          <a:bodyPr/>
          <a:lstStyle/>
          <a:p>
            <a:endParaRPr lang="ar-EG"/>
          </a:p>
        </p:txBody>
      </p:sp>
      <p:pic>
        <p:nvPicPr>
          <p:cNvPr id="138250" name="Picture 10" descr="images"/>
          <p:cNvPicPr>
            <a:picLocks noChangeAspect="1" noChangeArrowheads="1"/>
          </p:cNvPicPr>
          <p:nvPr/>
        </p:nvPicPr>
        <p:blipFill>
          <a:blip r:embed="rId7" cstate="print"/>
          <a:srcRect/>
          <a:stretch>
            <a:fillRect/>
          </a:stretch>
        </p:blipFill>
        <p:spPr bwMode="auto">
          <a:xfrm>
            <a:off x="4500563" y="908050"/>
            <a:ext cx="962025" cy="1031875"/>
          </a:xfrm>
          <a:prstGeom prst="rect">
            <a:avLst/>
          </a:prstGeom>
          <a:noFill/>
        </p:spPr>
      </p:pic>
      <p:sp>
        <p:nvSpPr>
          <p:cNvPr id="138251" name="Line 11"/>
          <p:cNvSpPr>
            <a:spLocks noChangeShapeType="1"/>
          </p:cNvSpPr>
          <p:nvPr/>
        </p:nvSpPr>
        <p:spPr bwMode="auto">
          <a:xfrm>
            <a:off x="5507038" y="1628775"/>
            <a:ext cx="360362" cy="0"/>
          </a:xfrm>
          <a:prstGeom prst="line">
            <a:avLst/>
          </a:prstGeom>
          <a:noFill/>
          <a:ln w="9525">
            <a:solidFill>
              <a:schemeClr val="tx1"/>
            </a:solidFill>
            <a:round/>
            <a:headEnd/>
            <a:tailEnd type="triangle" w="med" len="med"/>
          </a:ln>
          <a:effectLst/>
        </p:spPr>
        <p:txBody>
          <a:bodyPr/>
          <a:lstStyle/>
          <a:p>
            <a:endParaRPr lang="ar-EG"/>
          </a:p>
        </p:txBody>
      </p:sp>
      <p:grpSp>
        <p:nvGrpSpPr>
          <p:cNvPr id="2" name="Group 12"/>
          <p:cNvGrpSpPr>
            <a:grpSpLocks/>
          </p:cNvGrpSpPr>
          <p:nvPr/>
        </p:nvGrpSpPr>
        <p:grpSpPr bwMode="auto">
          <a:xfrm>
            <a:off x="755650" y="4221163"/>
            <a:ext cx="450850" cy="552450"/>
            <a:chOff x="3153" y="3253"/>
            <a:chExt cx="284" cy="348"/>
          </a:xfrm>
        </p:grpSpPr>
        <p:sp>
          <p:nvSpPr>
            <p:cNvPr id="138253" name="Freeform 13"/>
            <p:cNvSpPr>
              <a:spLocks noEditPoints="1"/>
            </p:cNvSpPr>
            <p:nvPr/>
          </p:nvSpPr>
          <p:spPr bwMode="auto">
            <a:xfrm>
              <a:off x="3153" y="3253"/>
              <a:ext cx="284" cy="348"/>
            </a:xfrm>
            <a:custGeom>
              <a:avLst/>
              <a:gdLst/>
              <a:ahLst/>
              <a:cxnLst>
                <a:cxn ang="0">
                  <a:pos x="171" y="424"/>
                </a:cxn>
                <a:cxn ang="0">
                  <a:pos x="399" y="424"/>
                </a:cxn>
                <a:cxn ang="0">
                  <a:pos x="399" y="364"/>
                </a:cxn>
                <a:cxn ang="0">
                  <a:pos x="171" y="364"/>
                </a:cxn>
                <a:cxn ang="0">
                  <a:pos x="171" y="424"/>
                </a:cxn>
                <a:cxn ang="0">
                  <a:pos x="56" y="364"/>
                </a:cxn>
                <a:cxn ang="0">
                  <a:pos x="511" y="364"/>
                </a:cxn>
                <a:cxn ang="0">
                  <a:pos x="511" y="0"/>
                </a:cxn>
                <a:cxn ang="0">
                  <a:pos x="56" y="0"/>
                </a:cxn>
                <a:cxn ang="0">
                  <a:pos x="56" y="364"/>
                </a:cxn>
                <a:cxn ang="0">
                  <a:pos x="113" y="485"/>
                </a:cxn>
                <a:cxn ang="0">
                  <a:pos x="455" y="485"/>
                </a:cxn>
                <a:cxn ang="0">
                  <a:pos x="455" y="424"/>
                </a:cxn>
                <a:cxn ang="0">
                  <a:pos x="113" y="424"/>
                </a:cxn>
                <a:cxn ang="0">
                  <a:pos x="113" y="485"/>
                </a:cxn>
                <a:cxn ang="0">
                  <a:pos x="0" y="696"/>
                </a:cxn>
                <a:cxn ang="0">
                  <a:pos x="569" y="696"/>
                </a:cxn>
                <a:cxn ang="0">
                  <a:pos x="569" y="485"/>
                </a:cxn>
                <a:cxn ang="0">
                  <a:pos x="0" y="485"/>
                </a:cxn>
                <a:cxn ang="0">
                  <a:pos x="0" y="696"/>
                </a:cxn>
              </a:cxnLst>
              <a:rect l="0" t="0" r="r" b="b"/>
              <a:pathLst>
                <a:path w="569" h="696">
                  <a:moveTo>
                    <a:pt x="171" y="424"/>
                  </a:moveTo>
                  <a:lnTo>
                    <a:pt x="399" y="424"/>
                  </a:lnTo>
                  <a:lnTo>
                    <a:pt x="399" y="364"/>
                  </a:lnTo>
                  <a:lnTo>
                    <a:pt x="171" y="364"/>
                  </a:lnTo>
                  <a:lnTo>
                    <a:pt x="171" y="424"/>
                  </a:lnTo>
                  <a:close/>
                  <a:moveTo>
                    <a:pt x="56" y="364"/>
                  </a:moveTo>
                  <a:lnTo>
                    <a:pt x="511" y="364"/>
                  </a:lnTo>
                  <a:lnTo>
                    <a:pt x="511" y="0"/>
                  </a:lnTo>
                  <a:lnTo>
                    <a:pt x="56" y="0"/>
                  </a:lnTo>
                  <a:lnTo>
                    <a:pt x="56" y="364"/>
                  </a:lnTo>
                  <a:close/>
                  <a:moveTo>
                    <a:pt x="113" y="485"/>
                  </a:moveTo>
                  <a:lnTo>
                    <a:pt x="455" y="485"/>
                  </a:lnTo>
                  <a:lnTo>
                    <a:pt x="455" y="424"/>
                  </a:lnTo>
                  <a:lnTo>
                    <a:pt x="113" y="424"/>
                  </a:lnTo>
                  <a:lnTo>
                    <a:pt x="113" y="485"/>
                  </a:lnTo>
                  <a:close/>
                  <a:moveTo>
                    <a:pt x="0" y="696"/>
                  </a:moveTo>
                  <a:lnTo>
                    <a:pt x="569" y="696"/>
                  </a:lnTo>
                  <a:lnTo>
                    <a:pt x="569" y="485"/>
                  </a:lnTo>
                  <a:lnTo>
                    <a:pt x="0" y="485"/>
                  </a:lnTo>
                  <a:lnTo>
                    <a:pt x="0" y="696"/>
                  </a:lnTo>
                  <a:close/>
                </a:path>
              </a:pathLst>
            </a:custGeom>
            <a:solidFill>
              <a:srgbClr val="FFFFFF"/>
            </a:solidFill>
            <a:ln w="9525">
              <a:solidFill>
                <a:srgbClr val="000000"/>
              </a:solidFill>
              <a:prstDash val="solid"/>
              <a:round/>
              <a:headEnd/>
              <a:tailEnd/>
            </a:ln>
          </p:spPr>
          <p:txBody>
            <a:bodyPr/>
            <a:lstStyle/>
            <a:p>
              <a:endParaRPr lang="ar-EG"/>
            </a:p>
          </p:txBody>
        </p:sp>
        <p:sp>
          <p:nvSpPr>
            <p:cNvPr id="138254" name="Freeform 14"/>
            <p:cNvSpPr>
              <a:spLocks noEditPoints="1"/>
            </p:cNvSpPr>
            <p:nvPr/>
          </p:nvSpPr>
          <p:spPr bwMode="auto">
            <a:xfrm>
              <a:off x="3295" y="3511"/>
              <a:ext cx="135" cy="30"/>
            </a:xfrm>
            <a:custGeom>
              <a:avLst/>
              <a:gdLst/>
              <a:ahLst/>
              <a:cxnLst>
                <a:cxn ang="0">
                  <a:pos x="156" y="61"/>
                </a:cxn>
                <a:cxn ang="0">
                  <a:pos x="270" y="61"/>
                </a:cxn>
                <a:cxn ang="0">
                  <a:pos x="270" y="0"/>
                </a:cxn>
                <a:cxn ang="0">
                  <a:pos x="156" y="0"/>
                </a:cxn>
                <a:cxn ang="0">
                  <a:pos x="156" y="61"/>
                </a:cxn>
                <a:cxn ang="0">
                  <a:pos x="0" y="61"/>
                </a:cxn>
                <a:cxn ang="0">
                  <a:pos x="141" y="61"/>
                </a:cxn>
                <a:cxn ang="0">
                  <a:pos x="141" y="0"/>
                </a:cxn>
                <a:cxn ang="0">
                  <a:pos x="0" y="0"/>
                </a:cxn>
                <a:cxn ang="0">
                  <a:pos x="0" y="61"/>
                </a:cxn>
              </a:cxnLst>
              <a:rect l="0" t="0" r="r" b="b"/>
              <a:pathLst>
                <a:path w="270" h="61">
                  <a:moveTo>
                    <a:pt x="156" y="61"/>
                  </a:moveTo>
                  <a:lnTo>
                    <a:pt x="270" y="61"/>
                  </a:lnTo>
                  <a:lnTo>
                    <a:pt x="270" y="0"/>
                  </a:lnTo>
                  <a:lnTo>
                    <a:pt x="156" y="0"/>
                  </a:lnTo>
                  <a:lnTo>
                    <a:pt x="156" y="61"/>
                  </a:lnTo>
                  <a:close/>
                  <a:moveTo>
                    <a:pt x="0" y="61"/>
                  </a:moveTo>
                  <a:lnTo>
                    <a:pt x="141" y="61"/>
                  </a:lnTo>
                  <a:lnTo>
                    <a:pt x="141" y="0"/>
                  </a:lnTo>
                  <a:lnTo>
                    <a:pt x="0" y="0"/>
                  </a:lnTo>
                  <a:lnTo>
                    <a:pt x="0" y="61"/>
                  </a:lnTo>
                  <a:close/>
                </a:path>
              </a:pathLst>
            </a:custGeom>
            <a:solidFill>
              <a:srgbClr val="FFFFFF"/>
            </a:solidFill>
            <a:ln w="3175">
              <a:solidFill>
                <a:srgbClr val="000000"/>
              </a:solidFill>
              <a:prstDash val="solid"/>
              <a:round/>
              <a:headEnd/>
              <a:tailEnd/>
            </a:ln>
          </p:spPr>
          <p:txBody>
            <a:bodyPr/>
            <a:lstStyle/>
            <a:p>
              <a:endParaRPr lang="ar-EG"/>
            </a:p>
          </p:txBody>
        </p:sp>
        <p:sp>
          <p:nvSpPr>
            <p:cNvPr id="138255" name="Freeform 15"/>
            <p:cNvSpPr>
              <a:spLocks/>
            </p:cNvSpPr>
            <p:nvPr/>
          </p:nvSpPr>
          <p:spPr bwMode="auto">
            <a:xfrm>
              <a:off x="3159" y="3511"/>
              <a:ext cx="22" cy="14"/>
            </a:xfrm>
            <a:custGeom>
              <a:avLst/>
              <a:gdLst/>
              <a:ahLst/>
              <a:cxnLst>
                <a:cxn ang="0">
                  <a:pos x="0" y="15"/>
                </a:cxn>
                <a:cxn ang="0">
                  <a:pos x="3" y="8"/>
                </a:cxn>
                <a:cxn ang="0">
                  <a:pos x="11" y="2"/>
                </a:cxn>
                <a:cxn ang="0">
                  <a:pos x="22" y="0"/>
                </a:cxn>
                <a:cxn ang="0">
                  <a:pos x="32" y="2"/>
                </a:cxn>
                <a:cxn ang="0">
                  <a:pos x="40" y="8"/>
                </a:cxn>
                <a:cxn ang="0">
                  <a:pos x="43" y="15"/>
                </a:cxn>
                <a:cxn ang="0">
                  <a:pos x="40" y="23"/>
                </a:cxn>
                <a:cxn ang="0">
                  <a:pos x="32" y="28"/>
                </a:cxn>
                <a:cxn ang="0">
                  <a:pos x="22" y="30"/>
                </a:cxn>
                <a:cxn ang="0">
                  <a:pos x="11" y="28"/>
                </a:cxn>
                <a:cxn ang="0">
                  <a:pos x="3" y="23"/>
                </a:cxn>
                <a:cxn ang="0">
                  <a:pos x="0" y="15"/>
                </a:cxn>
              </a:cxnLst>
              <a:rect l="0" t="0" r="r" b="b"/>
              <a:pathLst>
                <a:path w="43" h="30">
                  <a:moveTo>
                    <a:pt x="0" y="15"/>
                  </a:moveTo>
                  <a:lnTo>
                    <a:pt x="3" y="8"/>
                  </a:lnTo>
                  <a:lnTo>
                    <a:pt x="11" y="2"/>
                  </a:lnTo>
                  <a:lnTo>
                    <a:pt x="22" y="0"/>
                  </a:lnTo>
                  <a:lnTo>
                    <a:pt x="32" y="2"/>
                  </a:lnTo>
                  <a:lnTo>
                    <a:pt x="40" y="8"/>
                  </a:lnTo>
                  <a:lnTo>
                    <a:pt x="43" y="15"/>
                  </a:lnTo>
                  <a:lnTo>
                    <a:pt x="40" y="23"/>
                  </a:lnTo>
                  <a:lnTo>
                    <a:pt x="32" y="28"/>
                  </a:lnTo>
                  <a:lnTo>
                    <a:pt x="22" y="30"/>
                  </a:lnTo>
                  <a:lnTo>
                    <a:pt x="11" y="28"/>
                  </a:lnTo>
                  <a:lnTo>
                    <a:pt x="3" y="23"/>
                  </a:lnTo>
                  <a:lnTo>
                    <a:pt x="0" y="15"/>
                  </a:lnTo>
                  <a:close/>
                </a:path>
              </a:pathLst>
            </a:custGeom>
            <a:solidFill>
              <a:srgbClr val="FFFFFF"/>
            </a:solidFill>
            <a:ln w="9525">
              <a:solidFill>
                <a:srgbClr val="000000"/>
              </a:solidFill>
              <a:prstDash val="solid"/>
              <a:round/>
              <a:headEnd/>
              <a:tailEnd/>
            </a:ln>
          </p:spPr>
          <p:txBody>
            <a:bodyPr/>
            <a:lstStyle/>
            <a:p>
              <a:endParaRPr lang="ar-EG"/>
            </a:p>
          </p:txBody>
        </p:sp>
        <p:sp>
          <p:nvSpPr>
            <p:cNvPr id="138256" name="Line 16"/>
            <p:cNvSpPr>
              <a:spLocks noChangeShapeType="1"/>
            </p:cNvSpPr>
            <p:nvPr/>
          </p:nvSpPr>
          <p:spPr bwMode="auto">
            <a:xfrm>
              <a:off x="3380" y="3525"/>
              <a:ext cx="43" cy="1"/>
            </a:xfrm>
            <a:prstGeom prst="line">
              <a:avLst/>
            </a:prstGeom>
            <a:noFill/>
            <a:ln w="9525">
              <a:solidFill>
                <a:srgbClr val="000000"/>
              </a:solidFill>
              <a:round/>
              <a:headEnd/>
              <a:tailEnd/>
            </a:ln>
          </p:spPr>
          <p:txBody>
            <a:bodyPr/>
            <a:lstStyle/>
            <a:p>
              <a:endParaRPr lang="ar-EG"/>
            </a:p>
          </p:txBody>
        </p:sp>
        <p:sp>
          <p:nvSpPr>
            <p:cNvPr id="138257" name="Rectangle 17"/>
            <p:cNvSpPr>
              <a:spLocks noChangeArrowheads="1"/>
            </p:cNvSpPr>
            <p:nvPr/>
          </p:nvSpPr>
          <p:spPr bwMode="auto">
            <a:xfrm>
              <a:off x="3209" y="3283"/>
              <a:ext cx="171" cy="122"/>
            </a:xfrm>
            <a:prstGeom prst="rect">
              <a:avLst/>
            </a:prstGeom>
            <a:solidFill>
              <a:srgbClr val="000000"/>
            </a:solidFill>
            <a:ln w="3175">
              <a:solidFill>
                <a:srgbClr val="000000"/>
              </a:solidFill>
              <a:miter lim="800000"/>
              <a:headEnd/>
              <a:tailEnd/>
            </a:ln>
          </p:spPr>
          <p:txBody>
            <a:bodyPr/>
            <a:lstStyle/>
            <a:p>
              <a:endParaRPr lang="ar-EG"/>
            </a:p>
          </p:txBody>
        </p:sp>
        <p:sp>
          <p:nvSpPr>
            <p:cNvPr id="138258" name="Rectangle 18"/>
            <p:cNvSpPr>
              <a:spLocks noChangeArrowheads="1"/>
            </p:cNvSpPr>
            <p:nvPr/>
          </p:nvSpPr>
          <p:spPr bwMode="auto">
            <a:xfrm>
              <a:off x="3166" y="3578"/>
              <a:ext cx="253" cy="15"/>
            </a:xfrm>
            <a:prstGeom prst="rect">
              <a:avLst/>
            </a:prstGeom>
            <a:solidFill>
              <a:srgbClr val="000000"/>
            </a:solidFill>
            <a:ln w="3175">
              <a:solidFill>
                <a:srgbClr val="000000"/>
              </a:solidFill>
              <a:miter lim="800000"/>
              <a:headEnd/>
              <a:tailEnd/>
            </a:ln>
          </p:spPr>
          <p:txBody>
            <a:bodyPr/>
            <a:lstStyle/>
            <a:p>
              <a:endParaRPr lang="ar-EG"/>
            </a:p>
          </p:txBody>
        </p:sp>
        <p:sp>
          <p:nvSpPr>
            <p:cNvPr id="138259" name="Rectangle 19"/>
            <p:cNvSpPr>
              <a:spLocks noChangeArrowheads="1"/>
            </p:cNvSpPr>
            <p:nvPr/>
          </p:nvSpPr>
          <p:spPr bwMode="auto">
            <a:xfrm>
              <a:off x="3166" y="3556"/>
              <a:ext cx="253" cy="15"/>
            </a:xfrm>
            <a:prstGeom prst="rect">
              <a:avLst/>
            </a:prstGeom>
            <a:solidFill>
              <a:srgbClr val="000000"/>
            </a:solidFill>
            <a:ln w="3175">
              <a:solidFill>
                <a:srgbClr val="000000"/>
              </a:solidFill>
              <a:miter lim="800000"/>
              <a:headEnd/>
              <a:tailEnd/>
            </a:ln>
          </p:spPr>
          <p:txBody>
            <a:bodyPr/>
            <a:lstStyle/>
            <a:p>
              <a:endParaRPr lang="ar-EG"/>
            </a:p>
          </p:txBody>
        </p:sp>
      </p:grpSp>
      <p:grpSp>
        <p:nvGrpSpPr>
          <p:cNvPr id="3" name="Group 20"/>
          <p:cNvGrpSpPr>
            <a:grpSpLocks/>
          </p:cNvGrpSpPr>
          <p:nvPr/>
        </p:nvGrpSpPr>
        <p:grpSpPr bwMode="auto">
          <a:xfrm>
            <a:off x="1693863" y="2060575"/>
            <a:ext cx="750887" cy="671513"/>
            <a:chOff x="731" y="3230"/>
            <a:chExt cx="474" cy="423"/>
          </a:xfrm>
        </p:grpSpPr>
        <p:sp>
          <p:nvSpPr>
            <p:cNvPr id="138261" name="Freeform 21"/>
            <p:cNvSpPr>
              <a:spLocks noEditPoints="1"/>
            </p:cNvSpPr>
            <p:nvPr/>
          </p:nvSpPr>
          <p:spPr bwMode="auto">
            <a:xfrm>
              <a:off x="731" y="3612"/>
              <a:ext cx="474" cy="41"/>
            </a:xfrm>
            <a:custGeom>
              <a:avLst/>
              <a:gdLst/>
              <a:ahLst/>
              <a:cxnLst>
                <a:cxn ang="0">
                  <a:pos x="60" y="27"/>
                </a:cxn>
                <a:cxn ang="0">
                  <a:pos x="0" y="27"/>
                </a:cxn>
                <a:cxn ang="0">
                  <a:pos x="0" y="82"/>
                </a:cxn>
                <a:cxn ang="0">
                  <a:pos x="949" y="82"/>
                </a:cxn>
                <a:cxn ang="0">
                  <a:pos x="949" y="27"/>
                </a:cxn>
                <a:cxn ang="0">
                  <a:pos x="830" y="27"/>
                </a:cxn>
                <a:cxn ang="0">
                  <a:pos x="830" y="0"/>
                </a:cxn>
                <a:cxn ang="0">
                  <a:pos x="60" y="0"/>
                </a:cxn>
                <a:cxn ang="0">
                  <a:pos x="60" y="27"/>
                </a:cxn>
                <a:cxn ang="0">
                  <a:pos x="830" y="27"/>
                </a:cxn>
                <a:cxn ang="0">
                  <a:pos x="74" y="27"/>
                </a:cxn>
                <a:cxn ang="0">
                  <a:pos x="830" y="27"/>
                </a:cxn>
              </a:cxnLst>
              <a:rect l="0" t="0" r="r" b="b"/>
              <a:pathLst>
                <a:path w="949" h="82">
                  <a:moveTo>
                    <a:pt x="60" y="27"/>
                  </a:moveTo>
                  <a:lnTo>
                    <a:pt x="0" y="27"/>
                  </a:lnTo>
                  <a:lnTo>
                    <a:pt x="0" y="82"/>
                  </a:lnTo>
                  <a:lnTo>
                    <a:pt x="949" y="82"/>
                  </a:lnTo>
                  <a:lnTo>
                    <a:pt x="949" y="27"/>
                  </a:lnTo>
                  <a:lnTo>
                    <a:pt x="830" y="27"/>
                  </a:lnTo>
                  <a:lnTo>
                    <a:pt x="830" y="0"/>
                  </a:lnTo>
                  <a:lnTo>
                    <a:pt x="60" y="0"/>
                  </a:lnTo>
                  <a:lnTo>
                    <a:pt x="60" y="27"/>
                  </a:lnTo>
                  <a:close/>
                  <a:moveTo>
                    <a:pt x="830" y="27"/>
                  </a:moveTo>
                  <a:lnTo>
                    <a:pt x="74" y="27"/>
                  </a:lnTo>
                  <a:lnTo>
                    <a:pt x="830" y="27"/>
                  </a:lnTo>
                  <a:close/>
                </a:path>
              </a:pathLst>
            </a:custGeom>
            <a:solidFill>
              <a:srgbClr val="FFFFFF"/>
            </a:solidFill>
            <a:ln w="9525">
              <a:solidFill>
                <a:srgbClr val="000000"/>
              </a:solidFill>
              <a:prstDash val="solid"/>
              <a:round/>
              <a:headEnd/>
              <a:tailEnd/>
            </a:ln>
          </p:spPr>
          <p:txBody>
            <a:bodyPr/>
            <a:lstStyle/>
            <a:p>
              <a:endParaRPr lang="ar-EG"/>
            </a:p>
          </p:txBody>
        </p:sp>
        <p:sp>
          <p:nvSpPr>
            <p:cNvPr id="138262" name="Line 22"/>
            <p:cNvSpPr>
              <a:spLocks noChangeShapeType="1"/>
            </p:cNvSpPr>
            <p:nvPr/>
          </p:nvSpPr>
          <p:spPr bwMode="auto">
            <a:xfrm>
              <a:off x="828" y="3476"/>
              <a:ext cx="64" cy="1"/>
            </a:xfrm>
            <a:prstGeom prst="line">
              <a:avLst/>
            </a:prstGeom>
            <a:noFill/>
            <a:ln w="9525">
              <a:solidFill>
                <a:srgbClr val="000000"/>
              </a:solidFill>
              <a:round/>
              <a:headEnd/>
              <a:tailEnd/>
            </a:ln>
          </p:spPr>
          <p:txBody>
            <a:bodyPr/>
            <a:lstStyle/>
            <a:p>
              <a:endParaRPr lang="ar-EG"/>
            </a:p>
          </p:txBody>
        </p:sp>
        <p:sp>
          <p:nvSpPr>
            <p:cNvPr id="138263" name="Freeform 23"/>
            <p:cNvSpPr>
              <a:spLocks/>
            </p:cNvSpPr>
            <p:nvPr/>
          </p:nvSpPr>
          <p:spPr bwMode="auto">
            <a:xfrm>
              <a:off x="828" y="3432"/>
              <a:ext cx="97" cy="177"/>
            </a:xfrm>
            <a:custGeom>
              <a:avLst/>
              <a:gdLst/>
              <a:ahLst/>
              <a:cxnLst>
                <a:cxn ang="0">
                  <a:pos x="195" y="353"/>
                </a:cxn>
                <a:cxn ang="0">
                  <a:pos x="0" y="88"/>
                </a:cxn>
                <a:cxn ang="0">
                  <a:pos x="64" y="0"/>
                </a:cxn>
              </a:cxnLst>
              <a:rect l="0" t="0" r="r" b="b"/>
              <a:pathLst>
                <a:path w="195" h="353">
                  <a:moveTo>
                    <a:pt x="195" y="353"/>
                  </a:moveTo>
                  <a:lnTo>
                    <a:pt x="0" y="88"/>
                  </a:lnTo>
                  <a:lnTo>
                    <a:pt x="64" y="0"/>
                  </a:lnTo>
                </a:path>
              </a:pathLst>
            </a:custGeom>
            <a:noFill/>
            <a:ln w="9525">
              <a:solidFill>
                <a:srgbClr val="000000"/>
              </a:solidFill>
              <a:prstDash val="solid"/>
              <a:round/>
              <a:headEnd/>
              <a:tailEnd/>
            </a:ln>
          </p:spPr>
          <p:txBody>
            <a:bodyPr/>
            <a:lstStyle/>
            <a:p>
              <a:endParaRPr lang="ar-EG"/>
            </a:p>
          </p:txBody>
        </p:sp>
        <p:sp>
          <p:nvSpPr>
            <p:cNvPr id="138264" name="Line 24"/>
            <p:cNvSpPr>
              <a:spLocks noChangeShapeType="1"/>
            </p:cNvSpPr>
            <p:nvPr/>
          </p:nvSpPr>
          <p:spPr bwMode="auto">
            <a:xfrm flipV="1">
              <a:off x="791" y="3476"/>
              <a:ext cx="101" cy="136"/>
            </a:xfrm>
            <a:prstGeom prst="line">
              <a:avLst/>
            </a:prstGeom>
            <a:noFill/>
            <a:ln w="9525">
              <a:solidFill>
                <a:srgbClr val="000000"/>
              </a:solidFill>
              <a:round/>
              <a:headEnd/>
              <a:tailEnd/>
            </a:ln>
          </p:spPr>
          <p:txBody>
            <a:bodyPr/>
            <a:lstStyle/>
            <a:p>
              <a:endParaRPr lang="ar-EG"/>
            </a:p>
          </p:txBody>
        </p:sp>
        <p:sp>
          <p:nvSpPr>
            <p:cNvPr id="138265" name="Freeform 25"/>
            <p:cNvSpPr>
              <a:spLocks/>
            </p:cNvSpPr>
            <p:nvPr/>
          </p:nvSpPr>
          <p:spPr bwMode="auto">
            <a:xfrm>
              <a:off x="828" y="3564"/>
              <a:ext cx="189" cy="45"/>
            </a:xfrm>
            <a:custGeom>
              <a:avLst/>
              <a:gdLst/>
              <a:ahLst/>
              <a:cxnLst>
                <a:cxn ang="0">
                  <a:pos x="64" y="88"/>
                </a:cxn>
                <a:cxn ang="0">
                  <a:pos x="0" y="0"/>
                </a:cxn>
                <a:cxn ang="0">
                  <a:pos x="380" y="0"/>
                </a:cxn>
                <a:cxn ang="0">
                  <a:pos x="323" y="88"/>
                </a:cxn>
              </a:cxnLst>
              <a:rect l="0" t="0" r="r" b="b"/>
              <a:pathLst>
                <a:path w="380" h="88">
                  <a:moveTo>
                    <a:pt x="64" y="88"/>
                  </a:moveTo>
                  <a:lnTo>
                    <a:pt x="0" y="0"/>
                  </a:lnTo>
                  <a:lnTo>
                    <a:pt x="380" y="0"/>
                  </a:lnTo>
                  <a:lnTo>
                    <a:pt x="323" y="88"/>
                  </a:lnTo>
                </a:path>
              </a:pathLst>
            </a:custGeom>
            <a:noFill/>
            <a:ln w="9525">
              <a:solidFill>
                <a:srgbClr val="000000"/>
              </a:solidFill>
              <a:prstDash val="solid"/>
              <a:round/>
              <a:headEnd/>
              <a:tailEnd/>
            </a:ln>
          </p:spPr>
          <p:txBody>
            <a:bodyPr/>
            <a:lstStyle/>
            <a:p>
              <a:endParaRPr lang="ar-EG"/>
            </a:p>
          </p:txBody>
        </p:sp>
        <p:sp>
          <p:nvSpPr>
            <p:cNvPr id="138266" name="Line 26"/>
            <p:cNvSpPr>
              <a:spLocks noChangeShapeType="1"/>
            </p:cNvSpPr>
            <p:nvPr/>
          </p:nvSpPr>
          <p:spPr bwMode="auto">
            <a:xfrm flipH="1" flipV="1">
              <a:off x="957" y="3491"/>
              <a:ext cx="100" cy="121"/>
            </a:xfrm>
            <a:prstGeom prst="line">
              <a:avLst/>
            </a:prstGeom>
            <a:noFill/>
            <a:ln w="9525">
              <a:solidFill>
                <a:srgbClr val="000000"/>
              </a:solidFill>
              <a:round/>
              <a:headEnd/>
              <a:tailEnd/>
            </a:ln>
          </p:spPr>
          <p:txBody>
            <a:bodyPr/>
            <a:lstStyle/>
            <a:p>
              <a:endParaRPr lang="ar-EG"/>
            </a:p>
          </p:txBody>
        </p:sp>
        <p:sp>
          <p:nvSpPr>
            <p:cNvPr id="138267" name="Rectangle 27"/>
            <p:cNvSpPr>
              <a:spLocks noChangeArrowheads="1"/>
            </p:cNvSpPr>
            <p:nvPr/>
          </p:nvSpPr>
          <p:spPr bwMode="auto">
            <a:xfrm>
              <a:off x="894" y="3477"/>
              <a:ext cx="60" cy="135"/>
            </a:xfrm>
            <a:prstGeom prst="rect">
              <a:avLst/>
            </a:prstGeom>
            <a:solidFill>
              <a:srgbClr val="000000"/>
            </a:solidFill>
            <a:ln w="9525">
              <a:noFill/>
              <a:miter lim="800000"/>
              <a:headEnd/>
              <a:tailEnd/>
            </a:ln>
          </p:spPr>
          <p:txBody>
            <a:bodyPr/>
            <a:lstStyle/>
            <a:p>
              <a:endParaRPr lang="ar-EG"/>
            </a:p>
          </p:txBody>
        </p:sp>
        <p:sp>
          <p:nvSpPr>
            <p:cNvPr id="138268" name="Freeform 28"/>
            <p:cNvSpPr>
              <a:spLocks noEditPoints="1"/>
            </p:cNvSpPr>
            <p:nvPr/>
          </p:nvSpPr>
          <p:spPr bwMode="auto">
            <a:xfrm>
              <a:off x="747" y="3230"/>
              <a:ext cx="458" cy="285"/>
            </a:xfrm>
            <a:custGeom>
              <a:avLst/>
              <a:gdLst/>
              <a:ahLst/>
              <a:cxnLst>
                <a:cxn ang="0">
                  <a:pos x="7" y="44"/>
                </a:cxn>
                <a:cxn ang="0">
                  <a:pos x="0" y="95"/>
                </a:cxn>
                <a:cxn ang="0">
                  <a:pos x="13" y="156"/>
                </a:cxn>
                <a:cxn ang="0">
                  <a:pos x="47" y="219"/>
                </a:cxn>
                <a:cxn ang="0">
                  <a:pos x="98" y="284"/>
                </a:cxn>
                <a:cxn ang="0">
                  <a:pos x="166" y="348"/>
                </a:cxn>
                <a:cxn ang="0">
                  <a:pos x="246" y="409"/>
                </a:cxn>
                <a:cxn ang="0">
                  <a:pos x="336" y="462"/>
                </a:cxn>
                <a:cxn ang="0">
                  <a:pos x="433" y="506"/>
                </a:cxn>
                <a:cxn ang="0">
                  <a:pos x="529" y="540"/>
                </a:cxn>
                <a:cxn ang="0">
                  <a:pos x="624" y="562"/>
                </a:cxn>
                <a:cxn ang="0">
                  <a:pos x="711" y="569"/>
                </a:cxn>
                <a:cxn ang="0">
                  <a:pos x="788" y="565"/>
                </a:cxn>
                <a:cxn ang="0">
                  <a:pos x="851" y="545"/>
                </a:cxn>
                <a:cxn ang="0">
                  <a:pos x="897" y="513"/>
                </a:cxn>
                <a:cxn ang="0">
                  <a:pos x="904" y="503"/>
                </a:cxn>
                <a:cxn ang="0">
                  <a:pos x="870" y="513"/>
                </a:cxn>
                <a:cxn ang="0">
                  <a:pos x="820" y="513"/>
                </a:cxn>
                <a:cxn ang="0">
                  <a:pos x="754" y="501"/>
                </a:cxn>
                <a:cxn ang="0">
                  <a:pos x="676" y="479"/>
                </a:cxn>
                <a:cxn ang="0">
                  <a:pos x="589" y="447"/>
                </a:cxn>
                <a:cxn ang="0">
                  <a:pos x="496" y="406"/>
                </a:cxn>
                <a:cxn ang="0">
                  <a:pos x="401" y="360"/>
                </a:cxn>
                <a:cxn ang="0">
                  <a:pos x="309" y="309"/>
                </a:cxn>
                <a:cxn ang="0">
                  <a:pos x="225" y="254"/>
                </a:cxn>
                <a:cxn ang="0">
                  <a:pos x="150" y="201"/>
                </a:cxn>
                <a:cxn ang="0">
                  <a:pos x="90" y="150"/>
                </a:cxn>
                <a:cxn ang="0">
                  <a:pos x="45" y="104"/>
                </a:cxn>
                <a:cxn ang="0">
                  <a:pos x="20" y="64"/>
                </a:cxn>
                <a:cxn ang="0">
                  <a:pos x="15" y="33"/>
                </a:cxn>
                <a:cxn ang="0">
                  <a:pos x="18" y="20"/>
                </a:cxn>
                <a:cxn ang="0">
                  <a:pos x="42" y="5"/>
                </a:cxn>
                <a:cxn ang="0">
                  <a:pos x="84" y="0"/>
                </a:cxn>
                <a:cxn ang="0">
                  <a:pos x="142" y="5"/>
                </a:cxn>
                <a:cxn ang="0">
                  <a:pos x="214" y="23"/>
                </a:cxn>
                <a:cxn ang="0">
                  <a:pos x="298" y="51"/>
                </a:cxn>
                <a:cxn ang="0">
                  <a:pos x="389" y="86"/>
                </a:cxn>
                <a:cxn ang="0">
                  <a:pos x="483" y="131"/>
                </a:cxn>
                <a:cxn ang="0">
                  <a:pos x="576" y="181"/>
                </a:cxn>
                <a:cxn ang="0">
                  <a:pos x="664" y="234"/>
                </a:cxn>
                <a:cxn ang="0">
                  <a:pos x="745" y="286"/>
                </a:cxn>
                <a:cxn ang="0">
                  <a:pos x="812" y="339"/>
                </a:cxn>
                <a:cxn ang="0">
                  <a:pos x="865" y="388"/>
                </a:cxn>
                <a:cxn ang="0">
                  <a:pos x="901" y="431"/>
                </a:cxn>
                <a:cxn ang="0">
                  <a:pos x="917" y="467"/>
                </a:cxn>
                <a:cxn ang="0">
                  <a:pos x="912" y="494"/>
                </a:cxn>
                <a:cxn ang="0">
                  <a:pos x="889" y="510"/>
                </a:cxn>
                <a:cxn ang="0">
                  <a:pos x="848" y="515"/>
                </a:cxn>
                <a:cxn ang="0">
                  <a:pos x="790" y="509"/>
                </a:cxn>
                <a:cxn ang="0">
                  <a:pos x="717" y="491"/>
                </a:cxn>
                <a:cxn ang="0">
                  <a:pos x="634" y="465"/>
                </a:cxn>
                <a:cxn ang="0">
                  <a:pos x="542" y="428"/>
                </a:cxn>
                <a:cxn ang="0">
                  <a:pos x="447" y="384"/>
                </a:cxn>
                <a:cxn ang="0">
                  <a:pos x="354" y="334"/>
                </a:cxn>
                <a:cxn ang="0">
                  <a:pos x="266" y="282"/>
                </a:cxn>
                <a:cxn ang="0">
                  <a:pos x="185" y="228"/>
                </a:cxn>
                <a:cxn ang="0">
                  <a:pos x="118" y="175"/>
                </a:cxn>
                <a:cxn ang="0">
                  <a:pos x="66" y="126"/>
                </a:cxn>
                <a:cxn ang="0">
                  <a:pos x="31" y="83"/>
                </a:cxn>
                <a:cxn ang="0">
                  <a:pos x="15" y="47"/>
                </a:cxn>
                <a:cxn ang="0">
                  <a:pos x="18" y="20"/>
                </a:cxn>
              </a:cxnLst>
              <a:rect l="0" t="0" r="r" b="b"/>
              <a:pathLst>
                <a:path w="917" h="569">
                  <a:moveTo>
                    <a:pt x="18" y="20"/>
                  </a:moveTo>
                  <a:lnTo>
                    <a:pt x="7" y="44"/>
                  </a:lnTo>
                  <a:lnTo>
                    <a:pt x="2" y="69"/>
                  </a:lnTo>
                  <a:lnTo>
                    <a:pt x="0" y="95"/>
                  </a:lnTo>
                  <a:lnTo>
                    <a:pt x="5" y="125"/>
                  </a:lnTo>
                  <a:lnTo>
                    <a:pt x="13" y="156"/>
                  </a:lnTo>
                  <a:lnTo>
                    <a:pt x="28" y="186"/>
                  </a:lnTo>
                  <a:lnTo>
                    <a:pt x="47" y="219"/>
                  </a:lnTo>
                  <a:lnTo>
                    <a:pt x="71" y="251"/>
                  </a:lnTo>
                  <a:lnTo>
                    <a:pt x="98" y="284"/>
                  </a:lnTo>
                  <a:lnTo>
                    <a:pt x="131" y="316"/>
                  </a:lnTo>
                  <a:lnTo>
                    <a:pt x="166" y="348"/>
                  </a:lnTo>
                  <a:lnTo>
                    <a:pt x="204" y="379"/>
                  </a:lnTo>
                  <a:lnTo>
                    <a:pt x="246" y="409"/>
                  </a:lnTo>
                  <a:lnTo>
                    <a:pt x="290" y="437"/>
                  </a:lnTo>
                  <a:lnTo>
                    <a:pt x="336" y="462"/>
                  </a:lnTo>
                  <a:lnTo>
                    <a:pt x="385" y="485"/>
                  </a:lnTo>
                  <a:lnTo>
                    <a:pt x="433" y="506"/>
                  </a:lnTo>
                  <a:lnTo>
                    <a:pt x="481" y="525"/>
                  </a:lnTo>
                  <a:lnTo>
                    <a:pt x="529" y="540"/>
                  </a:lnTo>
                  <a:lnTo>
                    <a:pt x="578" y="553"/>
                  </a:lnTo>
                  <a:lnTo>
                    <a:pt x="624" y="562"/>
                  </a:lnTo>
                  <a:lnTo>
                    <a:pt x="669" y="568"/>
                  </a:lnTo>
                  <a:lnTo>
                    <a:pt x="711" y="569"/>
                  </a:lnTo>
                  <a:lnTo>
                    <a:pt x="751" y="569"/>
                  </a:lnTo>
                  <a:lnTo>
                    <a:pt x="788" y="565"/>
                  </a:lnTo>
                  <a:lnTo>
                    <a:pt x="822" y="556"/>
                  </a:lnTo>
                  <a:lnTo>
                    <a:pt x="851" y="545"/>
                  </a:lnTo>
                  <a:lnTo>
                    <a:pt x="877" y="531"/>
                  </a:lnTo>
                  <a:lnTo>
                    <a:pt x="897" y="513"/>
                  </a:lnTo>
                  <a:lnTo>
                    <a:pt x="912" y="494"/>
                  </a:lnTo>
                  <a:lnTo>
                    <a:pt x="904" y="503"/>
                  </a:lnTo>
                  <a:lnTo>
                    <a:pt x="889" y="510"/>
                  </a:lnTo>
                  <a:lnTo>
                    <a:pt x="870" y="513"/>
                  </a:lnTo>
                  <a:lnTo>
                    <a:pt x="848" y="515"/>
                  </a:lnTo>
                  <a:lnTo>
                    <a:pt x="820" y="513"/>
                  </a:lnTo>
                  <a:lnTo>
                    <a:pt x="790" y="509"/>
                  </a:lnTo>
                  <a:lnTo>
                    <a:pt x="754" y="501"/>
                  </a:lnTo>
                  <a:lnTo>
                    <a:pt x="717" y="491"/>
                  </a:lnTo>
                  <a:lnTo>
                    <a:pt x="676" y="479"/>
                  </a:lnTo>
                  <a:lnTo>
                    <a:pt x="634" y="465"/>
                  </a:lnTo>
                  <a:lnTo>
                    <a:pt x="589" y="447"/>
                  </a:lnTo>
                  <a:lnTo>
                    <a:pt x="542" y="428"/>
                  </a:lnTo>
                  <a:lnTo>
                    <a:pt x="496" y="406"/>
                  </a:lnTo>
                  <a:lnTo>
                    <a:pt x="447" y="384"/>
                  </a:lnTo>
                  <a:lnTo>
                    <a:pt x="401" y="360"/>
                  </a:lnTo>
                  <a:lnTo>
                    <a:pt x="354" y="334"/>
                  </a:lnTo>
                  <a:lnTo>
                    <a:pt x="309" y="309"/>
                  </a:lnTo>
                  <a:lnTo>
                    <a:pt x="266" y="282"/>
                  </a:lnTo>
                  <a:lnTo>
                    <a:pt x="225" y="254"/>
                  </a:lnTo>
                  <a:lnTo>
                    <a:pt x="185" y="228"/>
                  </a:lnTo>
                  <a:lnTo>
                    <a:pt x="150" y="201"/>
                  </a:lnTo>
                  <a:lnTo>
                    <a:pt x="118" y="175"/>
                  </a:lnTo>
                  <a:lnTo>
                    <a:pt x="90" y="150"/>
                  </a:lnTo>
                  <a:lnTo>
                    <a:pt x="66" y="126"/>
                  </a:lnTo>
                  <a:lnTo>
                    <a:pt x="45" y="104"/>
                  </a:lnTo>
                  <a:lnTo>
                    <a:pt x="31" y="83"/>
                  </a:lnTo>
                  <a:lnTo>
                    <a:pt x="20" y="64"/>
                  </a:lnTo>
                  <a:lnTo>
                    <a:pt x="15" y="47"/>
                  </a:lnTo>
                  <a:lnTo>
                    <a:pt x="15" y="33"/>
                  </a:lnTo>
                  <a:lnTo>
                    <a:pt x="18" y="20"/>
                  </a:lnTo>
                  <a:close/>
                  <a:moveTo>
                    <a:pt x="18" y="20"/>
                  </a:moveTo>
                  <a:lnTo>
                    <a:pt x="28" y="11"/>
                  </a:lnTo>
                  <a:lnTo>
                    <a:pt x="42" y="5"/>
                  </a:lnTo>
                  <a:lnTo>
                    <a:pt x="60" y="1"/>
                  </a:lnTo>
                  <a:lnTo>
                    <a:pt x="84" y="0"/>
                  </a:lnTo>
                  <a:lnTo>
                    <a:pt x="111" y="1"/>
                  </a:lnTo>
                  <a:lnTo>
                    <a:pt x="142" y="5"/>
                  </a:lnTo>
                  <a:lnTo>
                    <a:pt x="176" y="13"/>
                  </a:lnTo>
                  <a:lnTo>
                    <a:pt x="214" y="23"/>
                  </a:lnTo>
                  <a:lnTo>
                    <a:pt x="254" y="35"/>
                  </a:lnTo>
                  <a:lnTo>
                    <a:pt x="298" y="51"/>
                  </a:lnTo>
                  <a:lnTo>
                    <a:pt x="343" y="67"/>
                  </a:lnTo>
                  <a:lnTo>
                    <a:pt x="389" y="86"/>
                  </a:lnTo>
                  <a:lnTo>
                    <a:pt x="436" y="108"/>
                  </a:lnTo>
                  <a:lnTo>
                    <a:pt x="483" y="131"/>
                  </a:lnTo>
                  <a:lnTo>
                    <a:pt x="529" y="156"/>
                  </a:lnTo>
                  <a:lnTo>
                    <a:pt x="576" y="181"/>
                  </a:lnTo>
                  <a:lnTo>
                    <a:pt x="621" y="206"/>
                  </a:lnTo>
                  <a:lnTo>
                    <a:pt x="664" y="234"/>
                  </a:lnTo>
                  <a:lnTo>
                    <a:pt x="706" y="260"/>
                  </a:lnTo>
                  <a:lnTo>
                    <a:pt x="745" y="286"/>
                  </a:lnTo>
                  <a:lnTo>
                    <a:pt x="780" y="313"/>
                  </a:lnTo>
                  <a:lnTo>
                    <a:pt x="812" y="339"/>
                  </a:lnTo>
                  <a:lnTo>
                    <a:pt x="841" y="364"/>
                  </a:lnTo>
                  <a:lnTo>
                    <a:pt x="865" y="388"/>
                  </a:lnTo>
                  <a:lnTo>
                    <a:pt x="885" y="410"/>
                  </a:lnTo>
                  <a:lnTo>
                    <a:pt x="901" y="431"/>
                  </a:lnTo>
                  <a:lnTo>
                    <a:pt x="910" y="450"/>
                  </a:lnTo>
                  <a:lnTo>
                    <a:pt x="917" y="467"/>
                  </a:lnTo>
                  <a:lnTo>
                    <a:pt x="917" y="481"/>
                  </a:lnTo>
                  <a:lnTo>
                    <a:pt x="912" y="494"/>
                  </a:lnTo>
                  <a:lnTo>
                    <a:pt x="904" y="503"/>
                  </a:lnTo>
                  <a:lnTo>
                    <a:pt x="889" y="510"/>
                  </a:lnTo>
                  <a:lnTo>
                    <a:pt x="870" y="513"/>
                  </a:lnTo>
                  <a:lnTo>
                    <a:pt x="848" y="515"/>
                  </a:lnTo>
                  <a:lnTo>
                    <a:pt x="820" y="513"/>
                  </a:lnTo>
                  <a:lnTo>
                    <a:pt x="790" y="509"/>
                  </a:lnTo>
                  <a:lnTo>
                    <a:pt x="754" y="501"/>
                  </a:lnTo>
                  <a:lnTo>
                    <a:pt x="717" y="491"/>
                  </a:lnTo>
                  <a:lnTo>
                    <a:pt x="676" y="479"/>
                  </a:lnTo>
                  <a:lnTo>
                    <a:pt x="634" y="465"/>
                  </a:lnTo>
                  <a:lnTo>
                    <a:pt x="589" y="447"/>
                  </a:lnTo>
                  <a:lnTo>
                    <a:pt x="542" y="428"/>
                  </a:lnTo>
                  <a:lnTo>
                    <a:pt x="496" y="406"/>
                  </a:lnTo>
                  <a:lnTo>
                    <a:pt x="447" y="384"/>
                  </a:lnTo>
                  <a:lnTo>
                    <a:pt x="401" y="360"/>
                  </a:lnTo>
                  <a:lnTo>
                    <a:pt x="354" y="334"/>
                  </a:lnTo>
                  <a:lnTo>
                    <a:pt x="309" y="309"/>
                  </a:lnTo>
                  <a:lnTo>
                    <a:pt x="266" y="282"/>
                  </a:lnTo>
                  <a:lnTo>
                    <a:pt x="225" y="254"/>
                  </a:lnTo>
                  <a:lnTo>
                    <a:pt x="185" y="228"/>
                  </a:lnTo>
                  <a:lnTo>
                    <a:pt x="150" y="201"/>
                  </a:lnTo>
                  <a:lnTo>
                    <a:pt x="118" y="175"/>
                  </a:lnTo>
                  <a:lnTo>
                    <a:pt x="90" y="150"/>
                  </a:lnTo>
                  <a:lnTo>
                    <a:pt x="66" y="126"/>
                  </a:lnTo>
                  <a:lnTo>
                    <a:pt x="45" y="104"/>
                  </a:lnTo>
                  <a:lnTo>
                    <a:pt x="31" y="83"/>
                  </a:lnTo>
                  <a:lnTo>
                    <a:pt x="20" y="64"/>
                  </a:lnTo>
                  <a:lnTo>
                    <a:pt x="15" y="47"/>
                  </a:lnTo>
                  <a:lnTo>
                    <a:pt x="15" y="33"/>
                  </a:lnTo>
                  <a:lnTo>
                    <a:pt x="18" y="20"/>
                  </a:lnTo>
                  <a:close/>
                </a:path>
              </a:pathLst>
            </a:custGeom>
            <a:solidFill>
              <a:srgbClr val="FFFFFF"/>
            </a:solidFill>
            <a:ln w="9525">
              <a:solidFill>
                <a:srgbClr val="000000"/>
              </a:solidFill>
              <a:prstDash val="solid"/>
              <a:round/>
              <a:headEnd/>
              <a:tailEnd/>
            </a:ln>
          </p:spPr>
          <p:txBody>
            <a:bodyPr/>
            <a:lstStyle/>
            <a:p>
              <a:endParaRPr lang="ar-EG"/>
            </a:p>
          </p:txBody>
        </p:sp>
        <p:sp>
          <p:nvSpPr>
            <p:cNvPr id="138269" name="Line 29"/>
            <p:cNvSpPr>
              <a:spLocks noChangeShapeType="1"/>
            </p:cNvSpPr>
            <p:nvPr/>
          </p:nvSpPr>
          <p:spPr bwMode="auto">
            <a:xfrm flipH="1" flipV="1">
              <a:off x="757" y="3271"/>
              <a:ext cx="300" cy="2"/>
            </a:xfrm>
            <a:prstGeom prst="line">
              <a:avLst/>
            </a:prstGeom>
            <a:noFill/>
            <a:ln w="3175">
              <a:solidFill>
                <a:srgbClr val="000000"/>
              </a:solidFill>
              <a:round/>
              <a:headEnd/>
              <a:tailEnd/>
            </a:ln>
          </p:spPr>
          <p:txBody>
            <a:bodyPr/>
            <a:lstStyle/>
            <a:p>
              <a:endParaRPr lang="ar-EG"/>
            </a:p>
          </p:txBody>
        </p:sp>
        <p:sp>
          <p:nvSpPr>
            <p:cNvPr id="138270" name="Line 30"/>
            <p:cNvSpPr>
              <a:spLocks noChangeShapeType="1"/>
            </p:cNvSpPr>
            <p:nvPr/>
          </p:nvSpPr>
          <p:spPr bwMode="auto">
            <a:xfrm flipH="1">
              <a:off x="948" y="3273"/>
              <a:ext cx="109" cy="167"/>
            </a:xfrm>
            <a:prstGeom prst="line">
              <a:avLst/>
            </a:prstGeom>
            <a:noFill/>
            <a:ln w="3175">
              <a:solidFill>
                <a:srgbClr val="000000"/>
              </a:solidFill>
              <a:round/>
              <a:headEnd/>
              <a:tailEnd/>
            </a:ln>
          </p:spPr>
          <p:txBody>
            <a:bodyPr/>
            <a:lstStyle/>
            <a:p>
              <a:endParaRPr lang="ar-EG"/>
            </a:p>
          </p:txBody>
        </p:sp>
        <p:sp>
          <p:nvSpPr>
            <p:cNvPr id="138271" name="Line 31"/>
            <p:cNvSpPr>
              <a:spLocks noChangeShapeType="1"/>
            </p:cNvSpPr>
            <p:nvPr/>
          </p:nvSpPr>
          <p:spPr bwMode="auto">
            <a:xfrm>
              <a:off x="1057" y="3273"/>
              <a:ext cx="147" cy="234"/>
            </a:xfrm>
            <a:prstGeom prst="line">
              <a:avLst/>
            </a:prstGeom>
            <a:noFill/>
            <a:ln w="3175">
              <a:solidFill>
                <a:srgbClr val="000000"/>
              </a:solidFill>
              <a:round/>
              <a:headEnd/>
              <a:tailEnd/>
            </a:ln>
          </p:spPr>
          <p:txBody>
            <a:bodyPr/>
            <a:lstStyle/>
            <a:p>
              <a:endParaRPr lang="ar-EG"/>
            </a:p>
          </p:txBody>
        </p:sp>
        <p:sp>
          <p:nvSpPr>
            <p:cNvPr id="138272" name="Freeform 32"/>
            <p:cNvSpPr>
              <a:spLocks/>
            </p:cNvSpPr>
            <p:nvPr/>
          </p:nvSpPr>
          <p:spPr bwMode="auto">
            <a:xfrm>
              <a:off x="897" y="3397"/>
              <a:ext cx="114" cy="64"/>
            </a:xfrm>
            <a:custGeom>
              <a:avLst/>
              <a:gdLst/>
              <a:ahLst/>
              <a:cxnLst>
                <a:cxn ang="0">
                  <a:pos x="2" y="6"/>
                </a:cxn>
                <a:cxn ang="0">
                  <a:pos x="6" y="2"/>
                </a:cxn>
                <a:cxn ang="0">
                  <a:pos x="18" y="0"/>
                </a:cxn>
                <a:cxn ang="0">
                  <a:pos x="32" y="2"/>
                </a:cxn>
                <a:cxn ang="0">
                  <a:pos x="50" y="6"/>
                </a:cxn>
                <a:cxn ang="0">
                  <a:pos x="71" y="14"/>
                </a:cxn>
                <a:cxn ang="0">
                  <a:pos x="93" y="22"/>
                </a:cxn>
                <a:cxn ang="0">
                  <a:pos x="117" y="33"/>
                </a:cxn>
                <a:cxn ang="0">
                  <a:pos x="141" y="46"/>
                </a:cxn>
                <a:cxn ang="0">
                  <a:pos x="162" y="59"/>
                </a:cxn>
                <a:cxn ang="0">
                  <a:pos x="183" y="73"/>
                </a:cxn>
                <a:cxn ang="0">
                  <a:pos x="199" y="86"/>
                </a:cxn>
                <a:cxn ang="0">
                  <a:pos x="214" y="98"/>
                </a:cxn>
                <a:cxn ang="0">
                  <a:pos x="222" y="108"/>
                </a:cxn>
                <a:cxn ang="0">
                  <a:pos x="227" y="117"/>
                </a:cxn>
                <a:cxn ang="0">
                  <a:pos x="225" y="124"/>
                </a:cxn>
                <a:cxn ang="0">
                  <a:pos x="219" y="128"/>
                </a:cxn>
                <a:cxn ang="0">
                  <a:pos x="209" y="130"/>
                </a:cxn>
                <a:cxn ang="0">
                  <a:pos x="195" y="127"/>
                </a:cxn>
                <a:cxn ang="0">
                  <a:pos x="175" y="124"/>
                </a:cxn>
                <a:cxn ang="0">
                  <a:pos x="154" y="117"/>
                </a:cxn>
                <a:cxn ang="0">
                  <a:pos x="132" y="108"/>
                </a:cxn>
                <a:cxn ang="0">
                  <a:pos x="109" y="96"/>
                </a:cxn>
                <a:cxn ang="0">
                  <a:pos x="85" y="84"/>
                </a:cxn>
                <a:cxn ang="0">
                  <a:pos x="63" y="71"/>
                </a:cxn>
                <a:cxn ang="0">
                  <a:pos x="43" y="58"/>
                </a:cxn>
                <a:cxn ang="0">
                  <a:pos x="26" y="45"/>
                </a:cxn>
                <a:cxn ang="0">
                  <a:pos x="13" y="33"/>
                </a:cxn>
                <a:cxn ang="0">
                  <a:pos x="5" y="21"/>
                </a:cxn>
                <a:cxn ang="0">
                  <a:pos x="0" y="12"/>
                </a:cxn>
                <a:cxn ang="0">
                  <a:pos x="2" y="6"/>
                </a:cxn>
              </a:cxnLst>
              <a:rect l="0" t="0" r="r" b="b"/>
              <a:pathLst>
                <a:path w="227" h="130">
                  <a:moveTo>
                    <a:pt x="2" y="6"/>
                  </a:moveTo>
                  <a:lnTo>
                    <a:pt x="6" y="2"/>
                  </a:lnTo>
                  <a:lnTo>
                    <a:pt x="18" y="0"/>
                  </a:lnTo>
                  <a:lnTo>
                    <a:pt x="32" y="2"/>
                  </a:lnTo>
                  <a:lnTo>
                    <a:pt x="50" y="6"/>
                  </a:lnTo>
                  <a:lnTo>
                    <a:pt x="71" y="14"/>
                  </a:lnTo>
                  <a:lnTo>
                    <a:pt x="93" y="22"/>
                  </a:lnTo>
                  <a:lnTo>
                    <a:pt x="117" y="33"/>
                  </a:lnTo>
                  <a:lnTo>
                    <a:pt x="141" y="46"/>
                  </a:lnTo>
                  <a:lnTo>
                    <a:pt x="162" y="59"/>
                  </a:lnTo>
                  <a:lnTo>
                    <a:pt x="183" y="73"/>
                  </a:lnTo>
                  <a:lnTo>
                    <a:pt x="199" y="86"/>
                  </a:lnTo>
                  <a:lnTo>
                    <a:pt x="214" y="98"/>
                  </a:lnTo>
                  <a:lnTo>
                    <a:pt x="222" y="108"/>
                  </a:lnTo>
                  <a:lnTo>
                    <a:pt x="227" y="117"/>
                  </a:lnTo>
                  <a:lnTo>
                    <a:pt x="225" y="124"/>
                  </a:lnTo>
                  <a:lnTo>
                    <a:pt x="219" y="128"/>
                  </a:lnTo>
                  <a:lnTo>
                    <a:pt x="209" y="130"/>
                  </a:lnTo>
                  <a:lnTo>
                    <a:pt x="195" y="127"/>
                  </a:lnTo>
                  <a:lnTo>
                    <a:pt x="175" y="124"/>
                  </a:lnTo>
                  <a:lnTo>
                    <a:pt x="154" y="117"/>
                  </a:lnTo>
                  <a:lnTo>
                    <a:pt x="132" y="108"/>
                  </a:lnTo>
                  <a:lnTo>
                    <a:pt x="109" y="96"/>
                  </a:lnTo>
                  <a:lnTo>
                    <a:pt x="85" y="84"/>
                  </a:lnTo>
                  <a:lnTo>
                    <a:pt x="63" y="71"/>
                  </a:lnTo>
                  <a:lnTo>
                    <a:pt x="43" y="58"/>
                  </a:lnTo>
                  <a:lnTo>
                    <a:pt x="26" y="45"/>
                  </a:lnTo>
                  <a:lnTo>
                    <a:pt x="13" y="33"/>
                  </a:lnTo>
                  <a:lnTo>
                    <a:pt x="5" y="21"/>
                  </a:lnTo>
                  <a:lnTo>
                    <a:pt x="0" y="12"/>
                  </a:lnTo>
                  <a:lnTo>
                    <a:pt x="2" y="6"/>
                  </a:lnTo>
                  <a:close/>
                </a:path>
              </a:pathLst>
            </a:custGeom>
            <a:solidFill>
              <a:srgbClr val="000000"/>
            </a:solidFill>
            <a:ln w="9525">
              <a:noFill/>
              <a:round/>
              <a:headEnd/>
              <a:tailEnd/>
            </a:ln>
          </p:spPr>
          <p:txBody>
            <a:bodyPr/>
            <a:lstStyle/>
            <a:p>
              <a:endParaRPr lang="ar-EG"/>
            </a:p>
          </p:txBody>
        </p:sp>
      </p:grpSp>
      <p:sp>
        <p:nvSpPr>
          <p:cNvPr id="138273" name="Line 33"/>
          <p:cNvSpPr>
            <a:spLocks noChangeShapeType="1"/>
          </p:cNvSpPr>
          <p:nvPr/>
        </p:nvSpPr>
        <p:spPr bwMode="auto">
          <a:xfrm flipV="1">
            <a:off x="2411413" y="404813"/>
            <a:ext cx="0" cy="1728787"/>
          </a:xfrm>
          <a:prstGeom prst="line">
            <a:avLst/>
          </a:prstGeom>
          <a:noFill/>
          <a:ln w="9525">
            <a:solidFill>
              <a:schemeClr val="tx1"/>
            </a:solidFill>
            <a:round/>
            <a:headEnd/>
            <a:tailEnd/>
          </a:ln>
          <a:effectLst/>
        </p:spPr>
        <p:txBody>
          <a:bodyPr/>
          <a:lstStyle/>
          <a:p>
            <a:endParaRPr lang="ar-EG"/>
          </a:p>
        </p:txBody>
      </p:sp>
      <p:sp>
        <p:nvSpPr>
          <p:cNvPr id="138274" name="Line 34"/>
          <p:cNvSpPr>
            <a:spLocks noChangeShapeType="1"/>
          </p:cNvSpPr>
          <p:nvPr/>
        </p:nvSpPr>
        <p:spPr bwMode="auto">
          <a:xfrm>
            <a:off x="3924300" y="1196975"/>
            <a:ext cx="576263" cy="0"/>
          </a:xfrm>
          <a:prstGeom prst="line">
            <a:avLst/>
          </a:prstGeom>
          <a:noFill/>
          <a:ln w="9525">
            <a:solidFill>
              <a:schemeClr val="tx1"/>
            </a:solidFill>
            <a:round/>
            <a:headEnd/>
            <a:tailEnd type="triangle" w="med" len="med"/>
          </a:ln>
          <a:effectLst/>
        </p:spPr>
        <p:txBody>
          <a:bodyPr/>
          <a:lstStyle/>
          <a:p>
            <a:endParaRPr lang="ar-EG"/>
          </a:p>
        </p:txBody>
      </p:sp>
      <p:sp>
        <p:nvSpPr>
          <p:cNvPr id="138275" name="Line 35"/>
          <p:cNvSpPr>
            <a:spLocks noChangeShapeType="1"/>
          </p:cNvSpPr>
          <p:nvPr/>
        </p:nvSpPr>
        <p:spPr bwMode="auto">
          <a:xfrm flipV="1">
            <a:off x="3924300" y="404813"/>
            <a:ext cx="0" cy="792162"/>
          </a:xfrm>
          <a:prstGeom prst="line">
            <a:avLst/>
          </a:prstGeom>
          <a:noFill/>
          <a:ln w="9525">
            <a:solidFill>
              <a:schemeClr val="tx1"/>
            </a:solidFill>
            <a:round/>
            <a:headEnd/>
            <a:tailEnd/>
          </a:ln>
          <a:effectLst/>
        </p:spPr>
        <p:txBody>
          <a:bodyPr/>
          <a:lstStyle/>
          <a:p>
            <a:endParaRPr lang="ar-EG"/>
          </a:p>
        </p:txBody>
      </p:sp>
      <p:sp>
        <p:nvSpPr>
          <p:cNvPr id="138276" name="Line 36"/>
          <p:cNvSpPr>
            <a:spLocks noChangeShapeType="1"/>
          </p:cNvSpPr>
          <p:nvPr/>
        </p:nvSpPr>
        <p:spPr bwMode="auto">
          <a:xfrm flipV="1">
            <a:off x="2411413" y="404813"/>
            <a:ext cx="431800" cy="0"/>
          </a:xfrm>
          <a:prstGeom prst="line">
            <a:avLst/>
          </a:prstGeom>
          <a:noFill/>
          <a:ln w="9525">
            <a:solidFill>
              <a:schemeClr val="tx1"/>
            </a:solidFill>
            <a:round/>
            <a:headEnd/>
            <a:tailEnd type="triangle" w="med" len="med"/>
          </a:ln>
          <a:effectLst/>
        </p:spPr>
        <p:txBody>
          <a:bodyPr/>
          <a:lstStyle/>
          <a:p>
            <a:endParaRPr lang="ar-EG"/>
          </a:p>
        </p:txBody>
      </p:sp>
      <p:sp>
        <p:nvSpPr>
          <p:cNvPr id="138277" name="Line 37"/>
          <p:cNvSpPr>
            <a:spLocks noChangeShapeType="1"/>
          </p:cNvSpPr>
          <p:nvPr/>
        </p:nvSpPr>
        <p:spPr bwMode="auto">
          <a:xfrm flipH="1">
            <a:off x="3636963" y="404813"/>
            <a:ext cx="287337" cy="0"/>
          </a:xfrm>
          <a:prstGeom prst="line">
            <a:avLst/>
          </a:prstGeom>
          <a:noFill/>
          <a:ln w="9525">
            <a:solidFill>
              <a:schemeClr val="tx1"/>
            </a:solidFill>
            <a:round/>
            <a:headEnd/>
            <a:tailEnd/>
          </a:ln>
          <a:effectLst/>
        </p:spPr>
        <p:txBody>
          <a:bodyPr/>
          <a:lstStyle/>
          <a:p>
            <a:endParaRPr lang="ar-EG"/>
          </a:p>
        </p:txBody>
      </p:sp>
      <p:sp>
        <p:nvSpPr>
          <p:cNvPr id="138278" name="Line 38"/>
          <p:cNvSpPr>
            <a:spLocks noChangeShapeType="1"/>
          </p:cNvSpPr>
          <p:nvPr/>
        </p:nvSpPr>
        <p:spPr bwMode="auto">
          <a:xfrm>
            <a:off x="971550" y="2636838"/>
            <a:ext cx="576263" cy="0"/>
          </a:xfrm>
          <a:prstGeom prst="line">
            <a:avLst/>
          </a:prstGeom>
          <a:noFill/>
          <a:ln w="9525">
            <a:solidFill>
              <a:schemeClr val="tx1"/>
            </a:solidFill>
            <a:round/>
            <a:headEnd/>
            <a:tailEnd type="triangle" w="med" len="med"/>
          </a:ln>
          <a:effectLst/>
        </p:spPr>
        <p:txBody>
          <a:bodyPr/>
          <a:lstStyle/>
          <a:p>
            <a:endParaRPr lang="ar-EG"/>
          </a:p>
        </p:txBody>
      </p:sp>
      <p:sp>
        <p:nvSpPr>
          <p:cNvPr id="138279" name="Line 39"/>
          <p:cNvSpPr>
            <a:spLocks noChangeShapeType="1"/>
          </p:cNvSpPr>
          <p:nvPr/>
        </p:nvSpPr>
        <p:spPr bwMode="auto">
          <a:xfrm>
            <a:off x="971550" y="2636838"/>
            <a:ext cx="0" cy="1439862"/>
          </a:xfrm>
          <a:prstGeom prst="line">
            <a:avLst/>
          </a:prstGeom>
          <a:noFill/>
          <a:ln w="9525">
            <a:solidFill>
              <a:schemeClr val="tx1"/>
            </a:solidFill>
            <a:round/>
            <a:headEnd/>
            <a:tailEnd/>
          </a:ln>
          <a:effectLst/>
        </p:spPr>
        <p:txBody>
          <a:bodyPr/>
          <a:lstStyle/>
          <a:p>
            <a:endParaRPr lang="ar-EG"/>
          </a:p>
        </p:txBody>
      </p:sp>
      <p:sp>
        <p:nvSpPr>
          <p:cNvPr id="138280" name="Arc 40"/>
          <p:cNvSpPr>
            <a:spLocks/>
          </p:cNvSpPr>
          <p:nvPr/>
        </p:nvSpPr>
        <p:spPr bwMode="auto">
          <a:xfrm rot="9960970" flipH="1">
            <a:off x="660400" y="3660775"/>
            <a:ext cx="1008063" cy="1427163"/>
          </a:xfrm>
          <a:custGeom>
            <a:avLst/>
            <a:gdLst>
              <a:gd name="G0" fmla="+- 0 0 0"/>
              <a:gd name="G1" fmla="+- 21600 0 0"/>
              <a:gd name="G2" fmla="+- 21600 0 0"/>
              <a:gd name="T0" fmla="*/ 0 w 21600"/>
              <a:gd name="T1" fmla="*/ 0 h 25175"/>
              <a:gd name="T2" fmla="*/ 21302 w 21600"/>
              <a:gd name="T3" fmla="*/ 25175 h 25175"/>
              <a:gd name="T4" fmla="*/ 0 w 21600"/>
              <a:gd name="T5" fmla="*/ 21600 h 25175"/>
            </a:gdLst>
            <a:ahLst/>
            <a:cxnLst>
              <a:cxn ang="0">
                <a:pos x="T0" y="T1"/>
              </a:cxn>
              <a:cxn ang="0">
                <a:pos x="T2" y="T3"/>
              </a:cxn>
              <a:cxn ang="0">
                <a:pos x="T4" y="T5"/>
              </a:cxn>
            </a:cxnLst>
            <a:rect l="0" t="0" r="r" b="b"/>
            <a:pathLst>
              <a:path w="21600" h="25175" fill="none" extrusionOk="0">
                <a:moveTo>
                  <a:pt x="-1" y="0"/>
                </a:moveTo>
                <a:cubicBezTo>
                  <a:pt x="11929" y="0"/>
                  <a:pt x="21600" y="9670"/>
                  <a:pt x="21600" y="21600"/>
                </a:cubicBezTo>
                <a:cubicBezTo>
                  <a:pt x="21600" y="22797"/>
                  <a:pt x="21500" y="23993"/>
                  <a:pt x="21302" y="25175"/>
                </a:cubicBezTo>
              </a:path>
              <a:path w="21600" h="25175" stroke="0" extrusionOk="0">
                <a:moveTo>
                  <a:pt x="-1" y="0"/>
                </a:moveTo>
                <a:cubicBezTo>
                  <a:pt x="11929" y="0"/>
                  <a:pt x="21600" y="9670"/>
                  <a:pt x="21600" y="21600"/>
                </a:cubicBezTo>
                <a:cubicBezTo>
                  <a:pt x="21600" y="22797"/>
                  <a:pt x="21500" y="23993"/>
                  <a:pt x="21302" y="25175"/>
                </a:cubicBezTo>
                <a:lnTo>
                  <a:pt x="0" y="21600"/>
                </a:lnTo>
                <a:close/>
              </a:path>
            </a:pathLst>
          </a:custGeom>
          <a:noFill/>
          <a:ln w="9525" cap="rnd">
            <a:solidFill>
              <a:schemeClr val="tx1"/>
            </a:solidFill>
            <a:prstDash val="sysDot"/>
            <a:round/>
            <a:headEnd/>
            <a:tailEnd/>
          </a:ln>
          <a:effectLst/>
        </p:spPr>
        <p:txBody>
          <a:bodyPr wrap="none" anchor="ctr"/>
          <a:lstStyle/>
          <a:p>
            <a:endParaRPr lang="ar-EG"/>
          </a:p>
        </p:txBody>
      </p:sp>
      <p:sp>
        <p:nvSpPr>
          <p:cNvPr id="138281" name="Line 41"/>
          <p:cNvSpPr>
            <a:spLocks noChangeShapeType="1"/>
          </p:cNvSpPr>
          <p:nvPr/>
        </p:nvSpPr>
        <p:spPr bwMode="auto">
          <a:xfrm flipV="1">
            <a:off x="827088" y="5229225"/>
            <a:ext cx="0" cy="504825"/>
          </a:xfrm>
          <a:prstGeom prst="line">
            <a:avLst/>
          </a:prstGeom>
          <a:noFill/>
          <a:ln w="9525">
            <a:solidFill>
              <a:schemeClr val="tx1"/>
            </a:solidFill>
            <a:round/>
            <a:headEnd/>
            <a:tailEnd type="triangle" w="med" len="med"/>
          </a:ln>
          <a:effectLst/>
        </p:spPr>
        <p:txBody>
          <a:bodyPr/>
          <a:lstStyle/>
          <a:p>
            <a:endParaRPr lang="ar-EG"/>
          </a:p>
        </p:txBody>
      </p:sp>
      <p:pic>
        <p:nvPicPr>
          <p:cNvPr id="138282" name="Picture 42" descr="web"/>
          <p:cNvPicPr>
            <a:picLocks noChangeAspect="1" noChangeArrowheads="1"/>
          </p:cNvPicPr>
          <p:nvPr/>
        </p:nvPicPr>
        <p:blipFill>
          <a:blip r:embed="rId8" cstate="print"/>
          <a:srcRect/>
          <a:stretch>
            <a:fillRect/>
          </a:stretch>
        </p:blipFill>
        <p:spPr bwMode="auto">
          <a:xfrm>
            <a:off x="539750" y="5805488"/>
            <a:ext cx="576263" cy="608012"/>
          </a:xfrm>
          <a:prstGeom prst="rect">
            <a:avLst/>
          </a:prstGeom>
          <a:noFill/>
        </p:spPr>
      </p:pic>
      <p:sp>
        <p:nvSpPr>
          <p:cNvPr id="138283" name="Line 43"/>
          <p:cNvSpPr>
            <a:spLocks noChangeShapeType="1"/>
          </p:cNvSpPr>
          <p:nvPr/>
        </p:nvSpPr>
        <p:spPr bwMode="auto">
          <a:xfrm flipV="1">
            <a:off x="1403350" y="4868863"/>
            <a:ext cx="0" cy="1008062"/>
          </a:xfrm>
          <a:prstGeom prst="line">
            <a:avLst/>
          </a:prstGeom>
          <a:noFill/>
          <a:ln w="9525">
            <a:solidFill>
              <a:schemeClr val="tx1"/>
            </a:solidFill>
            <a:round/>
            <a:headEnd/>
            <a:tailEnd type="triangle" w="med" len="med"/>
          </a:ln>
          <a:effectLst/>
        </p:spPr>
        <p:txBody>
          <a:bodyPr/>
          <a:lstStyle/>
          <a:p>
            <a:endParaRPr lang="ar-EG"/>
          </a:p>
        </p:txBody>
      </p:sp>
      <p:sp>
        <p:nvSpPr>
          <p:cNvPr id="138284" name="Line 44"/>
          <p:cNvSpPr>
            <a:spLocks noChangeShapeType="1"/>
          </p:cNvSpPr>
          <p:nvPr/>
        </p:nvSpPr>
        <p:spPr bwMode="auto">
          <a:xfrm>
            <a:off x="1403350" y="5876925"/>
            <a:ext cx="506413" cy="0"/>
          </a:xfrm>
          <a:prstGeom prst="line">
            <a:avLst/>
          </a:prstGeom>
          <a:noFill/>
          <a:ln w="9525">
            <a:solidFill>
              <a:schemeClr val="tx1"/>
            </a:solidFill>
            <a:round/>
            <a:headEnd/>
            <a:tailEnd/>
          </a:ln>
          <a:effectLst/>
        </p:spPr>
        <p:txBody>
          <a:bodyPr/>
          <a:lstStyle/>
          <a:p>
            <a:endParaRPr lang="ar-EG"/>
          </a:p>
        </p:txBody>
      </p:sp>
      <p:sp>
        <p:nvSpPr>
          <p:cNvPr id="138285" name="Line 45"/>
          <p:cNvSpPr>
            <a:spLocks noChangeShapeType="1"/>
          </p:cNvSpPr>
          <p:nvPr/>
        </p:nvSpPr>
        <p:spPr bwMode="auto">
          <a:xfrm flipH="1">
            <a:off x="2700338" y="5876925"/>
            <a:ext cx="1943100" cy="0"/>
          </a:xfrm>
          <a:prstGeom prst="line">
            <a:avLst/>
          </a:prstGeom>
          <a:noFill/>
          <a:ln w="9525">
            <a:solidFill>
              <a:schemeClr val="tx1"/>
            </a:solidFill>
            <a:round/>
            <a:headEnd/>
            <a:tailEnd type="triangle" w="med" len="med"/>
          </a:ln>
          <a:effectLst/>
        </p:spPr>
        <p:txBody>
          <a:bodyPr/>
          <a:lstStyle/>
          <a:p>
            <a:endParaRPr lang="ar-EG"/>
          </a:p>
        </p:txBody>
      </p:sp>
      <p:sp>
        <p:nvSpPr>
          <p:cNvPr id="138286" name="Line 46"/>
          <p:cNvSpPr>
            <a:spLocks noChangeShapeType="1"/>
          </p:cNvSpPr>
          <p:nvPr/>
        </p:nvSpPr>
        <p:spPr bwMode="auto">
          <a:xfrm>
            <a:off x="3205163" y="981075"/>
            <a:ext cx="0" cy="1152525"/>
          </a:xfrm>
          <a:prstGeom prst="line">
            <a:avLst/>
          </a:prstGeom>
          <a:noFill/>
          <a:ln w="9525">
            <a:solidFill>
              <a:schemeClr val="tx1"/>
            </a:solidFill>
            <a:round/>
            <a:headEnd/>
            <a:tailEnd type="triangle" w="med" len="med"/>
          </a:ln>
          <a:effectLst/>
        </p:spPr>
        <p:txBody>
          <a:bodyPr/>
          <a:lstStyle/>
          <a:p>
            <a:endParaRPr lang="ar-EG"/>
          </a:p>
        </p:txBody>
      </p:sp>
      <p:pic>
        <p:nvPicPr>
          <p:cNvPr id="138287" name="Picture 47" descr="images"/>
          <p:cNvPicPr>
            <a:picLocks noChangeAspect="1" noChangeArrowheads="1"/>
          </p:cNvPicPr>
          <p:nvPr/>
        </p:nvPicPr>
        <p:blipFill>
          <a:blip r:embed="rId7" cstate="print"/>
          <a:srcRect/>
          <a:stretch>
            <a:fillRect/>
          </a:stretch>
        </p:blipFill>
        <p:spPr bwMode="auto">
          <a:xfrm>
            <a:off x="2889250" y="2205038"/>
            <a:ext cx="963613" cy="1031875"/>
          </a:xfrm>
          <a:prstGeom prst="rect">
            <a:avLst/>
          </a:prstGeom>
          <a:noFill/>
        </p:spPr>
      </p:pic>
      <p:sp>
        <p:nvSpPr>
          <p:cNvPr id="138288" name="Line 48"/>
          <p:cNvSpPr>
            <a:spLocks noChangeShapeType="1"/>
          </p:cNvSpPr>
          <p:nvPr/>
        </p:nvSpPr>
        <p:spPr bwMode="auto">
          <a:xfrm flipH="1">
            <a:off x="1619250" y="4437063"/>
            <a:ext cx="576263" cy="0"/>
          </a:xfrm>
          <a:prstGeom prst="line">
            <a:avLst/>
          </a:prstGeom>
          <a:noFill/>
          <a:ln w="9525">
            <a:solidFill>
              <a:schemeClr val="tx1"/>
            </a:solidFill>
            <a:round/>
            <a:headEnd/>
            <a:tailEnd type="triangle" w="med" len="med"/>
          </a:ln>
          <a:effectLst/>
        </p:spPr>
        <p:txBody>
          <a:bodyPr/>
          <a:lstStyle/>
          <a:p>
            <a:endParaRPr lang="ar-EG"/>
          </a:p>
        </p:txBody>
      </p:sp>
      <p:sp>
        <p:nvSpPr>
          <p:cNvPr id="138289" name="Line 49"/>
          <p:cNvSpPr>
            <a:spLocks noChangeShapeType="1"/>
          </p:cNvSpPr>
          <p:nvPr/>
        </p:nvSpPr>
        <p:spPr bwMode="auto">
          <a:xfrm>
            <a:off x="2195513" y="4437063"/>
            <a:ext cx="0" cy="287337"/>
          </a:xfrm>
          <a:prstGeom prst="line">
            <a:avLst/>
          </a:prstGeom>
          <a:noFill/>
          <a:ln w="9525">
            <a:solidFill>
              <a:schemeClr val="tx1"/>
            </a:solidFill>
            <a:round/>
            <a:headEnd/>
            <a:tailEnd/>
          </a:ln>
          <a:effectLst/>
        </p:spPr>
        <p:txBody>
          <a:bodyPr/>
          <a:lstStyle/>
          <a:p>
            <a:endParaRPr lang="ar-EG"/>
          </a:p>
        </p:txBody>
      </p:sp>
      <p:pic>
        <p:nvPicPr>
          <p:cNvPr id="138290" name="Picture 50" descr="mail"/>
          <p:cNvPicPr>
            <a:picLocks noChangeAspect="1" noChangeArrowheads="1" noCrop="1"/>
          </p:cNvPicPr>
          <p:nvPr/>
        </p:nvPicPr>
        <p:blipFill>
          <a:blip r:embed="rId9" cstate="print"/>
          <a:srcRect/>
          <a:stretch>
            <a:fillRect/>
          </a:stretch>
        </p:blipFill>
        <p:spPr bwMode="auto">
          <a:xfrm>
            <a:off x="2051050" y="4438650"/>
            <a:ext cx="719138" cy="719138"/>
          </a:xfrm>
          <a:prstGeom prst="rect">
            <a:avLst/>
          </a:prstGeom>
          <a:noFill/>
        </p:spPr>
      </p:pic>
      <p:sp>
        <p:nvSpPr>
          <p:cNvPr id="138291" name="Line 51"/>
          <p:cNvSpPr>
            <a:spLocks noChangeShapeType="1"/>
          </p:cNvSpPr>
          <p:nvPr/>
        </p:nvSpPr>
        <p:spPr bwMode="auto">
          <a:xfrm flipH="1">
            <a:off x="2773363" y="4941888"/>
            <a:ext cx="1870075" cy="0"/>
          </a:xfrm>
          <a:prstGeom prst="line">
            <a:avLst/>
          </a:prstGeom>
          <a:noFill/>
          <a:ln w="9525">
            <a:solidFill>
              <a:schemeClr val="tx1"/>
            </a:solidFill>
            <a:round/>
            <a:headEnd/>
            <a:tailEnd type="triangle" w="med" len="med"/>
          </a:ln>
          <a:effectLst/>
        </p:spPr>
        <p:txBody>
          <a:bodyPr/>
          <a:lstStyle/>
          <a:p>
            <a:endParaRPr lang="ar-EG"/>
          </a:p>
        </p:txBody>
      </p:sp>
      <p:sp>
        <p:nvSpPr>
          <p:cNvPr id="138292" name="Line 52"/>
          <p:cNvSpPr>
            <a:spLocks noChangeShapeType="1"/>
          </p:cNvSpPr>
          <p:nvPr/>
        </p:nvSpPr>
        <p:spPr bwMode="auto">
          <a:xfrm flipV="1">
            <a:off x="4643438" y="4221163"/>
            <a:ext cx="0" cy="1655762"/>
          </a:xfrm>
          <a:prstGeom prst="line">
            <a:avLst/>
          </a:prstGeom>
          <a:noFill/>
          <a:ln w="9525">
            <a:solidFill>
              <a:schemeClr val="tx1"/>
            </a:solidFill>
            <a:round/>
            <a:headEnd/>
            <a:tailEnd/>
          </a:ln>
          <a:effectLst/>
        </p:spPr>
        <p:txBody>
          <a:bodyPr/>
          <a:lstStyle/>
          <a:p>
            <a:endParaRPr lang="ar-EG"/>
          </a:p>
        </p:txBody>
      </p:sp>
      <p:sp>
        <p:nvSpPr>
          <p:cNvPr id="138293" name="Line 53"/>
          <p:cNvSpPr>
            <a:spLocks noChangeShapeType="1"/>
          </p:cNvSpPr>
          <p:nvPr/>
        </p:nvSpPr>
        <p:spPr bwMode="auto">
          <a:xfrm flipV="1">
            <a:off x="3276600" y="3644900"/>
            <a:ext cx="0" cy="1296988"/>
          </a:xfrm>
          <a:prstGeom prst="line">
            <a:avLst/>
          </a:prstGeom>
          <a:noFill/>
          <a:ln w="9525">
            <a:solidFill>
              <a:schemeClr val="tx1"/>
            </a:solidFill>
            <a:round/>
            <a:headEnd/>
            <a:tailEnd/>
          </a:ln>
          <a:effectLst/>
        </p:spPr>
        <p:txBody>
          <a:bodyPr/>
          <a:lstStyle/>
          <a:p>
            <a:endParaRPr lang="ar-EG"/>
          </a:p>
        </p:txBody>
      </p:sp>
      <p:sp>
        <p:nvSpPr>
          <p:cNvPr id="138294" name="Line 54"/>
          <p:cNvSpPr>
            <a:spLocks noChangeShapeType="1"/>
          </p:cNvSpPr>
          <p:nvPr/>
        </p:nvSpPr>
        <p:spPr bwMode="auto">
          <a:xfrm flipH="1">
            <a:off x="2843213" y="3644900"/>
            <a:ext cx="433387" cy="0"/>
          </a:xfrm>
          <a:prstGeom prst="line">
            <a:avLst/>
          </a:prstGeom>
          <a:noFill/>
          <a:ln w="9525">
            <a:solidFill>
              <a:schemeClr val="tx1"/>
            </a:solidFill>
            <a:round/>
            <a:headEnd/>
            <a:tailEnd type="triangle" w="med" len="med"/>
          </a:ln>
          <a:effectLst/>
        </p:spPr>
        <p:txBody>
          <a:bodyPr/>
          <a:lstStyle/>
          <a:p>
            <a:endParaRPr lang="ar-EG"/>
          </a:p>
        </p:txBody>
      </p:sp>
      <p:sp>
        <p:nvSpPr>
          <p:cNvPr id="138295" name="Line 55"/>
          <p:cNvSpPr>
            <a:spLocks noChangeShapeType="1"/>
          </p:cNvSpPr>
          <p:nvPr/>
        </p:nvSpPr>
        <p:spPr bwMode="auto">
          <a:xfrm flipH="1">
            <a:off x="1547813" y="3644900"/>
            <a:ext cx="577850" cy="0"/>
          </a:xfrm>
          <a:prstGeom prst="line">
            <a:avLst/>
          </a:prstGeom>
          <a:noFill/>
          <a:ln w="9525">
            <a:solidFill>
              <a:schemeClr val="tx1"/>
            </a:solidFill>
            <a:round/>
            <a:headEnd/>
            <a:tailEnd type="triangle" w="med" len="med"/>
          </a:ln>
          <a:effectLst/>
        </p:spPr>
        <p:txBody>
          <a:bodyPr/>
          <a:lstStyle/>
          <a:p>
            <a:endParaRPr lang="ar-EG"/>
          </a:p>
        </p:txBody>
      </p:sp>
      <p:sp>
        <p:nvSpPr>
          <p:cNvPr id="138296" name="Line 56"/>
          <p:cNvSpPr>
            <a:spLocks noChangeShapeType="1"/>
          </p:cNvSpPr>
          <p:nvPr/>
        </p:nvSpPr>
        <p:spPr bwMode="auto">
          <a:xfrm>
            <a:off x="3563938" y="3357563"/>
            <a:ext cx="0" cy="215900"/>
          </a:xfrm>
          <a:prstGeom prst="line">
            <a:avLst/>
          </a:prstGeom>
          <a:noFill/>
          <a:ln w="9525">
            <a:solidFill>
              <a:schemeClr val="tx1"/>
            </a:solidFill>
            <a:round/>
            <a:headEnd/>
            <a:tailEnd/>
          </a:ln>
          <a:effectLst/>
        </p:spPr>
        <p:txBody>
          <a:bodyPr/>
          <a:lstStyle/>
          <a:p>
            <a:endParaRPr lang="ar-EG"/>
          </a:p>
        </p:txBody>
      </p:sp>
      <p:sp>
        <p:nvSpPr>
          <p:cNvPr id="138297" name="Line 57"/>
          <p:cNvSpPr>
            <a:spLocks noChangeShapeType="1"/>
          </p:cNvSpPr>
          <p:nvPr/>
        </p:nvSpPr>
        <p:spPr bwMode="auto">
          <a:xfrm>
            <a:off x="3563938" y="3573463"/>
            <a:ext cx="792162" cy="0"/>
          </a:xfrm>
          <a:prstGeom prst="line">
            <a:avLst/>
          </a:prstGeom>
          <a:noFill/>
          <a:ln w="9525">
            <a:solidFill>
              <a:schemeClr val="tx1"/>
            </a:solidFill>
            <a:round/>
            <a:headEnd/>
            <a:tailEnd type="triangle" w="med" len="med"/>
          </a:ln>
          <a:effectLst/>
        </p:spPr>
        <p:txBody>
          <a:bodyPr/>
          <a:lstStyle/>
          <a:p>
            <a:endParaRPr lang="ar-EG"/>
          </a:p>
        </p:txBody>
      </p:sp>
      <p:sp>
        <p:nvSpPr>
          <p:cNvPr id="138298" name="Line 58"/>
          <p:cNvSpPr>
            <a:spLocks noChangeShapeType="1"/>
          </p:cNvSpPr>
          <p:nvPr/>
        </p:nvSpPr>
        <p:spPr bwMode="auto">
          <a:xfrm flipH="1">
            <a:off x="5510213" y="3716338"/>
            <a:ext cx="1943100" cy="0"/>
          </a:xfrm>
          <a:prstGeom prst="line">
            <a:avLst/>
          </a:prstGeom>
          <a:noFill/>
          <a:ln w="9525">
            <a:solidFill>
              <a:schemeClr val="tx1"/>
            </a:solidFill>
            <a:round/>
            <a:headEnd/>
            <a:tailEnd type="triangle" w="med" len="med"/>
          </a:ln>
          <a:effectLst/>
        </p:spPr>
        <p:txBody>
          <a:bodyPr/>
          <a:lstStyle/>
          <a:p>
            <a:endParaRPr lang="ar-EG"/>
          </a:p>
        </p:txBody>
      </p:sp>
      <p:sp>
        <p:nvSpPr>
          <p:cNvPr id="138299" name="Line 59"/>
          <p:cNvSpPr>
            <a:spLocks noChangeShapeType="1"/>
          </p:cNvSpPr>
          <p:nvPr/>
        </p:nvSpPr>
        <p:spPr bwMode="auto">
          <a:xfrm>
            <a:off x="7453313" y="3716338"/>
            <a:ext cx="0" cy="720725"/>
          </a:xfrm>
          <a:prstGeom prst="line">
            <a:avLst/>
          </a:prstGeom>
          <a:noFill/>
          <a:ln w="9525">
            <a:solidFill>
              <a:schemeClr val="tx1"/>
            </a:solidFill>
            <a:round/>
            <a:headEnd/>
            <a:tailEnd/>
          </a:ln>
          <a:effectLst/>
        </p:spPr>
        <p:txBody>
          <a:bodyPr/>
          <a:lstStyle/>
          <a:p>
            <a:endParaRPr lang="ar-EG"/>
          </a:p>
        </p:txBody>
      </p:sp>
      <p:sp>
        <p:nvSpPr>
          <p:cNvPr id="138300" name="Oval 60"/>
          <p:cNvSpPr>
            <a:spLocks noChangeArrowheads="1"/>
          </p:cNvSpPr>
          <p:nvPr/>
        </p:nvSpPr>
        <p:spPr bwMode="auto">
          <a:xfrm>
            <a:off x="5795963" y="4437063"/>
            <a:ext cx="3240087" cy="2276475"/>
          </a:xfrm>
          <a:prstGeom prst="ellipse">
            <a:avLst/>
          </a:prstGeom>
          <a:noFill/>
          <a:ln w="9525" cap="rnd">
            <a:solidFill>
              <a:schemeClr val="tx1"/>
            </a:solidFill>
            <a:prstDash val="sysDot"/>
            <a:round/>
            <a:headEnd/>
            <a:tailEnd/>
          </a:ln>
          <a:effectLst/>
        </p:spPr>
        <p:txBody>
          <a:bodyPr wrap="none" anchor="ctr"/>
          <a:lstStyle/>
          <a:p>
            <a:endParaRPr lang="ar-EG"/>
          </a:p>
        </p:txBody>
      </p:sp>
      <p:pic>
        <p:nvPicPr>
          <p:cNvPr id="138301" name="Picture 61" descr="server"/>
          <p:cNvPicPr>
            <a:picLocks noChangeAspect="1" noChangeArrowheads="1"/>
          </p:cNvPicPr>
          <p:nvPr/>
        </p:nvPicPr>
        <p:blipFill>
          <a:blip r:embed="rId10" cstate="print"/>
          <a:srcRect/>
          <a:stretch>
            <a:fillRect/>
          </a:stretch>
        </p:blipFill>
        <p:spPr bwMode="auto">
          <a:xfrm>
            <a:off x="1835150" y="5541963"/>
            <a:ext cx="831850" cy="982662"/>
          </a:xfrm>
          <a:prstGeom prst="rect">
            <a:avLst/>
          </a:prstGeom>
          <a:noFill/>
        </p:spPr>
      </p:pic>
      <p:pic>
        <p:nvPicPr>
          <p:cNvPr id="138302" name="Picture 62" descr="tv2"/>
          <p:cNvPicPr>
            <a:picLocks noChangeAspect="1" noChangeArrowheads="1"/>
          </p:cNvPicPr>
          <p:nvPr/>
        </p:nvPicPr>
        <p:blipFill>
          <a:blip r:embed="rId11" cstate="print"/>
          <a:srcRect/>
          <a:stretch>
            <a:fillRect/>
          </a:stretch>
        </p:blipFill>
        <p:spPr bwMode="auto">
          <a:xfrm>
            <a:off x="7164388" y="5157788"/>
            <a:ext cx="615950" cy="823912"/>
          </a:xfrm>
          <a:prstGeom prst="rect">
            <a:avLst/>
          </a:prstGeom>
          <a:noFill/>
        </p:spPr>
      </p:pic>
      <p:pic>
        <p:nvPicPr>
          <p:cNvPr id="138303" name="Picture 63" descr="radio"/>
          <p:cNvPicPr>
            <a:picLocks noChangeAspect="1" noChangeArrowheads="1"/>
          </p:cNvPicPr>
          <p:nvPr/>
        </p:nvPicPr>
        <p:blipFill>
          <a:blip r:embed="rId6" cstate="print"/>
          <a:srcRect/>
          <a:stretch>
            <a:fillRect/>
          </a:stretch>
        </p:blipFill>
        <p:spPr bwMode="auto">
          <a:xfrm>
            <a:off x="8031163" y="5278438"/>
            <a:ext cx="863600" cy="671512"/>
          </a:xfrm>
          <a:prstGeom prst="rect">
            <a:avLst/>
          </a:prstGeom>
          <a:noFill/>
        </p:spPr>
      </p:pic>
      <p:sp>
        <p:nvSpPr>
          <p:cNvPr id="138304" name="Line 64"/>
          <p:cNvSpPr>
            <a:spLocks noChangeShapeType="1"/>
          </p:cNvSpPr>
          <p:nvPr/>
        </p:nvSpPr>
        <p:spPr bwMode="auto">
          <a:xfrm>
            <a:off x="8604250" y="2924175"/>
            <a:ext cx="0" cy="2233613"/>
          </a:xfrm>
          <a:prstGeom prst="line">
            <a:avLst/>
          </a:prstGeom>
          <a:noFill/>
          <a:ln w="9525">
            <a:solidFill>
              <a:schemeClr val="tx1"/>
            </a:solidFill>
            <a:round/>
            <a:headEnd/>
            <a:tailEnd type="triangle" w="med" len="med"/>
          </a:ln>
          <a:effectLst/>
        </p:spPr>
        <p:txBody>
          <a:bodyPr/>
          <a:lstStyle/>
          <a:p>
            <a:endParaRPr lang="ar-EG"/>
          </a:p>
        </p:txBody>
      </p:sp>
      <p:sp>
        <p:nvSpPr>
          <p:cNvPr id="138305" name="Line 65"/>
          <p:cNvSpPr>
            <a:spLocks noChangeShapeType="1"/>
          </p:cNvSpPr>
          <p:nvPr/>
        </p:nvSpPr>
        <p:spPr bwMode="auto">
          <a:xfrm flipH="1">
            <a:off x="8172450" y="2924175"/>
            <a:ext cx="431800" cy="0"/>
          </a:xfrm>
          <a:prstGeom prst="line">
            <a:avLst/>
          </a:prstGeom>
          <a:noFill/>
          <a:ln w="9525">
            <a:solidFill>
              <a:schemeClr val="tx1"/>
            </a:solidFill>
            <a:round/>
            <a:headEnd/>
            <a:tailEnd/>
          </a:ln>
          <a:effectLst/>
        </p:spPr>
        <p:txBody>
          <a:bodyPr/>
          <a:lstStyle/>
          <a:p>
            <a:endParaRPr lang="ar-EG"/>
          </a:p>
        </p:txBody>
      </p:sp>
      <p:sp>
        <p:nvSpPr>
          <p:cNvPr id="138306" name="Line 66"/>
          <p:cNvSpPr>
            <a:spLocks noChangeShapeType="1"/>
          </p:cNvSpPr>
          <p:nvPr/>
        </p:nvSpPr>
        <p:spPr bwMode="auto">
          <a:xfrm flipH="1">
            <a:off x="7453313" y="4724400"/>
            <a:ext cx="0" cy="503238"/>
          </a:xfrm>
          <a:prstGeom prst="line">
            <a:avLst/>
          </a:prstGeom>
          <a:noFill/>
          <a:ln w="9525">
            <a:solidFill>
              <a:schemeClr val="tx1"/>
            </a:solidFill>
            <a:round/>
            <a:headEnd/>
            <a:tailEnd type="triangle" w="med" len="med"/>
          </a:ln>
          <a:effectLst/>
        </p:spPr>
        <p:txBody>
          <a:bodyPr/>
          <a:lstStyle/>
          <a:p>
            <a:endParaRPr lang="ar-EG"/>
          </a:p>
        </p:txBody>
      </p:sp>
      <p:sp>
        <p:nvSpPr>
          <p:cNvPr id="138307" name="Line 67"/>
          <p:cNvSpPr>
            <a:spLocks noChangeShapeType="1"/>
          </p:cNvSpPr>
          <p:nvPr/>
        </p:nvSpPr>
        <p:spPr bwMode="auto">
          <a:xfrm>
            <a:off x="6589713" y="4724400"/>
            <a:ext cx="0" cy="576263"/>
          </a:xfrm>
          <a:prstGeom prst="line">
            <a:avLst/>
          </a:prstGeom>
          <a:noFill/>
          <a:ln w="9525">
            <a:solidFill>
              <a:schemeClr val="tx1"/>
            </a:solidFill>
            <a:round/>
            <a:headEnd/>
            <a:tailEnd type="triangle" w="med" len="med"/>
          </a:ln>
          <a:effectLst/>
        </p:spPr>
        <p:txBody>
          <a:bodyPr/>
          <a:lstStyle/>
          <a:p>
            <a:endParaRPr lang="ar-EG"/>
          </a:p>
        </p:txBody>
      </p:sp>
      <p:sp>
        <p:nvSpPr>
          <p:cNvPr id="138308" name="Line 68"/>
          <p:cNvSpPr>
            <a:spLocks noChangeShapeType="1"/>
          </p:cNvSpPr>
          <p:nvPr/>
        </p:nvSpPr>
        <p:spPr bwMode="auto">
          <a:xfrm flipH="1">
            <a:off x="5942013" y="4724400"/>
            <a:ext cx="1511300" cy="0"/>
          </a:xfrm>
          <a:prstGeom prst="line">
            <a:avLst/>
          </a:prstGeom>
          <a:noFill/>
          <a:ln w="9525">
            <a:solidFill>
              <a:schemeClr val="tx1"/>
            </a:solidFill>
            <a:round/>
            <a:headEnd/>
            <a:tailEnd/>
          </a:ln>
          <a:effectLst/>
        </p:spPr>
        <p:txBody>
          <a:bodyPr/>
          <a:lstStyle/>
          <a:p>
            <a:endParaRPr lang="ar-EG"/>
          </a:p>
        </p:txBody>
      </p:sp>
      <p:sp>
        <p:nvSpPr>
          <p:cNvPr id="138309" name="Line 69"/>
          <p:cNvSpPr>
            <a:spLocks noChangeShapeType="1"/>
          </p:cNvSpPr>
          <p:nvPr/>
        </p:nvSpPr>
        <p:spPr bwMode="auto">
          <a:xfrm>
            <a:off x="5003800" y="4652963"/>
            <a:ext cx="360363" cy="0"/>
          </a:xfrm>
          <a:prstGeom prst="line">
            <a:avLst/>
          </a:prstGeom>
          <a:noFill/>
          <a:ln w="9525">
            <a:solidFill>
              <a:schemeClr val="tx1"/>
            </a:solidFill>
            <a:round/>
            <a:headEnd/>
            <a:tailEnd type="triangle" w="med" len="med"/>
          </a:ln>
          <a:effectLst/>
        </p:spPr>
        <p:txBody>
          <a:bodyPr/>
          <a:lstStyle/>
          <a:p>
            <a:endParaRPr lang="ar-EG"/>
          </a:p>
        </p:txBody>
      </p:sp>
      <p:sp>
        <p:nvSpPr>
          <p:cNvPr id="138310" name="Line 70"/>
          <p:cNvSpPr>
            <a:spLocks noChangeShapeType="1"/>
          </p:cNvSpPr>
          <p:nvPr/>
        </p:nvSpPr>
        <p:spPr bwMode="auto">
          <a:xfrm flipV="1">
            <a:off x="5003800" y="4005263"/>
            <a:ext cx="0" cy="647700"/>
          </a:xfrm>
          <a:prstGeom prst="line">
            <a:avLst/>
          </a:prstGeom>
          <a:noFill/>
          <a:ln w="9525">
            <a:solidFill>
              <a:schemeClr val="tx1"/>
            </a:solidFill>
            <a:round/>
            <a:headEnd/>
            <a:tailEnd/>
          </a:ln>
          <a:effectLst/>
        </p:spPr>
        <p:txBody>
          <a:bodyPr/>
          <a:lstStyle/>
          <a:p>
            <a:endParaRPr lang="ar-EG"/>
          </a:p>
        </p:txBody>
      </p:sp>
      <p:pic>
        <p:nvPicPr>
          <p:cNvPr id="138311" name="Picture 71" descr="webform"/>
          <p:cNvPicPr>
            <a:picLocks noChangeAspect="1" noChangeArrowheads="1"/>
          </p:cNvPicPr>
          <p:nvPr/>
        </p:nvPicPr>
        <p:blipFill>
          <a:blip r:embed="rId12" cstate="print"/>
          <a:srcRect/>
          <a:stretch>
            <a:fillRect/>
          </a:stretch>
        </p:blipFill>
        <p:spPr bwMode="auto">
          <a:xfrm>
            <a:off x="2195513" y="3357563"/>
            <a:ext cx="604837" cy="512762"/>
          </a:xfrm>
          <a:prstGeom prst="rect">
            <a:avLst/>
          </a:prstGeom>
          <a:noFill/>
        </p:spPr>
      </p:pic>
      <p:pic>
        <p:nvPicPr>
          <p:cNvPr id="138312" name="Picture 72" descr="tower"/>
          <p:cNvPicPr>
            <a:picLocks noChangeAspect="1" noChangeArrowheads="1"/>
          </p:cNvPicPr>
          <p:nvPr/>
        </p:nvPicPr>
        <p:blipFill>
          <a:blip r:embed="rId3" cstate="print"/>
          <a:srcRect/>
          <a:stretch>
            <a:fillRect/>
          </a:stretch>
        </p:blipFill>
        <p:spPr bwMode="auto">
          <a:xfrm>
            <a:off x="7237413" y="2667000"/>
            <a:ext cx="863600" cy="833438"/>
          </a:xfrm>
          <a:prstGeom prst="rect">
            <a:avLst/>
          </a:prstGeom>
          <a:noFill/>
        </p:spPr>
      </p:pic>
      <p:sp>
        <p:nvSpPr>
          <p:cNvPr id="138313" name="Line 73"/>
          <p:cNvSpPr>
            <a:spLocks noChangeShapeType="1"/>
          </p:cNvSpPr>
          <p:nvPr/>
        </p:nvSpPr>
        <p:spPr bwMode="auto">
          <a:xfrm>
            <a:off x="6300788" y="2924175"/>
            <a:ext cx="863600" cy="0"/>
          </a:xfrm>
          <a:prstGeom prst="line">
            <a:avLst/>
          </a:prstGeom>
          <a:noFill/>
          <a:ln w="9525">
            <a:solidFill>
              <a:schemeClr val="tx1"/>
            </a:solidFill>
            <a:round/>
            <a:headEnd/>
            <a:tailEnd type="triangle" w="med" len="med"/>
          </a:ln>
          <a:effectLst/>
        </p:spPr>
        <p:txBody>
          <a:bodyPr/>
          <a:lstStyle/>
          <a:p>
            <a:endParaRPr lang="ar-EG"/>
          </a:p>
        </p:txBody>
      </p:sp>
      <p:sp>
        <p:nvSpPr>
          <p:cNvPr id="138314" name="Line 74"/>
          <p:cNvSpPr>
            <a:spLocks noChangeShapeType="1"/>
          </p:cNvSpPr>
          <p:nvPr/>
        </p:nvSpPr>
        <p:spPr bwMode="auto">
          <a:xfrm flipV="1">
            <a:off x="6300788" y="2924175"/>
            <a:ext cx="0" cy="1800225"/>
          </a:xfrm>
          <a:prstGeom prst="line">
            <a:avLst/>
          </a:prstGeom>
          <a:noFill/>
          <a:ln w="9525">
            <a:solidFill>
              <a:schemeClr val="tx1"/>
            </a:solidFill>
            <a:round/>
            <a:headEnd/>
            <a:tailEnd/>
          </a:ln>
          <a:effectLst/>
        </p:spPr>
        <p:txBody>
          <a:bodyPr/>
          <a:lstStyle/>
          <a:p>
            <a:endParaRPr lang="ar-EG"/>
          </a:p>
        </p:txBody>
      </p:sp>
      <p:sp>
        <p:nvSpPr>
          <p:cNvPr id="138315" name="Line 75"/>
          <p:cNvSpPr>
            <a:spLocks noChangeShapeType="1"/>
          </p:cNvSpPr>
          <p:nvPr/>
        </p:nvSpPr>
        <p:spPr bwMode="auto">
          <a:xfrm>
            <a:off x="8820150" y="1412875"/>
            <a:ext cx="0" cy="720725"/>
          </a:xfrm>
          <a:prstGeom prst="line">
            <a:avLst/>
          </a:prstGeom>
          <a:noFill/>
          <a:ln w="9525">
            <a:solidFill>
              <a:schemeClr val="tx1"/>
            </a:solidFill>
            <a:round/>
            <a:headEnd/>
            <a:tailEnd/>
          </a:ln>
          <a:effectLst/>
        </p:spPr>
        <p:txBody>
          <a:bodyPr/>
          <a:lstStyle/>
          <a:p>
            <a:endParaRPr lang="ar-EG"/>
          </a:p>
        </p:txBody>
      </p:sp>
      <p:sp>
        <p:nvSpPr>
          <p:cNvPr id="138316" name="Line 76"/>
          <p:cNvSpPr>
            <a:spLocks noChangeShapeType="1"/>
          </p:cNvSpPr>
          <p:nvPr/>
        </p:nvSpPr>
        <p:spPr bwMode="auto">
          <a:xfrm flipH="1">
            <a:off x="7021513" y="2133600"/>
            <a:ext cx="1798637" cy="0"/>
          </a:xfrm>
          <a:prstGeom prst="line">
            <a:avLst/>
          </a:prstGeom>
          <a:noFill/>
          <a:ln w="9525">
            <a:solidFill>
              <a:schemeClr val="tx1"/>
            </a:solidFill>
            <a:round/>
            <a:headEnd/>
            <a:tailEnd type="triangle" w="med" len="med"/>
          </a:ln>
          <a:effectLst/>
        </p:spPr>
        <p:txBody>
          <a:bodyPr/>
          <a:lstStyle/>
          <a:p>
            <a:endParaRPr lang="ar-EG"/>
          </a:p>
        </p:txBody>
      </p:sp>
      <p:pic>
        <p:nvPicPr>
          <p:cNvPr id="138317" name="Picture 77" descr="j0302953"/>
          <p:cNvPicPr>
            <a:picLocks noChangeAspect="1" noChangeArrowheads="1"/>
          </p:cNvPicPr>
          <p:nvPr/>
        </p:nvPicPr>
        <p:blipFill>
          <a:blip r:embed="rId13" cstate="print"/>
          <a:srcRect/>
          <a:stretch>
            <a:fillRect/>
          </a:stretch>
        </p:blipFill>
        <p:spPr bwMode="auto">
          <a:xfrm>
            <a:off x="6227763" y="5373688"/>
            <a:ext cx="688975" cy="792162"/>
          </a:xfrm>
          <a:prstGeom prst="rect">
            <a:avLst/>
          </a:prstGeom>
          <a:noFill/>
        </p:spPr>
      </p:pic>
      <p:pic>
        <p:nvPicPr>
          <p:cNvPr id="138318" name="Picture 78" descr="j0302953"/>
          <p:cNvPicPr>
            <a:picLocks noChangeAspect="1" noChangeArrowheads="1"/>
          </p:cNvPicPr>
          <p:nvPr/>
        </p:nvPicPr>
        <p:blipFill>
          <a:blip r:embed="rId13" cstate="print"/>
          <a:srcRect/>
          <a:stretch>
            <a:fillRect/>
          </a:stretch>
        </p:blipFill>
        <p:spPr bwMode="auto">
          <a:xfrm>
            <a:off x="6300788" y="1916113"/>
            <a:ext cx="688975" cy="792162"/>
          </a:xfrm>
          <a:prstGeom prst="rect">
            <a:avLst/>
          </a:prstGeom>
          <a:noFill/>
        </p:spPr>
      </p:pic>
      <p:sp>
        <p:nvSpPr>
          <p:cNvPr id="138319" name="Text Box 79"/>
          <p:cNvSpPr txBox="1">
            <a:spLocks noChangeArrowheads="1"/>
          </p:cNvSpPr>
          <p:nvPr/>
        </p:nvSpPr>
        <p:spPr bwMode="auto">
          <a:xfrm>
            <a:off x="7740650" y="1341438"/>
            <a:ext cx="1125538" cy="244475"/>
          </a:xfrm>
          <a:prstGeom prst="rect">
            <a:avLst/>
          </a:prstGeom>
          <a:noFill/>
          <a:ln w="9525">
            <a:noFill/>
            <a:miter lim="800000"/>
            <a:headEnd/>
            <a:tailEnd/>
          </a:ln>
          <a:effectLst/>
        </p:spPr>
        <p:txBody>
          <a:bodyPr wrap="none">
            <a:spAutoFit/>
          </a:bodyPr>
          <a:lstStyle/>
          <a:p>
            <a:pPr algn="r" rtl="1"/>
            <a:r>
              <a:rPr lang="en-US" sz="1000" b="1"/>
              <a:t>Free play Radio</a:t>
            </a:r>
          </a:p>
        </p:txBody>
      </p:sp>
      <p:sp>
        <p:nvSpPr>
          <p:cNvPr id="138320" name="Text Box 80"/>
          <p:cNvSpPr txBox="1">
            <a:spLocks noChangeArrowheads="1"/>
          </p:cNvSpPr>
          <p:nvPr/>
        </p:nvSpPr>
        <p:spPr bwMode="auto">
          <a:xfrm>
            <a:off x="5861050" y="1700213"/>
            <a:ext cx="1016000" cy="244475"/>
          </a:xfrm>
          <a:prstGeom prst="rect">
            <a:avLst/>
          </a:prstGeom>
          <a:noFill/>
          <a:ln w="9525">
            <a:noFill/>
            <a:miter lim="800000"/>
            <a:headEnd/>
            <a:tailEnd/>
          </a:ln>
          <a:effectLst/>
        </p:spPr>
        <p:txBody>
          <a:bodyPr wrap="none">
            <a:spAutoFit/>
          </a:bodyPr>
          <a:lstStyle/>
          <a:p>
            <a:pPr algn="r" rtl="1"/>
            <a:r>
              <a:rPr lang="en-US" sz="1000" b="1"/>
              <a:t>Low Amp. Fm</a:t>
            </a:r>
          </a:p>
        </p:txBody>
      </p:sp>
      <p:sp>
        <p:nvSpPr>
          <p:cNvPr id="138321" name="Text Box 81"/>
          <p:cNvSpPr txBox="1">
            <a:spLocks noChangeArrowheads="1"/>
          </p:cNvSpPr>
          <p:nvPr/>
        </p:nvSpPr>
        <p:spPr bwMode="auto">
          <a:xfrm>
            <a:off x="7227888" y="3471863"/>
            <a:ext cx="1016000" cy="244475"/>
          </a:xfrm>
          <a:prstGeom prst="rect">
            <a:avLst/>
          </a:prstGeom>
          <a:noFill/>
          <a:ln w="9525">
            <a:noFill/>
            <a:miter lim="800000"/>
            <a:headEnd/>
            <a:tailEnd/>
          </a:ln>
          <a:effectLst/>
        </p:spPr>
        <p:txBody>
          <a:bodyPr wrap="none">
            <a:spAutoFit/>
          </a:bodyPr>
          <a:lstStyle/>
          <a:p>
            <a:pPr algn="r" rtl="1"/>
            <a:r>
              <a:rPr lang="en-US" sz="1000" b="1"/>
              <a:t>Low Amp. Fm</a:t>
            </a:r>
          </a:p>
        </p:txBody>
      </p:sp>
      <p:sp>
        <p:nvSpPr>
          <p:cNvPr id="138322" name="Text Box 82"/>
          <p:cNvSpPr txBox="1">
            <a:spLocks noChangeArrowheads="1"/>
          </p:cNvSpPr>
          <p:nvPr/>
        </p:nvSpPr>
        <p:spPr bwMode="auto">
          <a:xfrm>
            <a:off x="4176713" y="1916113"/>
            <a:ext cx="1474787" cy="244475"/>
          </a:xfrm>
          <a:prstGeom prst="rect">
            <a:avLst/>
          </a:prstGeom>
          <a:noFill/>
          <a:ln w="9525">
            <a:noFill/>
            <a:miter lim="800000"/>
            <a:headEnd/>
            <a:tailEnd/>
          </a:ln>
          <a:effectLst/>
        </p:spPr>
        <p:txBody>
          <a:bodyPr wrap="none">
            <a:spAutoFit/>
          </a:bodyPr>
          <a:lstStyle/>
          <a:p>
            <a:pPr algn="r" rtl="1"/>
            <a:r>
              <a:rPr lang="en-US" sz="1000" b="1"/>
              <a:t>WorldSpace Receiver</a:t>
            </a:r>
          </a:p>
        </p:txBody>
      </p:sp>
      <p:sp>
        <p:nvSpPr>
          <p:cNvPr id="138323" name="Text Box 83"/>
          <p:cNvSpPr txBox="1">
            <a:spLocks noChangeArrowheads="1"/>
          </p:cNvSpPr>
          <p:nvPr/>
        </p:nvSpPr>
        <p:spPr bwMode="auto">
          <a:xfrm>
            <a:off x="2773363" y="3141663"/>
            <a:ext cx="1474787" cy="244475"/>
          </a:xfrm>
          <a:prstGeom prst="rect">
            <a:avLst/>
          </a:prstGeom>
          <a:noFill/>
          <a:ln w="9525">
            <a:noFill/>
            <a:miter lim="800000"/>
            <a:headEnd/>
            <a:tailEnd/>
          </a:ln>
          <a:effectLst/>
        </p:spPr>
        <p:txBody>
          <a:bodyPr wrap="none">
            <a:spAutoFit/>
          </a:bodyPr>
          <a:lstStyle/>
          <a:p>
            <a:pPr algn="r" rtl="1"/>
            <a:r>
              <a:rPr lang="en-US" sz="1000" b="1"/>
              <a:t>WorldSpace Receiver</a:t>
            </a:r>
          </a:p>
        </p:txBody>
      </p:sp>
      <p:sp>
        <p:nvSpPr>
          <p:cNvPr id="138324" name="Text Box 84"/>
          <p:cNvSpPr txBox="1">
            <a:spLocks noChangeArrowheads="1"/>
          </p:cNvSpPr>
          <p:nvPr/>
        </p:nvSpPr>
        <p:spPr bwMode="auto">
          <a:xfrm>
            <a:off x="2557463" y="836613"/>
            <a:ext cx="647700" cy="244475"/>
          </a:xfrm>
          <a:prstGeom prst="rect">
            <a:avLst/>
          </a:prstGeom>
          <a:noFill/>
          <a:ln w="9525">
            <a:noFill/>
            <a:miter lim="800000"/>
            <a:headEnd/>
            <a:tailEnd/>
          </a:ln>
          <a:effectLst/>
        </p:spPr>
        <p:txBody>
          <a:bodyPr wrap="none">
            <a:spAutoFit/>
          </a:bodyPr>
          <a:lstStyle/>
          <a:p>
            <a:pPr algn="r" rtl="1"/>
            <a:r>
              <a:rPr lang="en-US" sz="1000" b="1"/>
              <a:t>AfriStar</a:t>
            </a:r>
          </a:p>
        </p:txBody>
      </p:sp>
      <p:sp>
        <p:nvSpPr>
          <p:cNvPr id="138325" name="Text Box 85"/>
          <p:cNvSpPr txBox="1">
            <a:spLocks noChangeArrowheads="1"/>
          </p:cNvSpPr>
          <p:nvPr/>
        </p:nvSpPr>
        <p:spPr bwMode="auto">
          <a:xfrm>
            <a:off x="1511300" y="2781300"/>
            <a:ext cx="1028700" cy="244475"/>
          </a:xfrm>
          <a:prstGeom prst="rect">
            <a:avLst/>
          </a:prstGeom>
          <a:noFill/>
          <a:ln w="9525">
            <a:noFill/>
            <a:miter lim="800000"/>
            <a:headEnd/>
            <a:tailEnd/>
          </a:ln>
          <a:effectLst/>
        </p:spPr>
        <p:txBody>
          <a:bodyPr wrap="none">
            <a:spAutoFit/>
          </a:bodyPr>
          <a:lstStyle/>
          <a:p>
            <a:pPr algn="r" rtl="1"/>
            <a:r>
              <a:rPr lang="en-US" sz="1000" b="1"/>
              <a:t>Joberg Uplink</a:t>
            </a:r>
          </a:p>
        </p:txBody>
      </p:sp>
      <p:sp>
        <p:nvSpPr>
          <p:cNvPr id="138326" name="Text Box 86"/>
          <p:cNvSpPr txBox="1">
            <a:spLocks noChangeArrowheads="1"/>
          </p:cNvSpPr>
          <p:nvPr/>
        </p:nvSpPr>
        <p:spPr bwMode="auto">
          <a:xfrm>
            <a:off x="2125663" y="3832225"/>
            <a:ext cx="803275" cy="244475"/>
          </a:xfrm>
          <a:prstGeom prst="rect">
            <a:avLst/>
          </a:prstGeom>
          <a:noFill/>
          <a:ln w="9525">
            <a:noFill/>
            <a:miter lim="800000"/>
            <a:headEnd/>
            <a:tailEnd/>
          </a:ln>
          <a:effectLst/>
        </p:spPr>
        <p:txBody>
          <a:bodyPr wrap="none">
            <a:spAutoFit/>
          </a:bodyPr>
          <a:lstStyle/>
          <a:p>
            <a:pPr algn="r" rtl="1"/>
            <a:r>
              <a:rPr lang="en-US" sz="1000" b="1"/>
              <a:t>Web Form</a:t>
            </a:r>
          </a:p>
        </p:txBody>
      </p:sp>
      <p:sp>
        <p:nvSpPr>
          <p:cNvPr id="138327" name="Text Box 87"/>
          <p:cNvSpPr txBox="1">
            <a:spLocks noChangeArrowheads="1"/>
          </p:cNvSpPr>
          <p:nvPr/>
        </p:nvSpPr>
        <p:spPr bwMode="auto">
          <a:xfrm>
            <a:off x="2125663" y="5157788"/>
            <a:ext cx="561975" cy="244475"/>
          </a:xfrm>
          <a:prstGeom prst="rect">
            <a:avLst/>
          </a:prstGeom>
          <a:noFill/>
          <a:ln w="9525">
            <a:noFill/>
            <a:miter lim="800000"/>
            <a:headEnd/>
            <a:tailEnd/>
          </a:ln>
          <a:effectLst/>
        </p:spPr>
        <p:txBody>
          <a:bodyPr wrap="none">
            <a:spAutoFit/>
          </a:bodyPr>
          <a:lstStyle/>
          <a:p>
            <a:pPr algn="r" rtl="1"/>
            <a:r>
              <a:rPr lang="en-US" sz="1000" b="1"/>
              <a:t>E-mail</a:t>
            </a:r>
          </a:p>
        </p:txBody>
      </p:sp>
      <p:sp>
        <p:nvSpPr>
          <p:cNvPr id="138328" name="Text Box 88"/>
          <p:cNvSpPr txBox="1">
            <a:spLocks noChangeArrowheads="1"/>
          </p:cNvSpPr>
          <p:nvPr/>
        </p:nvSpPr>
        <p:spPr bwMode="auto">
          <a:xfrm>
            <a:off x="539750" y="4724400"/>
            <a:ext cx="785813" cy="244475"/>
          </a:xfrm>
          <a:prstGeom prst="rect">
            <a:avLst/>
          </a:prstGeom>
          <a:noFill/>
          <a:ln w="9525">
            <a:noFill/>
            <a:miter lim="800000"/>
            <a:headEnd/>
            <a:tailEnd/>
          </a:ln>
          <a:effectLst/>
        </p:spPr>
        <p:txBody>
          <a:bodyPr wrap="none">
            <a:spAutoFit/>
          </a:bodyPr>
          <a:lstStyle/>
          <a:p>
            <a:pPr algn="r" rtl="1"/>
            <a:r>
              <a:rPr lang="en-US" sz="1000" b="1"/>
              <a:t>Computer</a:t>
            </a:r>
          </a:p>
        </p:txBody>
      </p:sp>
      <p:sp>
        <p:nvSpPr>
          <p:cNvPr id="138329" name="Text Box 89"/>
          <p:cNvSpPr txBox="1">
            <a:spLocks noChangeArrowheads="1"/>
          </p:cNvSpPr>
          <p:nvPr/>
        </p:nvSpPr>
        <p:spPr bwMode="auto">
          <a:xfrm>
            <a:off x="323850" y="6453188"/>
            <a:ext cx="969963" cy="244475"/>
          </a:xfrm>
          <a:prstGeom prst="rect">
            <a:avLst/>
          </a:prstGeom>
          <a:noFill/>
          <a:ln w="9525">
            <a:noFill/>
            <a:miter lim="800000"/>
            <a:headEnd/>
            <a:tailEnd/>
          </a:ln>
          <a:effectLst/>
        </p:spPr>
        <p:txBody>
          <a:bodyPr wrap="none">
            <a:spAutoFit/>
          </a:bodyPr>
          <a:lstStyle/>
          <a:p>
            <a:pPr algn="r" rtl="1"/>
            <a:r>
              <a:rPr lang="en-US" sz="1000" b="1"/>
              <a:t>Web Content</a:t>
            </a:r>
          </a:p>
        </p:txBody>
      </p:sp>
      <p:sp>
        <p:nvSpPr>
          <p:cNvPr id="138330" name="Text Box 90"/>
          <p:cNvSpPr txBox="1">
            <a:spLocks noChangeArrowheads="1"/>
          </p:cNvSpPr>
          <p:nvPr/>
        </p:nvSpPr>
        <p:spPr bwMode="auto">
          <a:xfrm>
            <a:off x="1881188" y="6453188"/>
            <a:ext cx="850900" cy="244475"/>
          </a:xfrm>
          <a:prstGeom prst="rect">
            <a:avLst/>
          </a:prstGeom>
          <a:noFill/>
          <a:ln w="9525">
            <a:noFill/>
            <a:miter lim="800000"/>
            <a:headEnd/>
            <a:tailEnd/>
          </a:ln>
          <a:effectLst/>
        </p:spPr>
        <p:txBody>
          <a:bodyPr wrap="none">
            <a:spAutoFit/>
          </a:bodyPr>
          <a:lstStyle/>
          <a:p>
            <a:pPr algn="r" rtl="1"/>
            <a:r>
              <a:rPr lang="en-US" sz="1000" b="1"/>
              <a:t>FTP Server</a:t>
            </a:r>
          </a:p>
        </p:txBody>
      </p:sp>
      <p:sp>
        <p:nvSpPr>
          <p:cNvPr id="138331" name="Text Box 91"/>
          <p:cNvSpPr txBox="1">
            <a:spLocks noChangeArrowheads="1"/>
          </p:cNvSpPr>
          <p:nvPr/>
        </p:nvSpPr>
        <p:spPr bwMode="auto">
          <a:xfrm>
            <a:off x="4787900" y="4840288"/>
            <a:ext cx="1498600" cy="244475"/>
          </a:xfrm>
          <a:prstGeom prst="rect">
            <a:avLst/>
          </a:prstGeom>
          <a:noFill/>
          <a:ln w="9525">
            <a:noFill/>
            <a:miter lim="800000"/>
            <a:headEnd/>
            <a:tailEnd/>
          </a:ln>
          <a:effectLst/>
        </p:spPr>
        <p:txBody>
          <a:bodyPr wrap="none">
            <a:spAutoFit/>
          </a:bodyPr>
          <a:lstStyle/>
          <a:p>
            <a:pPr algn="r" rtl="1"/>
            <a:r>
              <a:rPr lang="en-US" sz="1000" b="1"/>
              <a:t>Bulletin. Forecast, etc</a:t>
            </a:r>
          </a:p>
        </p:txBody>
      </p:sp>
      <p:sp>
        <p:nvSpPr>
          <p:cNvPr id="138332" name="Text Box 92"/>
          <p:cNvSpPr txBox="1">
            <a:spLocks noChangeArrowheads="1"/>
          </p:cNvSpPr>
          <p:nvPr/>
        </p:nvSpPr>
        <p:spPr bwMode="auto">
          <a:xfrm>
            <a:off x="3995738" y="3789363"/>
            <a:ext cx="1171575" cy="396875"/>
          </a:xfrm>
          <a:prstGeom prst="rect">
            <a:avLst/>
          </a:prstGeom>
          <a:noFill/>
          <a:ln w="9525">
            <a:noFill/>
            <a:miter lim="800000"/>
            <a:headEnd/>
            <a:tailEnd/>
          </a:ln>
          <a:effectLst/>
        </p:spPr>
        <p:txBody>
          <a:bodyPr wrap="none">
            <a:spAutoFit/>
          </a:bodyPr>
          <a:lstStyle/>
          <a:p>
            <a:pPr algn="ctr" rtl="1"/>
            <a:r>
              <a:rPr lang="en-US" sz="1000" b="1"/>
              <a:t>NHMS or related</a:t>
            </a:r>
          </a:p>
          <a:p>
            <a:pPr algn="ctr" rtl="1"/>
            <a:r>
              <a:rPr lang="en-US" sz="1000" b="1"/>
              <a:t>Computer</a:t>
            </a:r>
          </a:p>
        </p:txBody>
      </p:sp>
      <p:sp>
        <p:nvSpPr>
          <p:cNvPr id="138333" name="Text Box 93"/>
          <p:cNvSpPr txBox="1">
            <a:spLocks noChangeArrowheads="1"/>
          </p:cNvSpPr>
          <p:nvPr/>
        </p:nvSpPr>
        <p:spPr bwMode="auto">
          <a:xfrm>
            <a:off x="6399213" y="6237288"/>
            <a:ext cx="477837" cy="244475"/>
          </a:xfrm>
          <a:prstGeom prst="rect">
            <a:avLst/>
          </a:prstGeom>
          <a:noFill/>
          <a:ln w="9525">
            <a:noFill/>
            <a:miter lim="800000"/>
            <a:headEnd/>
            <a:tailEnd/>
          </a:ln>
          <a:effectLst/>
        </p:spPr>
        <p:txBody>
          <a:bodyPr>
            <a:spAutoFit/>
          </a:bodyPr>
          <a:lstStyle/>
          <a:p>
            <a:pPr algn="r" rtl="1"/>
            <a:r>
              <a:rPr lang="en-US" sz="1000" b="1"/>
              <a:t>User</a:t>
            </a:r>
          </a:p>
        </p:txBody>
      </p:sp>
      <p:sp>
        <p:nvSpPr>
          <p:cNvPr id="138334" name="Text Box 94"/>
          <p:cNvSpPr txBox="1">
            <a:spLocks noChangeArrowheads="1"/>
          </p:cNvSpPr>
          <p:nvPr/>
        </p:nvSpPr>
        <p:spPr bwMode="auto">
          <a:xfrm>
            <a:off x="6877050" y="5921375"/>
            <a:ext cx="865188" cy="244475"/>
          </a:xfrm>
          <a:prstGeom prst="rect">
            <a:avLst/>
          </a:prstGeom>
          <a:noFill/>
          <a:ln w="9525">
            <a:noFill/>
            <a:miter lim="800000"/>
            <a:headEnd/>
            <a:tailEnd/>
          </a:ln>
          <a:effectLst/>
        </p:spPr>
        <p:txBody>
          <a:bodyPr>
            <a:spAutoFit/>
          </a:bodyPr>
          <a:lstStyle/>
          <a:p>
            <a:pPr algn="r" rtl="1"/>
            <a:r>
              <a:rPr lang="en-US" sz="1000" b="1"/>
              <a:t>Television</a:t>
            </a:r>
          </a:p>
        </p:txBody>
      </p:sp>
      <p:sp>
        <p:nvSpPr>
          <p:cNvPr id="138335" name="Text Box 95"/>
          <p:cNvSpPr txBox="1">
            <a:spLocks noChangeArrowheads="1"/>
          </p:cNvSpPr>
          <p:nvPr/>
        </p:nvSpPr>
        <p:spPr bwMode="auto">
          <a:xfrm>
            <a:off x="7812088" y="5876925"/>
            <a:ext cx="1127125" cy="244475"/>
          </a:xfrm>
          <a:prstGeom prst="rect">
            <a:avLst/>
          </a:prstGeom>
          <a:noFill/>
          <a:ln w="9525">
            <a:noFill/>
            <a:miter lim="800000"/>
            <a:headEnd/>
            <a:tailEnd/>
          </a:ln>
          <a:effectLst/>
        </p:spPr>
        <p:txBody>
          <a:bodyPr wrap="none">
            <a:spAutoFit/>
          </a:bodyPr>
          <a:lstStyle/>
          <a:p>
            <a:pPr algn="r" rtl="1"/>
            <a:r>
              <a:rPr lang="en-US" sz="1000" b="1"/>
              <a:t>Free play Radio</a:t>
            </a:r>
          </a:p>
        </p:txBody>
      </p:sp>
      <p:sp>
        <p:nvSpPr>
          <p:cNvPr id="138336" name="Text Box 96"/>
          <p:cNvSpPr txBox="1">
            <a:spLocks noChangeArrowheads="1"/>
          </p:cNvSpPr>
          <p:nvPr/>
        </p:nvSpPr>
        <p:spPr bwMode="auto">
          <a:xfrm>
            <a:off x="6443663" y="2636838"/>
            <a:ext cx="477837" cy="244475"/>
          </a:xfrm>
          <a:prstGeom prst="rect">
            <a:avLst/>
          </a:prstGeom>
          <a:noFill/>
          <a:ln w="9525">
            <a:noFill/>
            <a:miter lim="800000"/>
            <a:headEnd/>
            <a:tailEnd/>
          </a:ln>
          <a:effectLst/>
        </p:spPr>
        <p:txBody>
          <a:bodyPr>
            <a:spAutoFit/>
          </a:bodyPr>
          <a:lstStyle/>
          <a:p>
            <a:pPr algn="r" rtl="1"/>
            <a:r>
              <a:rPr lang="en-US" sz="1000" b="1"/>
              <a:t>User</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pirw"/>
          <p:cNvPicPr>
            <a:picLocks noChangeAspect="1" noChangeArrowheads="1"/>
          </p:cNvPicPr>
          <p:nvPr/>
        </p:nvPicPr>
        <p:blipFill>
          <a:blip r:embed="rId2" cstate="print"/>
          <a:srcRect/>
          <a:stretch>
            <a:fillRect/>
          </a:stretch>
        </p:blipFill>
        <p:spPr bwMode="auto">
          <a:xfrm>
            <a:off x="990600" y="1066800"/>
            <a:ext cx="7010400" cy="4694238"/>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0" y="0"/>
            <a:ext cx="9144000" cy="6858000"/>
          </a:xfrm>
          <a:prstGeom prst="rect">
            <a:avLst/>
          </a:prstGeom>
          <a:noFill/>
          <a:ln w="76200" cap="sq">
            <a:solidFill>
              <a:srgbClr val="0000F0"/>
            </a:solidFill>
            <a:miter lim="800000"/>
            <a:headEnd type="none" w="sm" len="sm"/>
            <a:tailEnd type="none" w="sm" len="sm"/>
          </a:ln>
          <a:effectLst>
            <a:prstShdw prst="shdw17" dist="17961" dir="2700000">
              <a:srgbClr val="000090"/>
            </a:prstShdw>
          </a:effectLst>
        </p:spPr>
        <p:txBody>
          <a:bodyPr wrap="none" anchor="ctr"/>
          <a:lstStyle/>
          <a:p>
            <a:pPr algn="ctr"/>
            <a:endParaRPr lang="ar-EG" sz="1800"/>
          </a:p>
        </p:txBody>
      </p:sp>
      <p:sp>
        <p:nvSpPr>
          <p:cNvPr id="78851" name="Rectangle 4"/>
          <p:cNvSpPr>
            <a:spLocks noChangeArrowheads="1"/>
          </p:cNvSpPr>
          <p:nvPr/>
        </p:nvSpPr>
        <p:spPr bwMode="auto">
          <a:xfrm>
            <a:off x="96838" y="79375"/>
            <a:ext cx="8942387" cy="6699250"/>
          </a:xfrm>
          <a:prstGeom prst="rect">
            <a:avLst/>
          </a:prstGeom>
          <a:noFill/>
          <a:ln w="76200" cap="sq">
            <a:solidFill>
              <a:srgbClr val="8EB9E4"/>
            </a:solidFill>
            <a:miter lim="800000"/>
            <a:headEnd type="none" w="sm" len="sm"/>
            <a:tailEnd type="none" w="sm" len="sm"/>
          </a:ln>
          <a:effectLst>
            <a:prstShdw prst="shdw17" dist="17961" dir="2700000">
              <a:srgbClr val="556F89"/>
            </a:prstShdw>
          </a:effectLst>
        </p:spPr>
        <p:txBody>
          <a:bodyPr wrap="none" anchor="ctr"/>
          <a:lstStyle/>
          <a:p>
            <a:pPr algn="ctr"/>
            <a:endParaRPr lang="ar-EG" sz="1800"/>
          </a:p>
        </p:txBody>
      </p:sp>
      <p:sp>
        <p:nvSpPr>
          <p:cNvPr id="78852" name="Rectangle 5"/>
          <p:cNvSpPr>
            <a:spLocks noChangeArrowheads="1"/>
          </p:cNvSpPr>
          <p:nvPr/>
        </p:nvSpPr>
        <p:spPr bwMode="auto">
          <a:xfrm>
            <a:off x="173038" y="139700"/>
            <a:ext cx="8769350" cy="6540500"/>
          </a:xfrm>
          <a:prstGeom prst="rect">
            <a:avLst/>
          </a:prstGeom>
          <a:noFill/>
          <a:ln w="76200" cap="sq">
            <a:solidFill>
              <a:srgbClr val="2D74BB"/>
            </a:solidFill>
            <a:miter lim="800000"/>
            <a:headEnd type="none" w="sm" len="sm"/>
            <a:tailEnd type="none" w="sm" len="sm"/>
          </a:ln>
          <a:effectLst>
            <a:prstShdw prst="shdw17" dist="17961" dir="2700000">
              <a:srgbClr val="1B4670"/>
            </a:prstShdw>
          </a:effectLst>
        </p:spPr>
        <p:txBody>
          <a:bodyPr wrap="none" anchor="ctr"/>
          <a:lstStyle/>
          <a:p>
            <a:pPr algn="ctr"/>
            <a:endParaRPr lang="ar-EG" sz="1800"/>
          </a:p>
        </p:txBody>
      </p:sp>
      <p:sp>
        <p:nvSpPr>
          <p:cNvPr id="261127" name="Text Box 7"/>
          <p:cNvSpPr txBox="1">
            <a:spLocks noChangeArrowheads="1"/>
          </p:cNvSpPr>
          <p:nvPr/>
        </p:nvSpPr>
        <p:spPr bwMode="auto">
          <a:xfrm>
            <a:off x="685800" y="2697163"/>
            <a:ext cx="8001000" cy="2255837"/>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a:spcBef>
                <a:spcPct val="50000"/>
              </a:spcBef>
              <a:defRPr/>
            </a:pPr>
            <a:r>
              <a:rPr lang="ar-EG" sz="14200" b="1" u="none">
                <a:solidFill>
                  <a:srgbClr val="FFFF00"/>
                </a:solidFill>
              </a:rPr>
              <a:t>شكراً</a:t>
            </a:r>
            <a:endParaRPr lang="en-US" sz="14200" b="1" u="none">
              <a:solidFill>
                <a:srgbClr val="FFFF00"/>
              </a:solidFill>
            </a:endParaRPr>
          </a:p>
        </p:txBody>
      </p:sp>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Glass Layers</Template>
  <TotalTime>15430</TotalTime>
  <Words>4877</Words>
  <Application>Microsoft Office PowerPoint</Application>
  <PresentationFormat>On-screen Show (4:3)</PresentationFormat>
  <Paragraphs>810</Paragraphs>
  <Slides>92</Slides>
  <Notes>17</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4</vt:i4>
      </vt:variant>
      <vt:variant>
        <vt:lpstr>Slide Titles</vt:lpstr>
      </vt:variant>
      <vt:variant>
        <vt:i4>92</vt:i4>
      </vt:variant>
    </vt:vector>
  </HeadingPairs>
  <TitlesOfParts>
    <vt:vector size="116" baseType="lpstr">
      <vt:lpstr>Arial</vt:lpstr>
      <vt:lpstr>Lucida Sans Unicode</vt:lpstr>
      <vt:lpstr>Wingdings 3</vt:lpstr>
      <vt:lpstr>Verdana</vt:lpstr>
      <vt:lpstr>Wingdings 2</vt:lpstr>
      <vt:lpstr>Times New Roman</vt:lpstr>
      <vt:lpstr>Tahoma</vt:lpstr>
      <vt:lpstr>Wingdings</vt:lpstr>
      <vt:lpstr>Franklin Gothic Book</vt:lpstr>
      <vt:lpstr>DecoType Thuluth</vt:lpstr>
      <vt:lpstr>Simplified Arabic</vt:lpstr>
      <vt:lpstr>SimSun</vt:lpstr>
      <vt:lpstr>Arabic Transparent</vt:lpstr>
      <vt:lpstr>Calibri</vt:lpstr>
      <vt:lpstr>Comic Sans MS</vt:lpstr>
      <vt:lpstr>Concourse</vt:lpstr>
      <vt:lpstr>Shimmer</vt:lpstr>
      <vt:lpstr>Beam</vt:lpstr>
      <vt:lpstr>Technic</vt:lpstr>
      <vt:lpstr>Default Design</vt:lpstr>
      <vt:lpstr>Worksheet</vt:lpstr>
      <vt:lpstr>Microsoft Photo Editor 3.0 Photo</vt:lpstr>
      <vt:lpstr>Bitmap Image</vt:lpstr>
      <vt:lpstr>Microsoft Clip Gallery</vt:lpstr>
      <vt:lpstr>Slide 1</vt:lpstr>
      <vt:lpstr>الدروس المستفادة من تجربة الماضي </vt:lpstr>
      <vt:lpstr>تابع الدروس المستفاده من تجربة الماضي </vt:lpstr>
      <vt:lpstr>تابع الدروس المستفاده من تجربة الماضي </vt:lpstr>
      <vt:lpstr>تابع الدروس المستفاده من تجربة الماضي </vt:lpstr>
      <vt:lpstr>Slide 6</vt:lpstr>
      <vt:lpstr>Slide 7</vt:lpstr>
      <vt:lpstr>Slide 8</vt:lpstr>
      <vt:lpstr>Slide 9</vt:lpstr>
      <vt:lpstr>Slide 10</vt:lpstr>
      <vt:lpstr>التوجهات العامة للموارد الطبيعية</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Speculation diagrams illustrating potential impact of sea level rise over the Nile delta region</vt:lpstr>
      <vt:lpstr>Slide 25</vt:lpstr>
      <vt:lpstr>Slide 26</vt:lpstr>
      <vt:lpstr>Slide 27</vt:lpstr>
      <vt:lpstr>Slide 28</vt:lpstr>
      <vt:lpstr>Slide 29</vt:lpstr>
      <vt:lpstr>Slide 30</vt:lpstr>
      <vt:lpstr>Slide 31</vt:lpstr>
      <vt:lpstr>التوجهات الرئيسية </vt:lpstr>
      <vt:lpstr>التوجهات الفرعية</vt:lpstr>
      <vt:lpstr>Slide 34</vt:lpstr>
      <vt:lpstr>Slide 35</vt:lpstr>
      <vt:lpstr>Slide 36</vt:lpstr>
      <vt:lpstr>Slide 37</vt:lpstr>
      <vt:lpstr>Slide 38</vt:lpstr>
      <vt:lpstr>Slide 39</vt:lpstr>
      <vt:lpstr>Slide 40</vt:lpstr>
      <vt:lpstr>Slide 41</vt:lpstr>
      <vt:lpstr>Slide 42</vt:lpstr>
      <vt:lpstr>السلسلة التسويقية</vt:lpstr>
      <vt:lpstr>Slide 44</vt:lpstr>
      <vt:lpstr>Mapping </vt:lpstr>
      <vt:lpstr>Slide 46</vt:lpstr>
      <vt:lpstr>Slide 47</vt:lpstr>
      <vt:lpstr>Slide 48</vt:lpstr>
      <vt:lpstr>Slide 49</vt:lpstr>
      <vt:lpstr>Slide 50</vt:lpstr>
      <vt:lpstr>Slide 51</vt:lpstr>
      <vt:lpstr>Coding </vt:lpstr>
      <vt:lpstr>Slide 53</vt:lpstr>
      <vt:lpstr>Slide 54</vt:lpstr>
      <vt:lpstr>Slide 55</vt:lpstr>
      <vt:lpstr>Slide 56</vt:lpstr>
      <vt:lpstr>Slide 57</vt:lpstr>
      <vt:lpstr>Slide 58</vt:lpstr>
      <vt:lpstr>Slide 59</vt:lpstr>
      <vt:lpstr>Slide 60</vt:lpstr>
      <vt:lpstr>Slide 61</vt:lpstr>
      <vt:lpstr>Slide 62</vt:lpstr>
      <vt:lpstr>اتجاهات تطوير المؤسسات الحكومية التابعة لوزارة الزراعة</vt:lpstr>
      <vt:lpstr>Slide 64</vt:lpstr>
      <vt:lpstr>Slide 65</vt:lpstr>
      <vt:lpstr>Slide 66</vt:lpstr>
      <vt:lpstr>الأهداف الفرعية</vt:lpstr>
      <vt:lpstr>تابع آليات التنفيذ </vt:lpstr>
      <vt:lpstr>Slide 69</vt:lpstr>
      <vt:lpstr>Slide 70</vt:lpstr>
      <vt:lpstr>Temperature Changes at 2m Elevation after Adding the Urban Areas to the Model</vt:lpstr>
      <vt:lpstr>Slide 72</vt:lpstr>
      <vt:lpstr>Slide 73</vt:lpstr>
      <vt:lpstr>Slide 74</vt:lpstr>
      <vt:lpstr>السياسات الزراعية اللازمة للوفاء بأهداف الاستراتيجية</vt:lpstr>
      <vt:lpstr>Slide 76</vt:lpstr>
      <vt:lpstr>النتائج المتوقعة:</vt:lpstr>
      <vt:lpstr>2 - سياسة التكافل الزراعي</vt:lpstr>
      <vt:lpstr>Slide 79</vt:lpstr>
      <vt:lpstr>Slide 80</vt:lpstr>
      <vt:lpstr>Location of El-Salhia Project </vt:lpstr>
      <vt:lpstr>Alfa alfa cultivation under pivot irrigation system</vt:lpstr>
      <vt:lpstr>Using radiometer for measuring spectral sig. of citrus</vt:lpstr>
      <vt:lpstr>ETM+ image before merge </vt:lpstr>
      <vt:lpstr>Slide 85</vt:lpstr>
      <vt:lpstr>Slide 86</vt:lpstr>
      <vt:lpstr>Remote Extension/Monitoring</vt:lpstr>
      <vt:lpstr>Slide 88</vt:lpstr>
      <vt:lpstr>Slide 89</vt:lpstr>
      <vt:lpstr>Slide 90</vt:lpstr>
      <vt:lpstr>Slide 91</vt:lpstr>
      <vt:lpstr>Slide 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لا يوجد عنوان للشريحة</dc:title>
  <dc:subject>rESEARCH PAPER</dc:subject>
  <dc:creator>Ayman Abouhadid</dc:creator>
  <cp:lastModifiedBy>arc</cp:lastModifiedBy>
  <cp:revision>1036</cp:revision>
  <dcterms:created xsi:type="dcterms:W3CDTF">2000-03-08T17:11:02Z</dcterms:created>
  <dcterms:modified xsi:type="dcterms:W3CDTF">2011-10-01T19:53:37Z</dcterms:modified>
</cp:coreProperties>
</file>