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303" r:id="rId3"/>
    <p:sldId id="302" r:id="rId4"/>
    <p:sldId id="304" r:id="rId5"/>
    <p:sldId id="305" r:id="rId6"/>
    <p:sldId id="294" r:id="rId7"/>
    <p:sldId id="301" r:id="rId8"/>
    <p:sldId id="306" r:id="rId9"/>
    <p:sldId id="297" r:id="rId10"/>
    <p:sldId id="298" r:id="rId11"/>
    <p:sldId id="308" r:id="rId12"/>
    <p:sldId id="300" r:id="rId13"/>
    <p:sldId id="295" r:id="rId14"/>
    <p:sldId id="309" r:id="rId15"/>
    <p:sldId id="296" r:id="rId16"/>
    <p:sldId id="299" r:id="rId17"/>
    <p:sldId id="267" r:id="rId18"/>
    <p:sldId id="293" r:id="rId19"/>
    <p:sldId id="274" r:id="rId20"/>
    <p:sldId id="276" r:id="rId21"/>
    <p:sldId id="289" r:id="rId22"/>
    <p:sldId id="290" r:id="rId23"/>
    <p:sldId id="288" r:id="rId24"/>
    <p:sldId id="287" r:id="rId25"/>
    <p:sldId id="310" r:id="rId26"/>
    <p:sldId id="264" r:id="rId27"/>
    <p:sldId id="291" r:id="rId28"/>
    <p:sldId id="292" r:id="rId29"/>
    <p:sldId id="270" r:id="rId30"/>
    <p:sldId id="281" r:id="rId31"/>
    <p:sldId id="280" r:id="rId32"/>
    <p:sldId id="279" r:id="rId33"/>
    <p:sldId id="283" r:id="rId34"/>
    <p:sldId id="284" r:id="rId35"/>
    <p:sldId id="269" r:id="rId36"/>
    <p:sldId id="285" r:id="rId37"/>
    <p:sldId id="286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C02"/>
    <a:srgbClr val="ACD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68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5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8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7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7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55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4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5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8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82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4C235-98AB-4A94-B796-7109C8C4CFD9}" type="datetimeFigureOut">
              <a:rPr lang="en-US" smtClean="0"/>
              <a:t>2/5/2012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AF065-CA5A-4F70-A090-284A891D8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8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hmood\Downloads\tank-hd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83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50" y="1"/>
            <a:ext cx="806909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93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hmood\Desktop\MBT\New folder\Bundesarchiv_Bild_101I-299-1805-12,_Nordfrankreich,_Panzer_VI_(Tiger_I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291"/>
            <a:ext cx="76200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26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14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hmood\Desktop\MBT\New folder\283318_220184021361024_100001082844990_555079_247580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99"/>
            <a:ext cx="7452320" cy="51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51470"/>
            <a:ext cx="3353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800" dirty="0" smtClean="0">
                <a:cs typeface="Al-Mujahed Al-Anbobi" pitchFamily="2" charset="-78"/>
              </a:rPr>
              <a:t>الحرب</a:t>
            </a:r>
            <a:r>
              <a:rPr lang="ar-EG" sz="4800" dirty="0" smtClean="0">
                <a:solidFill>
                  <a:schemeClr val="bg1"/>
                </a:solidFill>
                <a:cs typeface="Al-Mujahed Al-Anbobi" pitchFamily="2" charset="-78"/>
              </a:rPr>
              <a:t> الباردة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08520" y="1347614"/>
            <a:ext cx="15841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800" dirty="0" smtClean="0">
                <a:solidFill>
                  <a:schemeClr val="bg1"/>
                </a:solidFill>
                <a:cs typeface="Al-Mujahed Al-Anbobi" pitchFamily="2" charset="-78"/>
              </a:rPr>
              <a:t>ظهور خطورة الأسلحة الخفيفة المضادة للدبابات</a:t>
            </a:r>
          </a:p>
        </p:txBody>
      </p:sp>
    </p:spTree>
    <p:extLst>
      <p:ext uri="{BB962C8B-B14F-4D97-AF65-F5344CB8AC3E}">
        <p14:creationId xmlns:p14="http://schemas.microsoft.com/office/powerpoint/2010/main" val="273639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hmood\Desktop\MBT\New folder\Egyptian infantryman with the Soviet 82mm recoilless rifle fire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8" y="11537"/>
            <a:ext cx="4238208" cy="51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211960" y="1275606"/>
            <a:ext cx="0" cy="38678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11960" y="1347614"/>
            <a:ext cx="460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800" dirty="0" smtClean="0">
                <a:solidFill>
                  <a:srgbClr val="FE5C02"/>
                </a:solidFill>
                <a:cs typeface="Al-Mujahed Al-Anbobi" pitchFamily="2" charset="-78"/>
              </a:rPr>
              <a:t>مدفع عديم الإرتداد مصرى</a:t>
            </a:r>
            <a:r>
              <a:rPr lang="ar-EG" sz="2800" dirty="0" smtClean="0">
                <a:cs typeface="Al-Mujahed Al-Anbobi" pitchFamily="2" charset="-78"/>
              </a:rPr>
              <a:t/>
            </a:r>
            <a:br>
              <a:rPr lang="ar-EG" sz="2800" dirty="0" smtClean="0">
                <a:cs typeface="Al-Mujahed Al-Anbobi" pitchFamily="2" charset="-78"/>
              </a:rPr>
            </a:br>
            <a:r>
              <a:rPr lang="ar-EG" sz="2800" dirty="0" smtClean="0">
                <a:cs typeface="Al-Mujahed Al-Anbobi" pitchFamily="2" charset="-78"/>
              </a:rPr>
              <a:t/>
            </a:r>
            <a:br>
              <a:rPr lang="ar-EG" sz="2800" dirty="0" smtClean="0">
                <a:cs typeface="Al-Mujahed Al-Anbobi" pitchFamily="2" charset="-78"/>
              </a:rPr>
            </a:br>
            <a:r>
              <a:rPr lang="ar-EG" sz="2800" dirty="0" smtClean="0">
                <a:cs typeface="Al-Mujahed Al-Anbobi" pitchFamily="2" charset="-78"/>
              </a:rPr>
              <a:t>سببت الأسلحة الخفيفة للجنود خسارة </a:t>
            </a:r>
            <a:r>
              <a:rPr lang="ar-EG" sz="2800" dirty="0" smtClean="0"/>
              <a:t>340</a:t>
            </a:r>
            <a:r>
              <a:rPr lang="ar-EG" sz="2800" dirty="0" smtClean="0">
                <a:cs typeface="Al-Mujahed Al-Anbobi" pitchFamily="2" charset="-78"/>
              </a:rPr>
              <a:t> دبابة فى معركة واحدة</a:t>
            </a:r>
            <a:endParaRPr lang="ar-EG" sz="2800" dirty="0" smtClean="0"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474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hmood\Desktop\MBT\New folder\14328-1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795"/>
            <a:ext cx="767715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43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85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hmood\Downloads\hju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5777" y="-1"/>
            <a:ext cx="6600056" cy="437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49" y="4374862"/>
            <a:ext cx="7068451" cy="7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9650" y="3723878"/>
            <a:ext cx="2078134" cy="1440160"/>
            <a:chOff x="549650" y="3723878"/>
            <a:chExt cx="2078134" cy="1440160"/>
          </a:xfrm>
        </p:grpSpPr>
        <p:sp>
          <p:nvSpPr>
            <p:cNvPr id="7" name="Snip Single Corner Rectangle 6"/>
            <p:cNvSpPr/>
            <p:nvPr/>
          </p:nvSpPr>
          <p:spPr>
            <a:xfrm>
              <a:off x="549650" y="3723878"/>
              <a:ext cx="2068036" cy="1419621"/>
            </a:xfrm>
            <a:prstGeom prst="snip1Rect">
              <a:avLst>
                <a:gd name="adj" fmla="val 27402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75656" y="4155926"/>
              <a:ext cx="11320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EG" sz="3600" dirty="0" smtClean="0">
                  <a:cs typeface="Al-Mujahed Al-Anbobi" pitchFamily="2" charset="-78"/>
                </a:rPr>
                <a:t>دبابة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4699" y="4640818"/>
              <a:ext cx="19030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Gill Sans MT" pitchFamily="34" charset="0"/>
                </a:rPr>
                <a:t>LECRERC</a:t>
              </a:r>
              <a:endParaRPr lang="en-US" b="1" dirty="0"/>
            </a:p>
          </p:txBody>
        </p:sp>
      </p:grp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01757" y="2292092"/>
            <a:ext cx="5143499" cy="55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49649" y="0"/>
            <a:ext cx="2006127" cy="5143499"/>
            <a:chOff x="549650" y="0"/>
            <a:chExt cx="1718094" cy="5143499"/>
          </a:xfrm>
        </p:grpSpPr>
        <p:sp>
          <p:nvSpPr>
            <p:cNvPr id="12" name="Round Single Corner Rectangle 11"/>
            <p:cNvSpPr/>
            <p:nvPr/>
          </p:nvSpPr>
          <p:spPr>
            <a:xfrm rot="5400000">
              <a:off x="-669266" y="1218916"/>
              <a:ext cx="4155926" cy="1718094"/>
            </a:xfrm>
            <a:prstGeom prst="round1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9650" y="4011911"/>
              <a:ext cx="132369" cy="11315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11560" y="741044"/>
            <a:ext cx="353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ill Sans MT" pitchFamily="34" charset="0"/>
              </a:rPr>
              <a:t>THERMAL </a:t>
            </a:r>
            <a:r>
              <a:rPr lang="en-US" sz="2800" b="1" dirty="0" smtClean="0">
                <a:solidFill>
                  <a:srgbClr val="FF0000"/>
                </a:solidFill>
                <a:latin typeface="Gill Sans MT" pitchFamily="34" charset="0"/>
              </a:rPr>
              <a:t>SIGHTS</a:t>
            </a:r>
            <a:endParaRPr lang="en-US" sz="2800" b="1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650" y="1825536"/>
            <a:ext cx="12522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3600" dirty="0" smtClean="0">
                <a:solidFill>
                  <a:schemeClr val="bg1"/>
                </a:solidFill>
                <a:cs typeface="Al-Mujahed Al-Anbobi" pitchFamily="2" charset="-78"/>
              </a:rPr>
              <a:t>نظام</a:t>
            </a:r>
          </a:p>
          <a:p>
            <a:r>
              <a:rPr lang="ar-EG" sz="3600" dirty="0" smtClean="0">
                <a:solidFill>
                  <a:schemeClr val="bg1"/>
                </a:solidFill>
                <a:cs typeface="Al-Mujahed Al-Anbobi" pitchFamily="2" charset="-78"/>
              </a:rPr>
              <a:t>إدارة</a:t>
            </a:r>
          </a:p>
          <a:p>
            <a:r>
              <a:rPr lang="ar-EG" sz="3600" dirty="0" smtClean="0">
                <a:solidFill>
                  <a:schemeClr val="bg1"/>
                </a:solidFill>
                <a:cs typeface="Al-Mujahed Al-Anbobi" pitchFamily="2" charset="-78"/>
              </a:rPr>
              <a:t>النيران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1184434"/>
            <a:ext cx="997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Gill Sans MT" pitchFamily="34" charset="0"/>
              </a:rPr>
              <a:t>FCS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47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Mahmood\Downloads\tank-hd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" y="0"/>
            <a:ext cx="91598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hmood\Downloads\tank-hd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" y="0"/>
            <a:ext cx="917314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363" y="0"/>
            <a:ext cx="9173149" cy="514350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  <a:effectLst>
            <a:innerShdw blurRad="660400" dist="901700" dir="438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6562" y="3075806"/>
            <a:ext cx="1741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Gill Sans MT" pitchFamily="34" charset="0"/>
                <a:cs typeface="Mohareb 4" pitchFamily="2" charset="-78"/>
              </a:rPr>
              <a:t>FIRE</a:t>
            </a:r>
            <a:endParaRPr lang="en-US" sz="5400" b="1" dirty="0">
              <a:latin typeface="Gill Sans MT" pitchFamily="34" charset="0"/>
              <a:cs typeface="Mohareb 4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887" y="3941643"/>
            <a:ext cx="3344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Gill Sans MT" pitchFamily="34" charset="0"/>
                <a:cs typeface="Mohareb 4" pitchFamily="2" charset="-78"/>
              </a:rPr>
              <a:t>MAIN GUN</a:t>
            </a:r>
            <a:endParaRPr lang="en-US" sz="4400" b="1" dirty="0">
              <a:solidFill>
                <a:schemeClr val="bg1"/>
              </a:solidFill>
              <a:latin typeface="Gill Sans MT" pitchFamily="34" charset="0"/>
              <a:cs typeface="Mohareb 4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30214" y="3075806"/>
            <a:ext cx="29178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prstClr val="black"/>
                </a:solidFill>
                <a:latin typeface="Gill Sans MT" pitchFamily="34" charset="0"/>
                <a:cs typeface="Mohareb 4" pitchFamily="2" charset="-78"/>
              </a:rPr>
              <a:t>POWER</a:t>
            </a:r>
            <a:endParaRPr lang="en-US" sz="2800" b="1" dirty="0">
              <a:latin typeface="Gill Sans M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60000" y="3941643"/>
            <a:ext cx="50760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18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9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30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ahmood\Desktop\MBT\New folder\M1A1-Abrams-Tank-4-L5N2N7WC63-1280x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7" b="50000"/>
          <a:stretch/>
        </p:blipFill>
        <p:spPr bwMode="auto">
          <a:xfrm>
            <a:off x="0" y="904633"/>
            <a:ext cx="9183595" cy="423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88024" y="1467886"/>
            <a:ext cx="4165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solidFill>
                  <a:srgbClr val="FE5C02"/>
                </a:solidFill>
                <a:cs typeface="Al-Mujahed Al-Anbobi" pitchFamily="2" charset="-78"/>
              </a:rPr>
              <a:t>تستخدم الدبابات الأمريكية مدافع ملساء لتوفير القدرة على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Gill Sans MT" pitchFamily="34" charset="0"/>
                <a:cs typeface="Al-Mujahed Al-Anbobi" pitchFamily="2" charset="-78"/>
              </a:rPr>
              <a:t>SABOT</a:t>
            </a:r>
            <a:r>
              <a:rPr lang="ar-EG" sz="2400" dirty="0" smtClean="0">
                <a:solidFill>
                  <a:srgbClr val="FE5C02"/>
                </a:solidFill>
                <a:cs typeface="Al-Mujahed Al-Anbobi" pitchFamily="2" charset="-78"/>
              </a:rPr>
              <a:t>إستخدام ال</a:t>
            </a:r>
            <a:endParaRPr lang="en-US" sz="2400" dirty="0">
              <a:solidFill>
                <a:srgbClr val="FE5C02"/>
              </a:solidFill>
              <a:cs typeface="Al-Mujahed Al-Anbobi" pitchFamily="2" charset="-78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613984" y="932865"/>
            <a:ext cx="2589864" cy="607029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/>
          </a:p>
        </p:txBody>
      </p:sp>
      <p:pic>
        <p:nvPicPr>
          <p:cNvPr id="2050" name="Picture 2" descr="C:\Users\Mahmood\Downloads\M1A1-Abrams-Tank-4-L5N2N7WC63-1280x1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3" y="13599"/>
            <a:ext cx="4716017" cy="8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8160" y="-1"/>
            <a:ext cx="4027600" cy="87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3599"/>
            <a:ext cx="4211960" cy="863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876401"/>
            <a:ext cx="9133732" cy="5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5536" y="890176"/>
            <a:ext cx="2655093" cy="577710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latin typeface="Gill Sans MT" pitchFamily="34" charset="0"/>
              </a:rPr>
              <a:t>MAIN GUN</a:t>
            </a:r>
            <a:endParaRPr lang="en-US" sz="2600" b="1" dirty="0">
              <a:latin typeface="Gill Sans M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8906" y="92688"/>
            <a:ext cx="39234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latin typeface="Gill Sans MT" pitchFamily="34" charset="0"/>
              </a:rPr>
              <a:t>FIRE POWER</a:t>
            </a:r>
            <a:endParaRPr lang="en-US" sz="4500" b="1" dirty="0">
              <a:latin typeface="Gill Sans M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3598"/>
            <a:ext cx="9133732" cy="86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Mahmood\Pictures\clean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0345" y="12047"/>
            <a:ext cx="4718050" cy="86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13598"/>
            <a:ext cx="6444208" cy="86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3276872" y="485103"/>
            <a:ext cx="72008" cy="214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7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4688E-6 L -0.72466 -3.94688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4" grpId="0" animBg="1"/>
      <p:bldP spid="7" grpId="0" animBg="1"/>
      <p:bldP spid="2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613984" y="932865"/>
            <a:ext cx="2589864" cy="607029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/>
          </a:p>
        </p:txBody>
      </p:sp>
      <p:pic>
        <p:nvPicPr>
          <p:cNvPr id="4" name="Picture 2" descr="C:\Users\Mahmood\Downloads\M1A1-Abrams-Tank-4-L5N2N7WC63-1280x1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3" y="13599"/>
            <a:ext cx="4716017" cy="8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8160" y="-1"/>
            <a:ext cx="4027600" cy="87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3599"/>
            <a:ext cx="4211960" cy="863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876401"/>
            <a:ext cx="9133732" cy="5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6"/>
          <p:cNvSpPr/>
          <p:nvPr/>
        </p:nvSpPr>
        <p:spPr>
          <a:xfrm>
            <a:off x="395536" y="890176"/>
            <a:ext cx="2655093" cy="577710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EG" sz="2400" dirty="0" smtClean="0">
                <a:latin typeface="Gill Sans MT" pitchFamily="34" charset="0"/>
                <a:cs typeface="Al-Mujahed Al-Anbobi" pitchFamily="2" charset="-78"/>
              </a:rPr>
              <a:t>المدفع الرئيسي</a:t>
            </a:r>
            <a:endParaRPr lang="en-US" sz="2400" dirty="0">
              <a:latin typeface="Gill Sans MT" pitchFamily="34" charset="0"/>
              <a:cs typeface="Al-Mujahed Al-Anbobi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8906" y="92688"/>
            <a:ext cx="328808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500" dirty="0" smtClean="0">
                <a:latin typeface="Gill Sans MT" pitchFamily="34" charset="0"/>
                <a:cs typeface="Al-Mujahed Al-Anbobi" pitchFamily="2" charset="-78"/>
              </a:rPr>
              <a:t>القدرة النيرانية</a:t>
            </a:r>
            <a:endParaRPr lang="en-US" sz="4500" dirty="0">
              <a:latin typeface="Gill Sans MT" pitchFamily="34" charset="0"/>
              <a:cs typeface="Al-Mujahed Al-Anbobi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20538"/>
            <a:ext cx="6444208" cy="86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Users\Mahmood\Desktop\MBT\New folder\Shotgun-shot-sequence-1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" y="1712434"/>
            <a:ext cx="9130096" cy="29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56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4688E-6 L -0.72466 -3.94688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Mahmood\Desktop\MBT\New folder\M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49" y="1550932"/>
            <a:ext cx="1833354" cy="343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/>
          <p:nvPr/>
        </p:nvSpPr>
        <p:spPr>
          <a:xfrm>
            <a:off x="613984" y="932865"/>
            <a:ext cx="2589864" cy="607029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/>
          </a:p>
        </p:txBody>
      </p:sp>
      <p:pic>
        <p:nvPicPr>
          <p:cNvPr id="4" name="Picture 2" descr="C:\Users\Mahmood\Downloads\M1A1-Abrams-Tank-4-L5N2N7WC63-1280x1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3" y="13599"/>
            <a:ext cx="4716017" cy="8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8160" y="-1"/>
            <a:ext cx="4027600" cy="87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3599"/>
            <a:ext cx="4211960" cy="863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876401"/>
            <a:ext cx="9133732" cy="5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6"/>
          <p:cNvSpPr/>
          <p:nvPr/>
        </p:nvSpPr>
        <p:spPr>
          <a:xfrm>
            <a:off x="395536" y="890176"/>
            <a:ext cx="2655093" cy="577710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EG" sz="2400" dirty="0" smtClean="0">
                <a:latin typeface="Gill Sans MT" pitchFamily="34" charset="0"/>
                <a:cs typeface="Al-Mujahed Al-Anbobi" pitchFamily="2" charset="-78"/>
              </a:rPr>
              <a:t>المدفع الرئيسي</a:t>
            </a:r>
            <a:endParaRPr lang="en-US" sz="2400" dirty="0">
              <a:latin typeface="Gill Sans MT" pitchFamily="34" charset="0"/>
              <a:cs typeface="Al-Mujahed Al-Anbobi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8906" y="92688"/>
            <a:ext cx="328808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500" dirty="0" smtClean="0">
                <a:latin typeface="Gill Sans MT" pitchFamily="34" charset="0"/>
                <a:cs typeface="Al-Mujahed Al-Anbobi" pitchFamily="2" charset="-78"/>
              </a:rPr>
              <a:t>القدرة النيرانية</a:t>
            </a:r>
            <a:endParaRPr lang="en-US" sz="4500" dirty="0">
              <a:latin typeface="Gill Sans MT" pitchFamily="34" charset="0"/>
              <a:cs typeface="Al-Mujahed Al-Anbobi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20538"/>
            <a:ext cx="6444208" cy="86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:\Users\Mahmood\Desktop\MBT\New folder\424px-Sabot_types.svg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/>
          <a:stretch/>
        </p:blipFill>
        <p:spPr bwMode="auto">
          <a:xfrm>
            <a:off x="5885792" y="1051388"/>
            <a:ext cx="2638871" cy="40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2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4688E-6 L -0.72466 -3.94688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hmood\Desktop\MBT\New folder\Obus_501556_fh00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4" y="1236379"/>
            <a:ext cx="374441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/>
          <p:nvPr/>
        </p:nvSpPr>
        <p:spPr>
          <a:xfrm>
            <a:off x="613984" y="932865"/>
            <a:ext cx="2589864" cy="607029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/>
          </a:p>
        </p:txBody>
      </p:sp>
      <p:pic>
        <p:nvPicPr>
          <p:cNvPr id="4" name="Picture 2" descr="C:\Users\Mahmood\Downloads\M1A1-Abrams-Tank-4-L5N2N7WC63-1280x1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3" y="13599"/>
            <a:ext cx="4716017" cy="8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8160" y="-1"/>
            <a:ext cx="4027600" cy="87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3599"/>
            <a:ext cx="4211960" cy="863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876401"/>
            <a:ext cx="9133732" cy="5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6"/>
          <p:cNvSpPr/>
          <p:nvPr/>
        </p:nvSpPr>
        <p:spPr>
          <a:xfrm>
            <a:off x="395536" y="890176"/>
            <a:ext cx="2655093" cy="577710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EG" sz="2400" dirty="0" smtClean="0">
                <a:latin typeface="Gill Sans MT" pitchFamily="34" charset="0"/>
                <a:cs typeface="Al-Mujahed Al-Anbobi" pitchFamily="2" charset="-78"/>
              </a:rPr>
              <a:t>المدفع الرئيسي</a:t>
            </a:r>
            <a:endParaRPr lang="en-US" sz="2400" dirty="0">
              <a:latin typeface="Gill Sans MT" pitchFamily="34" charset="0"/>
              <a:cs typeface="Al-Mujahed Al-Anbobi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8906" y="92688"/>
            <a:ext cx="328808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500" dirty="0" smtClean="0">
                <a:latin typeface="Gill Sans MT" pitchFamily="34" charset="0"/>
                <a:cs typeface="Al-Mujahed Al-Anbobi" pitchFamily="2" charset="-78"/>
              </a:rPr>
              <a:t>القدرة النيرانية</a:t>
            </a:r>
            <a:endParaRPr lang="en-US" sz="4500" dirty="0">
              <a:latin typeface="Gill Sans MT" pitchFamily="34" charset="0"/>
              <a:cs typeface="Al-Mujahed Al-Anbobi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20538"/>
            <a:ext cx="6444208" cy="86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 descr="C:\Users\Mahmood\Desktop\MBT\New folder\Sabot_separating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91" y="1529328"/>
            <a:ext cx="38100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26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4688E-6 L -0.72466 -3.94688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Mahmood\Desktop\MBT\military_tanks_british_challenger_desktop_3648x2736_wallpaper-279011 - Copy - Copy copy - Copy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CEC"/>
              </a:clrFrom>
              <a:clrTo>
                <a:srgbClr val="FFFC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48677"/>
            <a:ext cx="9107488" cy="469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/>
          <p:nvPr/>
        </p:nvSpPr>
        <p:spPr>
          <a:xfrm>
            <a:off x="613984" y="932865"/>
            <a:ext cx="2589864" cy="607029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/>
          </a:p>
        </p:txBody>
      </p:sp>
      <p:pic>
        <p:nvPicPr>
          <p:cNvPr id="4" name="Picture 2" descr="C:\Users\Mahmood\Downloads\M1A1-Abrams-Tank-4-L5N2N7WC63-1280x1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3" y="13599"/>
            <a:ext cx="4716017" cy="8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8160" y="-1"/>
            <a:ext cx="4027600" cy="87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3599"/>
            <a:ext cx="4211960" cy="863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876401"/>
            <a:ext cx="9133732" cy="5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6"/>
          <p:cNvSpPr/>
          <p:nvPr/>
        </p:nvSpPr>
        <p:spPr>
          <a:xfrm>
            <a:off x="395536" y="890176"/>
            <a:ext cx="2655093" cy="577710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latin typeface="Gill Sans MT" pitchFamily="34" charset="0"/>
              </a:rPr>
              <a:t>MAIN GUN</a:t>
            </a:r>
            <a:endParaRPr lang="en-US" sz="2600" b="1" dirty="0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8906" y="92688"/>
            <a:ext cx="39234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latin typeface="Gill Sans MT" pitchFamily="34" charset="0"/>
              </a:rPr>
              <a:t>FIRE POWER</a:t>
            </a:r>
            <a:endParaRPr lang="en-US" sz="4500" b="1" dirty="0">
              <a:latin typeface="Gill Sans M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3598"/>
            <a:ext cx="6444208" cy="86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88024" y="3699371"/>
            <a:ext cx="4165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solidFill>
                  <a:srgbClr val="0070C0"/>
                </a:solidFill>
                <a:cs typeface="Al-Mujahed Al-Anbobi" pitchFamily="2" charset="-78"/>
              </a:rPr>
              <a:t>الخشخنة توفر </a:t>
            </a:r>
          </a:p>
          <a:p>
            <a:pPr algn="ctr"/>
            <a:r>
              <a:rPr lang="ar-EG" sz="2400" dirty="0" smtClean="0">
                <a:solidFill>
                  <a:srgbClr val="0070C0"/>
                </a:solidFill>
                <a:cs typeface="Al-Mujahed Al-Anbobi" pitchFamily="2" charset="-78"/>
              </a:rPr>
              <a:t>الدقة و المدى</a:t>
            </a:r>
            <a:endParaRPr lang="en-US" sz="2400" dirty="0">
              <a:solidFill>
                <a:srgbClr val="0070C0"/>
              </a:solidFill>
              <a:cs typeface="Al-Mujahed Al-Anbobi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8024" y="1467886"/>
            <a:ext cx="4165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solidFill>
                  <a:srgbClr val="FE5C02"/>
                </a:solidFill>
                <a:cs typeface="Al-Mujahed Al-Anbobi" pitchFamily="2" charset="-78"/>
              </a:rPr>
              <a:t>تستخدم الدبابات البريطانية مدافع مخشخنة و بذلك تعتمد على الذخائر التقليدية</a:t>
            </a:r>
            <a:endParaRPr lang="en-US" sz="2400" dirty="0">
              <a:solidFill>
                <a:srgbClr val="FE5C02"/>
              </a:solidFill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214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4688E-6 L -0.72466 -3.94688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ahmood\Downloads\Aluminium_plate_spalli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50" y="928744"/>
            <a:ext cx="3810562" cy="419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/>
          <p:nvPr/>
        </p:nvSpPr>
        <p:spPr>
          <a:xfrm>
            <a:off x="613984" y="932865"/>
            <a:ext cx="2589864" cy="607029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/>
          </a:p>
        </p:txBody>
      </p:sp>
      <p:pic>
        <p:nvPicPr>
          <p:cNvPr id="4" name="Picture 2" descr="C:\Users\Mahmood\Downloads\M1A1-Abrams-Tank-4-L5N2N7WC63-1280x1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3" y="13599"/>
            <a:ext cx="4716017" cy="8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8160" y="-1"/>
            <a:ext cx="4027600" cy="87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3599"/>
            <a:ext cx="4211960" cy="863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876401"/>
            <a:ext cx="9133732" cy="5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6"/>
          <p:cNvSpPr/>
          <p:nvPr/>
        </p:nvSpPr>
        <p:spPr>
          <a:xfrm>
            <a:off x="395536" y="890176"/>
            <a:ext cx="2655093" cy="577710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latin typeface="Gill Sans MT" pitchFamily="34" charset="0"/>
              </a:rPr>
              <a:t>MAIN GUN</a:t>
            </a:r>
            <a:endParaRPr lang="en-US" sz="2600" b="1" dirty="0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8906" y="92688"/>
            <a:ext cx="39234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latin typeface="Gill Sans MT" pitchFamily="34" charset="0"/>
              </a:rPr>
              <a:t>FIRE POWER</a:t>
            </a:r>
            <a:endParaRPr lang="en-US" sz="4500" b="1" dirty="0">
              <a:latin typeface="Gill Sans M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3598"/>
            <a:ext cx="6444208" cy="86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88024" y="3699371"/>
            <a:ext cx="4165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solidFill>
                  <a:srgbClr val="0070C0"/>
                </a:solidFill>
                <a:cs typeface="Al-Mujahed Al-Anbobi" pitchFamily="2" charset="-78"/>
              </a:rPr>
              <a:t>الخشخنة توفر </a:t>
            </a:r>
          </a:p>
          <a:p>
            <a:pPr algn="ctr"/>
            <a:r>
              <a:rPr lang="ar-EG" sz="2400" dirty="0" smtClean="0">
                <a:solidFill>
                  <a:srgbClr val="0070C0"/>
                </a:solidFill>
                <a:cs typeface="Al-Mujahed Al-Anbobi" pitchFamily="2" charset="-78"/>
              </a:rPr>
              <a:t>الدقة و المدى</a:t>
            </a:r>
            <a:endParaRPr lang="en-US" sz="2400" dirty="0">
              <a:solidFill>
                <a:srgbClr val="0070C0"/>
              </a:solidFill>
              <a:cs typeface="Al-Mujahed Al-Anbobi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8024" y="1467886"/>
            <a:ext cx="4165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solidFill>
                  <a:srgbClr val="FE5C02"/>
                </a:solidFill>
                <a:cs typeface="Al-Mujahed Al-Anbobi" pitchFamily="2" charset="-78"/>
              </a:rPr>
              <a:t>تستخدم الدبابات البريطانية مدافع مخشخنة و بذلك تعتمد على الذخائر التقليدية</a:t>
            </a:r>
            <a:endParaRPr lang="en-US" sz="2400" dirty="0">
              <a:solidFill>
                <a:srgbClr val="FE5C02"/>
              </a:solidFill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187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4688E-6 L -0.72466 -3.94688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hmood\Desktop\eee\3920973672_f4c1c09b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956"/>
            <a:ext cx="6948264" cy="462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/>
          <p:nvPr/>
        </p:nvSpPr>
        <p:spPr>
          <a:xfrm>
            <a:off x="613984" y="932865"/>
            <a:ext cx="2589864" cy="607029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/>
          </a:p>
        </p:txBody>
      </p:sp>
      <p:pic>
        <p:nvPicPr>
          <p:cNvPr id="4" name="Picture 2" descr="C:\Users\Mahmood\Downloads\M1A1-Abrams-Tank-4-L5N2N7WC63-1280x1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3" y="13599"/>
            <a:ext cx="4716017" cy="8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8160" y="-1"/>
            <a:ext cx="4027600" cy="87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3599"/>
            <a:ext cx="4211960" cy="863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876401"/>
            <a:ext cx="9133732" cy="5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6"/>
          <p:cNvSpPr/>
          <p:nvPr/>
        </p:nvSpPr>
        <p:spPr>
          <a:xfrm>
            <a:off x="395536" y="890176"/>
            <a:ext cx="2655093" cy="577710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ar-EG" sz="2400" dirty="0">
                <a:solidFill>
                  <a:prstClr val="white"/>
                </a:solidFill>
                <a:latin typeface="Gill Sans MT" pitchFamily="34" charset="0"/>
                <a:cs typeface="Al-Mujahed Al-Anbobi" pitchFamily="2" charset="-78"/>
              </a:rPr>
              <a:t>المدفع الرئيسي</a:t>
            </a:r>
            <a:endParaRPr lang="en-US" sz="2400" dirty="0">
              <a:solidFill>
                <a:prstClr val="white"/>
              </a:solidFill>
              <a:latin typeface="Gill Sans MT" pitchFamily="34" charset="0"/>
              <a:cs typeface="Al-Mujahed Al-Anbobi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8906" y="92688"/>
            <a:ext cx="328808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500" dirty="0" smtClean="0">
                <a:latin typeface="Gill Sans MT" pitchFamily="34" charset="0"/>
                <a:cs typeface="Al-Mujahed Al-Anbobi" pitchFamily="2" charset="-78"/>
              </a:rPr>
              <a:t>القدرة النيرانية</a:t>
            </a:r>
            <a:endParaRPr lang="en-US" sz="4500" dirty="0">
              <a:latin typeface="Gill Sans MT" pitchFamily="34" charset="0"/>
              <a:cs typeface="Al-Mujahed Al-Anbobi" pitchFamily="2" charset="-7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948264" y="1275606"/>
            <a:ext cx="0" cy="386789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-20337" y="-20538"/>
            <a:ext cx="6444208" cy="86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48264" y="1419622"/>
            <a:ext cx="21354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cs typeface="Al-Mujahed Al-Anbobi" pitchFamily="2" charset="-78"/>
              </a:rPr>
              <a:t>إتجهت ألمانيا لإستخدام مدفع</a:t>
            </a:r>
            <a:br>
              <a:rPr lang="ar-EG" sz="2400" dirty="0" smtClean="0">
                <a:cs typeface="Al-Mujahed Al-Anbobi" pitchFamily="2" charset="-78"/>
              </a:rPr>
            </a:br>
            <a:r>
              <a:rPr lang="en-US" sz="2000" b="1" dirty="0" smtClean="0">
                <a:solidFill>
                  <a:srgbClr val="FF0000"/>
                </a:solidFill>
                <a:latin typeface="Gill Sans MT" pitchFamily="34" charset="0"/>
                <a:cs typeface="Al-Mujahed Al-Anbobi" pitchFamily="2" charset="-78"/>
              </a:rPr>
              <a:t>L66 CALIBRE</a:t>
            </a:r>
            <a:r>
              <a:rPr lang="en-US" sz="2400" dirty="0" smtClean="0">
                <a:cs typeface="Al-Mujahed Al-Anbobi" pitchFamily="2" charset="-78"/>
              </a:rPr>
              <a:t/>
            </a:r>
            <a:br>
              <a:rPr lang="en-US" sz="2400" dirty="0" smtClean="0">
                <a:cs typeface="Al-Mujahed Al-Anbobi" pitchFamily="2" charset="-78"/>
              </a:rPr>
            </a:br>
            <a:r>
              <a:rPr lang="ar-EG" sz="2400" dirty="0" smtClean="0">
                <a:cs typeface="Al-Mujahed Al-Anbobi" pitchFamily="2" charset="-78"/>
              </a:rPr>
              <a:t>بطول  </a:t>
            </a:r>
            <a:r>
              <a:rPr lang="ar-EG" sz="2400" b="1" dirty="0" smtClean="0">
                <a:latin typeface="Arial" pitchFamily="34" charset="0"/>
                <a:cs typeface="Arial" pitchFamily="34" charset="0"/>
              </a:rPr>
              <a:t>6،6</a:t>
            </a:r>
            <a:r>
              <a:rPr lang="ar-EG" sz="2400" dirty="0" smtClean="0">
                <a:cs typeface="Al-Mujahed Al-Anbobi" pitchFamily="2" charset="-78"/>
              </a:rPr>
              <a:t> متر</a:t>
            </a:r>
            <a:endParaRPr lang="en-US" sz="2400" dirty="0">
              <a:cs typeface="Al-Mujahed Al-Anbobi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8258" y="3075806"/>
            <a:ext cx="2135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solidFill>
                  <a:srgbClr val="0070C0"/>
                </a:solidFill>
                <a:cs typeface="Al-Mujahed Al-Anbobi" pitchFamily="2" charset="-78"/>
              </a:rPr>
              <a:t>زيادة طول الماسورة </a:t>
            </a:r>
            <a:br>
              <a:rPr lang="ar-EG" sz="2400" dirty="0" smtClean="0">
                <a:solidFill>
                  <a:srgbClr val="0070C0"/>
                </a:solidFill>
                <a:cs typeface="Al-Mujahed Al-Anbobi" pitchFamily="2" charset="-78"/>
              </a:rPr>
            </a:br>
            <a:r>
              <a:rPr lang="ar-EG" sz="2400" dirty="0" smtClean="0">
                <a:solidFill>
                  <a:srgbClr val="0070C0"/>
                </a:solidFill>
                <a:cs typeface="Al-Mujahed Al-Anbobi" pitchFamily="2" charset="-78"/>
              </a:rPr>
              <a:t>يعني</a:t>
            </a:r>
            <a:br>
              <a:rPr lang="ar-EG" sz="2400" dirty="0" smtClean="0">
                <a:solidFill>
                  <a:srgbClr val="0070C0"/>
                </a:solidFill>
                <a:cs typeface="Al-Mujahed Al-Anbobi" pitchFamily="2" charset="-78"/>
              </a:rPr>
            </a:br>
            <a:r>
              <a:rPr lang="ar-EG" sz="2400" dirty="0" smtClean="0">
                <a:solidFill>
                  <a:srgbClr val="0070C0"/>
                </a:solidFill>
                <a:cs typeface="Al-Mujahed Al-Anbobi" pitchFamily="2" charset="-78"/>
              </a:rPr>
              <a:t>زيادة القوة الحركية</a:t>
            </a:r>
            <a:endParaRPr lang="en-US" sz="2400" dirty="0">
              <a:solidFill>
                <a:srgbClr val="0070C0"/>
              </a:solidFill>
              <a:cs typeface="Al-Mujahed Al-Anbobi" pitchFamily="2" charset="-78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563458" y="2931625"/>
            <a:ext cx="252028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86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4688E-6 L -0.72466 -3.94688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hmood\Desktop\MBT\New folder\challenger2-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34"/>
          <a:stretch/>
        </p:blipFill>
        <p:spPr bwMode="auto">
          <a:xfrm>
            <a:off x="0" y="3872"/>
            <a:ext cx="9217024" cy="516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7556" y="123478"/>
            <a:ext cx="2314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solidFill>
                  <a:srgbClr val="FE5C02"/>
                </a:solidFill>
                <a:cs typeface="Al-Mujahed Al-Anbobi" pitchFamily="2" charset="-78"/>
              </a:rPr>
              <a:t>الدبابة تشالنجر صاحبة الرقم القياسي لأبعد إصابة قاتلة</a:t>
            </a:r>
            <a:endParaRPr lang="en-US" sz="2400" dirty="0">
              <a:solidFill>
                <a:srgbClr val="FE5C02"/>
              </a:solidFill>
              <a:cs typeface="Al-Mujahed Al-Anbobi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01954" y="1678037"/>
            <a:ext cx="986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400" b="1" dirty="0">
                <a:latin typeface="Gill Sans MT" pitchFamily="34" charset="0"/>
                <a:cs typeface="Al-Mujahed Al-Anbobi" pitchFamily="2" charset="-78"/>
              </a:rPr>
              <a:t>5000</a:t>
            </a:r>
            <a:endParaRPr lang="en-US" sz="2400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74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61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hmood\Downloads\tank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4"/>
            <a:ext cx="7236296" cy="51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516215" y="3723879"/>
            <a:ext cx="1949288" cy="1419621"/>
            <a:chOff x="6516215" y="3723879"/>
            <a:chExt cx="1949288" cy="1419621"/>
          </a:xfrm>
        </p:grpSpPr>
        <p:sp>
          <p:nvSpPr>
            <p:cNvPr id="5" name="Snip Single Corner Rectangle 4"/>
            <p:cNvSpPr/>
            <p:nvPr/>
          </p:nvSpPr>
          <p:spPr>
            <a:xfrm flipH="1">
              <a:off x="6516215" y="3723879"/>
              <a:ext cx="1949288" cy="1419621"/>
            </a:xfrm>
            <a:prstGeom prst="snip1Rect">
              <a:avLst>
                <a:gd name="adj" fmla="val 27402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 flipH="1">
              <a:off x="6660232" y="4166769"/>
              <a:ext cx="174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3600" dirty="0" smtClean="0">
                  <a:cs typeface="Al-Mujahed Al-Anbobi" pitchFamily="2" charset="-78"/>
                </a:rPr>
                <a:t>دبابة </a:t>
              </a:r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6557534" y="4587974"/>
              <a:ext cx="18816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Gill Sans MT" pitchFamily="34" charset="0"/>
                </a:rPr>
                <a:t>Leopard 2</a:t>
              </a:r>
              <a:endParaRPr lang="en-US" b="1" dirty="0"/>
            </a:p>
          </p:txBody>
        </p:sp>
      </p:grp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92593" y="2312631"/>
            <a:ext cx="5143499" cy="55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 flipH="1">
            <a:off x="6970836" y="20539"/>
            <a:ext cx="1613849" cy="5143499"/>
            <a:chOff x="549650" y="0"/>
            <a:chExt cx="1718094" cy="5143499"/>
          </a:xfrm>
        </p:grpSpPr>
        <p:sp>
          <p:nvSpPr>
            <p:cNvPr id="10" name="Round Single Corner Rectangle 9"/>
            <p:cNvSpPr/>
            <p:nvPr/>
          </p:nvSpPr>
          <p:spPr>
            <a:xfrm rot="5400000">
              <a:off x="-669266" y="1218916"/>
              <a:ext cx="4155926" cy="1718094"/>
            </a:xfrm>
            <a:prstGeom prst="round1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9650" y="4011911"/>
              <a:ext cx="132369" cy="11315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796136" y="699542"/>
            <a:ext cx="2765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Gill Sans MT" pitchFamily="34" charset="0"/>
              </a:rPr>
              <a:t>SLAT</a:t>
            </a:r>
            <a:r>
              <a:rPr lang="en-US" sz="3200" b="1" dirty="0" smtClean="0">
                <a:solidFill>
                  <a:srgbClr val="FF0000"/>
                </a:solidFill>
                <a:latin typeface="Gill Sans MT" pitchFamily="34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Gill Sans MT" pitchFamily="34" charset="0"/>
              </a:rPr>
              <a:t>ARMOR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70835" y="1559893"/>
            <a:ext cx="13965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ar-EG" sz="3200" dirty="0" smtClean="0">
                <a:solidFill>
                  <a:schemeClr val="bg1"/>
                </a:solidFill>
                <a:cs typeface="Al-Mujahed Al-Anbobi" pitchFamily="2" charset="-78"/>
              </a:rPr>
              <a:t>دروع </a:t>
            </a:r>
          </a:p>
          <a:p>
            <a:pPr algn="just"/>
            <a:r>
              <a:rPr lang="ar-EG" sz="3200" dirty="0" smtClean="0">
                <a:solidFill>
                  <a:schemeClr val="bg1"/>
                </a:solidFill>
                <a:cs typeface="Al-Mujahed Al-Anbobi" pitchFamily="2" charset="-78"/>
              </a:rPr>
              <a:t>شبكية</a:t>
            </a:r>
            <a:endParaRPr lang="en-US" sz="3200" dirty="0">
              <a:solidFill>
                <a:schemeClr val="bg1"/>
              </a:solidFill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555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hmood\Desktop\MBT\New folder\British_Mark_IV_Tadpole_t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10849" cy="471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97" y="4712826"/>
            <a:ext cx="907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dirty="0" smtClean="0">
                <a:solidFill>
                  <a:schemeClr val="bg1"/>
                </a:solidFill>
                <a:cs typeface="Al-Mujahed Al-Anbobi" pitchFamily="2" charset="-78"/>
              </a:rPr>
              <a:t>الدبابات ماركة واحد أول دبابات فى التاريخ</a:t>
            </a:r>
            <a:endParaRPr lang="ar-EG" sz="2800" dirty="0" smtClean="0">
              <a:solidFill>
                <a:schemeClr val="bg1"/>
              </a:solidFill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826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hmood\Desktop\MBT\New folder\russian_slat_arm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13"/>
          <a:stretch/>
        </p:blipFill>
        <p:spPr bwMode="auto">
          <a:xfrm>
            <a:off x="-22647" y="932866"/>
            <a:ext cx="9166647" cy="421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83049" y="0"/>
            <a:ext cx="4006977" cy="876401"/>
          </a:xfrm>
          <a:prstGeom prst="rect">
            <a:avLst/>
          </a:prstGeom>
          <a:solidFill>
            <a:srgbClr val="ACD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ahmood\Desktop\MBT\New folder\pic_mai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49" y="-118961"/>
            <a:ext cx="3429000" cy="9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3848" y="0"/>
            <a:ext cx="5940152" cy="876401"/>
          </a:xfrm>
          <a:prstGeom prst="rect">
            <a:avLst/>
          </a:prstGeom>
          <a:gradFill flip="none" rotWithShape="1">
            <a:gsLst>
              <a:gs pos="31000">
                <a:srgbClr val="ACD2F4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6"/>
          <p:cNvSpPr/>
          <p:nvPr/>
        </p:nvSpPr>
        <p:spPr>
          <a:xfrm flipH="1">
            <a:off x="2411760" y="-203351"/>
            <a:ext cx="2592288" cy="1190925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ACD2F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6"/>
          <p:cNvSpPr/>
          <p:nvPr/>
        </p:nvSpPr>
        <p:spPr>
          <a:xfrm>
            <a:off x="613984" y="932865"/>
            <a:ext cx="2589864" cy="607029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/>
          </a:p>
        </p:txBody>
      </p:sp>
      <p:sp>
        <p:nvSpPr>
          <p:cNvPr id="4" name="Rectangle 3"/>
          <p:cNvSpPr/>
          <p:nvPr/>
        </p:nvSpPr>
        <p:spPr>
          <a:xfrm>
            <a:off x="0" y="876401"/>
            <a:ext cx="9133732" cy="5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395536" y="890176"/>
            <a:ext cx="2655093" cy="577710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latin typeface="Gill Sans MT" pitchFamily="34" charset="0"/>
              </a:rPr>
              <a:t>SLAT ARMOR</a:t>
            </a:r>
            <a:endParaRPr lang="en-US" sz="2400" b="1" dirty="0"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123478"/>
            <a:ext cx="384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Gill Sans MT" pitchFamily="34" charset="0"/>
              </a:rPr>
              <a:t>SURVIV</a:t>
            </a:r>
            <a:r>
              <a:rPr lang="en-US" sz="3600" b="1" dirty="0" smtClean="0">
                <a:solidFill>
                  <a:schemeClr val="bg1"/>
                </a:solidFill>
                <a:latin typeface="Gill Sans MT" pitchFamily="34" charset="0"/>
              </a:rPr>
              <a:t>ABILITY</a:t>
            </a:r>
            <a:endParaRPr lang="en-US" sz="36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od\Desktop\MBT\New folder\or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208690"/>
            <a:ext cx="9180512" cy="635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2715766"/>
            <a:ext cx="289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solidFill>
                  <a:srgbClr val="FFFF00"/>
                </a:solidFill>
                <a:cs typeface="Al-Mujahed Al-Anbobi" pitchFamily="2" charset="-78"/>
              </a:rPr>
              <a:t>تم تزويد معظم المركبات بالدروع الشبكية فى المناطق المدنية</a:t>
            </a:r>
            <a:endParaRPr lang="en-US" sz="2400" dirty="0">
              <a:solidFill>
                <a:srgbClr val="FFFF00"/>
              </a:solidFill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67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hmood\Desktop\MBT\New folder\T-72_Aje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13856"/>
            <a:ext cx="6876256" cy="51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49650" y="3723878"/>
            <a:ext cx="2068036" cy="1478061"/>
            <a:chOff x="549650" y="3723878"/>
            <a:chExt cx="2068036" cy="1478061"/>
          </a:xfrm>
        </p:grpSpPr>
        <p:sp>
          <p:nvSpPr>
            <p:cNvPr id="5" name="Snip Single Corner Rectangle 4"/>
            <p:cNvSpPr/>
            <p:nvPr/>
          </p:nvSpPr>
          <p:spPr>
            <a:xfrm>
              <a:off x="549650" y="3723878"/>
              <a:ext cx="2068036" cy="1419621"/>
            </a:xfrm>
            <a:prstGeom prst="snip1Rect">
              <a:avLst>
                <a:gd name="adj" fmla="val 27402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4155926"/>
              <a:ext cx="11320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EG" sz="3600" dirty="0" smtClean="0">
                  <a:cs typeface="Al-Mujahed Al-Anbobi" pitchFamily="2" charset="-78"/>
                </a:rPr>
                <a:t>دبابة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00085" y="4555608"/>
              <a:ext cx="108318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Gill Sans MT" pitchFamily="34" charset="0"/>
                </a:rPr>
                <a:t>T-72</a:t>
              </a:r>
              <a:endParaRPr lang="en-US" sz="2400" b="1" dirty="0"/>
            </a:p>
          </p:txBody>
        </p:sp>
      </p:grp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01757" y="2292092"/>
            <a:ext cx="5143499" cy="55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9650" y="0"/>
            <a:ext cx="1718094" cy="5143499"/>
            <a:chOff x="549650" y="0"/>
            <a:chExt cx="1718094" cy="5143499"/>
          </a:xfrm>
        </p:grpSpPr>
        <p:sp>
          <p:nvSpPr>
            <p:cNvPr id="3" name="Round Single Corner Rectangle 2"/>
            <p:cNvSpPr/>
            <p:nvPr/>
          </p:nvSpPr>
          <p:spPr>
            <a:xfrm rot="5400000">
              <a:off x="-669266" y="1218916"/>
              <a:ext cx="4155926" cy="1718094"/>
            </a:xfrm>
            <a:prstGeom prst="round1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9650" y="4011911"/>
              <a:ext cx="132369" cy="11315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11560" y="741044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ill Sans MT" pitchFamily="34" charset="0"/>
              </a:rPr>
              <a:t>EXPLOSIVE</a:t>
            </a:r>
            <a:endParaRPr lang="en-US" sz="2400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7744" y="740408"/>
            <a:ext cx="2663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itchFamily="34" charset="0"/>
              </a:rPr>
              <a:t>REACTIVE ARMOR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9650" y="1451928"/>
            <a:ext cx="15103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3200" dirty="0" smtClean="0">
                <a:solidFill>
                  <a:schemeClr val="bg1"/>
                </a:solidFill>
                <a:cs typeface="Al-Mujahed Al-Anbobi" pitchFamily="2" charset="-78"/>
              </a:rPr>
              <a:t>دروع </a:t>
            </a:r>
          </a:p>
          <a:p>
            <a:r>
              <a:rPr lang="ar-EG" sz="3200" dirty="0" smtClean="0">
                <a:solidFill>
                  <a:schemeClr val="bg1"/>
                </a:solidFill>
                <a:cs typeface="Al-Mujahed Al-Anbobi" pitchFamily="2" charset="-78"/>
              </a:rPr>
              <a:t> تفاعلية </a:t>
            </a:r>
          </a:p>
          <a:p>
            <a:r>
              <a:rPr lang="ar-EG" sz="3200" dirty="0" smtClean="0">
                <a:solidFill>
                  <a:srgbClr val="FFFF00"/>
                </a:solidFill>
                <a:cs typeface="Al-Mujahed Al-Anbobi" pitchFamily="2" charset="-78"/>
              </a:rPr>
              <a:t>إنفجارية</a:t>
            </a:r>
            <a:endParaRPr lang="en-US" sz="3200" dirty="0">
              <a:solidFill>
                <a:srgbClr val="FFFF00"/>
              </a:solidFill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683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83049" y="0"/>
            <a:ext cx="4006977" cy="876401"/>
          </a:xfrm>
          <a:prstGeom prst="rect">
            <a:avLst/>
          </a:prstGeom>
          <a:solidFill>
            <a:srgbClr val="ACD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ahmood\Desktop\MBT\New folder\pic_ma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49" y="-118961"/>
            <a:ext cx="3429000" cy="9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3848" y="0"/>
            <a:ext cx="5940152" cy="876401"/>
          </a:xfrm>
          <a:prstGeom prst="rect">
            <a:avLst/>
          </a:prstGeom>
          <a:gradFill flip="none" rotWithShape="1">
            <a:gsLst>
              <a:gs pos="31000">
                <a:srgbClr val="ACD2F4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6"/>
          <p:cNvSpPr/>
          <p:nvPr/>
        </p:nvSpPr>
        <p:spPr>
          <a:xfrm flipH="1">
            <a:off x="2411760" y="-203351"/>
            <a:ext cx="2592288" cy="1190925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ACD2F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6"/>
          <p:cNvSpPr/>
          <p:nvPr/>
        </p:nvSpPr>
        <p:spPr>
          <a:xfrm>
            <a:off x="613984" y="932865"/>
            <a:ext cx="2589864" cy="607029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/>
          </a:p>
        </p:txBody>
      </p:sp>
      <p:sp>
        <p:nvSpPr>
          <p:cNvPr id="4" name="Rectangle 3"/>
          <p:cNvSpPr/>
          <p:nvPr/>
        </p:nvSpPr>
        <p:spPr>
          <a:xfrm>
            <a:off x="0" y="876401"/>
            <a:ext cx="9133732" cy="5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395536" y="890176"/>
            <a:ext cx="2655093" cy="577710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Gill Sans MT" pitchFamily="34" charset="0"/>
              </a:rPr>
              <a:t>    ERA</a:t>
            </a:r>
            <a:endParaRPr lang="en-US" sz="3600" b="1" dirty="0"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123478"/>
            <a:ext cx="384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Gill Sans MT" pitchFamily="34" charset="0"/>
              </a:rPr>
              <a:t>SURVIV</a:t>
            </a:r>
            <a:r>
              <a:rPr lang="en-US" sz="3600" b="1" dirty="0" smtClean="0">
                <a:solidFill>
                  <a:schemeClr val="bg1"/>
                </a:solidFill>
                <a:latin typeface="Gill Sans MT" pitchFamily="34" charset="0"/>
              </a:rPr>
              <a:t>ABILITY</a:t>
            </a:r>
            <a:endParaRPr lang="en-US" sz="36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6146" name="Picture 2" descr="C:\Users\Mahmood\Desktop\MBT\New folder\Image_Explosive_Reactive_Armo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9"/>
          <a:stretch/>
        </p:blipFill>
        <p:spPr bwMode="auto">
          <a:xfrm>
            <a:off x="6228184" y="1000596"/>
            <a:ext cx="2632207" cy="39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51620" y="2427734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600" dirty="0" smtClean="0">
                <a:cs typeface="Al-Mujahed Al-Anbobi" pitchFamily="2" charset="-78"/>
              </a:rPr>
              <a:t>فكرة عمل الدروع التفاعلية الإنفجارية</a:t>
            </a:r>
            <a:endParaRPr lang="en-US" sz="3600" dirty="0"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452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hmood\Desktop\MBT\New folder\DM-SC-92-0365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9F0"/>
              </a:clrFrom>
              <a:clrTo>
                <a:srgbClr val="FEF9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93" y="769809"/>
            <a:ext cx="6696007" cy="43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83049" y="0"/>
            <a:ext cx="4006977" cy="876401"/>
          </a:xfrm>
          <a:prstGeom prst="rect">
            <a:avLst/>
          </a:prstGeom>
          <a:solidFill>
            <a:srgbClr val="ACD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ahmood\Desktop\MBT\New folder\pic_mai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49" y="-118961"/>
            <a:ext cx="3429000" cy="9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3848" y="0"/>
            <a:ext cx="5940152" cy="876401"/>
          </a:xfrm>
          <a:prstGeom prst="rect">
            <a:avLst/>
          </a:prstGeom>
          <a:gradFill flip="none" rotWithShape="1">
            <a:gsLst>
              <a:gs pos="31000">
                <a:srgbClr val="ACD2F4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6"/>
          <p:cNvSpPr/>
          <p:nvPr/>
        </p:nvSpPr>
        <p:spPr>
          <a:xfrm flipH="1">
            <a:off x="2411760" y="-203351"/>
            <a:ext cx="2592288" cy="1190925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ACD2F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6"/>
          <p:cNvSpPr/>
          <p:nvPr/>
        </p:nvSpPr>
        <p:spPr>
          <a:xfrm>
            <a:off x="613984" y="932865"/>
            <a:ext cx="2589864" cy="607029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/>
          </a:p>
        </p:txBody>
      </p:sp>
      <p:sp>
        <p:nvSpPr>
          <p:cNvPr id="4" name="Rectangle 3"/>
          <p:cNvSpPr/>
          <p:nvPr/>
        </p:nvSpPr>
        <p:spPr>
          <a:xfrm>
            <a:off x="0" y="876401"/>
            <a:ext cx="9133732" cy="5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395536" y="890176"/>
            <a:ext cx="2655093" cy="577710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Gill Sans MT" pitchFamily="34" charset="0"/>
              </a:rPr>
              <a:t>    ERA</a:t>
            </a:r>
            <a:endParaRPr lang="en-US" sz="3600" b="1" dirty="0"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123478"/>
            <a:ext cx="3347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3600" b="1" dirty="0" smtClean="0">
                <a:solidFill>
                  <a:schemeClr val="bg1"/>
                </a:solidFill>
                <a:latin typeface="Gill Sans MT" pitchFamily="34" charset="0"/>
                <a:cs typeface="Al-Mujahed Al-Anbobi" pitchFamily="2" charset="-78"/>
              </a:rPr>
              <a:t>القدرة على </a:t>
            </a:r>
            <a:r>
              <a:rPr lang="ar-EG" sz="3600" b="1" dirty="0" smtClean="0">
                <a:solidFill>
                  <a:srgbClr val="FFFF00"/>
                </a:solidFill>
                <a:latin typeface="Gill Sans MT" pitchFamily="34" charset="0"/>
                <a:cs typeface="Al-Mujahed Al-Anbobi" pitchFamily="2" charset="-78"/>
              </a:rPr>
              <a:t>البقاء</a:t>
            </a:r>
            <a:endParaRPr lang="en-US" sz="3600" b="1" dirty="0">
              <a:solidFill>
                <a:schemeClr val="bg1"/>
              </a:solidFill>
              <a:latin typeface="Gill Sans MT" pitchFamily="34" charset="0"/>
              <a:cs typeface="Al-Mujahed Al-Anbobi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2447993" y="2715766"/>
            <a:ext cx="567" cy="24251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5536" y="2868166"/>
            <a:ext cx="22048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1520" y="3003798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cs typeface="Al-Mujahed Al-Anbobi" pitchFamily="2" charset="-78"/>
              </a:rPr>
              <a:t>زودت أمريكا دباباتها القديمة بدروع تفاعلية لتجهيزها لحرب الخليج الأولى</a:t>
            </a:r>
            <a:endParaRPr lang="en-US" sz="2400" dirty="0"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219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hmood\Downloads\M1A1-Abrams-Tank-8-UIJX4D7G0E-160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084171" y="3795885"/>
            <a:ext cx="2834221" cy="1347615"/>
            <a:chOff x="6248000" y="3795885"/>
            <a:chExt cx="2639232" cy="1347615"/>
          </a:xfrm>
        </p:grpSpPr>
        <p:sp>
          <p:nvSpPr>
            <p:cNvPr id="6" name="Snip Single Corner Rectangle 5"/>
            <p:cNvSpPr/>
            <p:nvPr/>
          </p:nvSpPr>
          <p:spPr>
            <a:xfrm flipH="1">
              <a:off x="6248000" y="3795885"/>
              <a:ext cx="2217503" cy="1347615"/>
            </a:xfrm>
            <a:prstGeom prst="snip1Rect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7138964" y="4166768"/>
              <a:ext cx="174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EG" sz="3600" dirty="0" smtClean="0">
                  <a:cs typeface="Al-Mujahed Al-Anbobi" pitchFamily="2" charset="-78"/>
                </a:rPr>
                <a:t>دبابة </a:t>
              </a:r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6248000" y="4587974"/>
              <a:ext cx="23065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Gill Sans MT" pitchFamily="34" charset="0"/>
                </a:rPr>
                <a:t>Abrams </a:t>
              </a:r>
              <a:r>
                <a:rPr lang="en-US" sz="2400" b="1" dirty="0" smtClean="0">
                  <a:solidFill>
                    <a:srgbClr val="FF0000"/>
                  </a:solidFill>
                  <a:latin typeface="Gill Sans MT" pitchFamily="34" charset="0"/>
                </a:rPr>
                <a:t>M1A1</a:t>
              </a:r>
              <a:endParaRPr lang="en-US" b="1" dirty="0"/>
            </a:p>
          </p:txBody>
        </p:sp>
      </p:grp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92593" y="2312631"/>
            <a:ext cx="5143499" cy="55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 flipH="1">
            <a:off x="6732240" y="20539"/>
            <a:ext cx="1852444" cy="5143499"/>
            <a:chOff x="549650" y="0"/>
            <a:chExt cx="1718094" cy="5143499"/>
          </a:xfrm>
        </p:grpSpPr>
        <p:sp>
          <p:nvSpPr>
            <p:cNvPr id="11" name="Round Single Corner Rectangle 10"/>
            <p:cNvSpPr/>
            <p:nvPr/>
          </p:nvSpPr>
          <p:spPr>
            <a:xfrm rot="5400000">
              <a:off x="-669266" y="1218916"/>
              <a:ext cx="4155926" cy="1718094"/>
            </a:xfrm>
            <a:prstGeom prst="round1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9650" y="4011911"/>
              <a:ext cx="132369" cy="11315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868000" y="394667"/>
            <a:ext cx="270785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 smtClean="0">
                <a:solidFill>
                  <a:srgbClr val="FFFF00"/>
                </a:solidFill>
                <a:latin typeface="Gill Sans MT" pitchFamily="34" charset="0"/>
              </a:rPr>
              <a:t>ACTIVE</a:t>
            </a:r>
          </a:p>
          <a:p>
            <a:pPr algn="r"/>
            <a:r>
              <a:rPr lang="en-US" sz="2800" b="1" dirty="0" smtClean="0">
                <a:solidFill>
                  <a:schemeClr val="bg1"/>
                </a:solidFill>
                <a:latin typeface="Gill Sans MT" pitchFamily="34" charset="0"/>
              </a:rPr>
              <a:t>PRO</a:t>
            </a:r>
            <a:r>
              <a:rPr lang="en-US" sz="2800" b="1" dirty="0" smtClean="0">
                <a:solidFill>
                  <a:srgbClr val="FFFF00"/>
                </a:solidFill>
                <a:latin typeface="Gill Sans MT" pitchFamily="34" charset="0"/>
              </a:rPr>
              <a:t>TECTION</a:t>
            </a:r>
          </a:p>
          <a:p>
            <a:pPr algn="r"/>
            <a:r>
              <a:rPr lang="en-US" sz="2800" b="1" dirty="0" smtClean="0">
                <a:solidFill>
                  <a:srgbClr val="FFFF00"/>
                </a:solidFill>
                <a:latin typeface="Gill Sans MT" pitchFamily="34" charset="0"/>
              </a:rPr>
              <a:t>SYSTEM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2320" y="1998588"/>
            <a:ext cx="11544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ar-EG" sz="3200" dirty="0" smtClean="0">
                <a:solidFill>
                  <a:schemeClr val="bg1"/>
                </a:solidFill>
                <a:cs typeface="Al-Mujahed Al-Anbobi" pitchFamily="2" charset="-78"/>
              </a:rPr>
              <a:t>نظام</a:t>
            </a:r>
          </a:p>
          <a:p>
            <a:pPr algn="just"/>
            <a:r>
              <a:rPr lang="ar-EG" sz="3200" dirty="0" smtClean="0">
                <a:solidFill>
                  <a:schemeClr val="bg1"/>
                </a:solidFill>
                <a:cs typeface="Al-Mujahed Al-Anbobi" pitchFamily="2" charset="-78"/>
              </a:rPr>
              <a:t>حماية</a:t>
            </a:r>
          </a:p>
          <a:p>
            <a:pPr algn="just"/>
            <a:r>
              <a:rPr lang="ar-EG" sz="3200" dirty="0" smtClean="0">
                <a:solidFill>
                  <a:schemeClr val="bg1"/>
                </a:solidFill>
                <a:cs typeface="Al-Mujahed Al-Anbobi" pitchFamily="2" charset="-78"/>
              </a:rPr>
              <a:t>نشط</a:t>
            </a:r>
            <a:endParaRPr lang="en-US" sz="3200" dirty="0">
              <a:solidFill>
                <a:schemeClr val="bg1"/>
              </a:solidFill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7259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hmood\Desktop\MBT\New folder\MerkavaMk4Eshet4012007-03-21-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916251"/>
            <a:ext cx="6372200" cy="422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" b="17240"/>
          <a:stretch/>
        </p:blipFill>
        <p:spPr bwMode="auto">
          <a:xfrm>
            <a:off x="875616" y="932865"/>
            <a:ext cx="3163887" cy="421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-83049" y="0"/>
            <a:ext cx="4006977" cy="876401"/>
          </a:xfrm>
          <a:prstGeom prst="rect">
            <a:avLst/>
          </a:prstGeom>
          <a:solidFill>
            <a:srgbClr val="ACD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ahmood\Desktop\MBT\New folder\pic_main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49" y="-118961"/>
            <a:ext cx="3429000" cy="9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3848" y="0"/>
            <a:ext cx="5940152" cy="876401"/>
          </a:xfrm>
          <a:prstGeom prst="rect">
            <a:avLst/>
          </a:prstGeom>
          <a:gradFill flip="none" rotWithShape="1">
            <a:gsLst>
              <a:gs pos="31000">
                <a:srgbClr val="ACD2F4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6"/>
          <p:cNvSpPr/>
          <p:nvPr/>
        </p:nvSpPr>
        <p:spPr>
          <a:xfrm flipH="1">
            <a:off x="2411760" y="-203351"/>
            <a:ext cx="2592288" cy="1190925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ACD2F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6"/>
          <p:cNvSpPr/>
          <p:nvPr/>
        </p:nvSpPr>
        <p:spPr>
          <a:xfrm>
            <a:off x="613984" y="932865"/>
            <a:ext cx="2589864" cy="607029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/>
          </a:p>
        </p:txBody>
      </p:sp>
      <p:sp>
        <p:nvSpPr>
          <p:cNvPr id="4" name="Rectangle 3"/>
          <p:cNvSpPr/>
          <p:nvPr/>
        </p:nvSpPr>
        <p:spPr>
          <a:xfrm>
            <a:off x="0" y="876401"/>
            <a:ext cx="9133732" cy="56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395536" y="890176"/>
            <a:ext cx="2655093" cy="577710"/>
          </a:xfrm>
          <a:custGeom>
            <a:avLst/>
            <a:gdLst>
              <a:gd name="connsiteX0" fmla="*/ 0 w 2276128"/>
              <a:gd name="connsiteY0" fmla="*/ 0 h 438029"/>
              <a:gd name="connsiteX1" fmla="*/ 2276128 w 2276128"/>
              <a:gd name="connsiteY1" fmla="*/ 0 h 438029"/>
              <a:gd name="connsiteX2" fmla="*/ 2276128 w 2276128"/>
              <a:gd name="connsiteY2" fmla="*/ 438029 h 438029"/>
              <a:gd name="connsiteX3" fmla="*/ 0 w 2276128"/>
              <a:gd name="connsiteY3" fmla="*/ 438029 h 438029"/>
              <a:gd name="connsiteX4" fmla="*/ 0 w 2276128"/>
              <a:gd name="connsiteY4" fmla="*/ 0 h 438029"/>
              <a:gd name="connsiteX0" fmla="*/ 0 w 3180368"/>
              <a:gd name="connsiteY0" fmla="*/ 0 h 438029"/>
              <a:gd name="connsiteX1" fmla="*/ 3180368 w 3180368"/>
              <a:gd name="connsiteY1" fmla="*/ 0 h 438029"/>
              <a:gd name="connsiteX2" fmla="*/ 2276128 w 3180368"/>
              <a:gd name="connsiteY2" fmla="*/ 438029 h 438029"/>
              <a:gd name="connsiteX3" fmla="*/ 0 w 3180368"/>
              <a:gd name="connsiteY3" fmla="*/ 438029 h 438029"/>
              <a:gd name="connsiteX4" fmla="*/ 0 w 3180368"/>
              <a:gd name="connsiteY4" fmla="*/ 0 h 43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0368" h="438029">
                <a:moveTo>
                  <a:pt x="0" y="0"/>
                </a:moveTo>
                <a:lnTo>
                  <a:pt x="3180368" y="0"/>
                </a:lnTo>
                <a:lnTo>
                  <a:pt x="2276128" y="438029"/>
                </a:lnTo>
                <a:lnTo>
                  <a:pt x="0" y="43802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Gill Sans MT" pitchFamily="34" charset="0"/>
              </a:rPr>
              <a:t>    APS</a:t>
            </a:r>
            <a:endParaRPr lang="en-US" sz="3600" b="1" dirty="0"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123478"/>
            <a:ext cx="384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Gill Sans MT" pitchFamily="34" charset="0"/>
              </a:rPr>
              <a:t>SURVIV</a:t>
            </a:r>
            <a:r>
              <a:rPr lang="en-US" sz="3600" b="1" dirty="0" smtClean="0">
                <a:solidFill>
                  <a:schemeClr val="bg1"/>
                </a:solidFill>
                <a:latin typeface="Gill Sans MT" pitchFamily="34" charset="0"/>
              </a:rPr>
              <a:t>ABILITY</a:t>
            </a:r>
            <a:endParaRPr lang="en-US" sz="36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626935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cs typeface="Al-Mujahed Al-Anbobi" pitchFamily="2" charset="-78"/>
              </a:rPr>
              <a:t>HARD KILL</a:t>
            </a:r>
            <a:endParaRPr lang="en-US" sz="3200" b="1" dirty="0">
              <a:cs typeface="Al-Mujahed Al-Anbobi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408" y="3147814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cs typeface="Al-Mujahed Al-Anbobi" pitchFamily="2" charset="-78"/>
              </a:rPr>
              <a:t>SOFT KILL</a:t>
            </a:r>
            <a:endParaRPr lang="en-US" sz="3200" b="1" dirty="0">
              <a:cs typeface="Al-Mujahed Al-Anbobi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2172801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solidFill>
                  <a:srgbClr val="FF0000"/>
                </a:solidFill>
                <a:cs typeface="Al-Mujahed Al-Anbobi" pitchFamily="2" charset="-78"/>
              </a:rPr>
              <a:t>تدمير التهديد</a:t>
            </a:r>
            <a:br>
              <a:rPr lang="ar-EG" sz="2400" dirty="0" smtClean="0">
                <a:solidFill>
                  <a:srgbClr val="FF0000"/>
                </a:solidFill>
                <a:cs typeface="Al-Mujahed Al-Anbobi" pitchFamily="2" charset="-78"/>
              </a:rPr>
            </a:br>
            <a:r>
              <a:rPr lang="ar-EG" sz="2400" dirty="0" smtClean="0">
                <a:solidFill>
                  <a:srgbClr val="FF0000"/>
                </a:solidFill>
                <a:cs typeface="Al-Mujahed Al-Anbobi" pitchFamily="2" charset="-78"/>
              </a:rPr>
              <a:t>قبل حدوث التصادم</a:t>
            </a:r>
            <a:endParaRPr lang="en-US" sz="2400" dirty="0">
              <a:solidFill>
                <a:srgbClr val="FF0000"/>
              </a:solidFill>
              <a:cs typeface="Al-Mujahed Al-Anbobi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363270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solidFill>
                  <a:srgbClr val="FF0000"/>
                </a:solidFill>
                <a:cs typeface="Al-Mujahed Al-Anbobi" pitchFamily="2" charset="-78"/>
              </a:rPr>
              <a:t>تفادي حدوث التصادم</a:t>
            </a:r>
            <a:endParaRPr lang="en-US" sz="2400" dirty="0">
              <a:solidFill>
                <a:srgbClr val="FF0000"/>
              </a:solidFill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129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9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15" grpId="0"/>
      <p:bldP spid="16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hmood\Desktop\MBT\New folder\t90mm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1344" y="0"/>
            <a:ext cx="91805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300593"/>
            <a:ext cx="3672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 smtClean="0">
                <a:solidFill>
                  <a:schemeClr val="bg1"/>
                </a:solidFill>
                <a:cs typeface="Al-Mujahed Al-Anbobi" pitchFamily="2" charset="-78"/>
              </a:rPr>
              <a:t>تعتمد الدبابة الروسية </a:t>
            </a:r>
            <a:endParaRPr lang="en-US" sz="2400" dirty="0">
              <a:solidFill>
                <a:schemeClr val="bg1"/>
              </a:solidFill>
              <a:cs typeface="Al-Mujahed Al-Anbobi" pitchFamily="2" charset="-78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Gill Sans MT" pitchFamily="34" charset="0"/>
                <a:cs typeface="Al-Mujahed Al-Anbobi" pitchFamily="2" charset="-78"/>
              </a:rPr>
              <a:t>T-90</a:t>
            </a:r>
            <a:endParaRPr lang="en-US" sz="2400" b="1" dirty="0">
              <a:solidFill>
                <a:schemeClr val="bg1"/>
              </a:solidFill>
              <a:latin typeface="Gill Sans MT" pitchFamily="34" charset="0"/>
              <a:cs typeface="Al-Mujahed Al-Anbobi" pitchFamily="2" charset="-78"/>
            </a:endParaRPr>
          </a:p>
          <a:p>
            <a:pPr algn="ctr"/>
            <a:r>
              <a:rPr lang="ar-EG" sz="2400" dirty="0" smtClean="0">
                <a:solidFill>
                  <a:schemeClr val="bg1"/>
                </a:solidFill>
                <a:cs typeface="Al-Mujahed Al-Anbobi" pitchFamily="2" charset="-78"/>
              </a:rPr>
              <a:t>  على نظامي حماية فعالة</a:t>
            </a:r>
            <a:br>
              <a:rPr lang="ar-EG" sz="2400" dirty="0" smtClean="0">
                <a:solidFill>
                  <a:schemeClr val="bg1"/>
                </a:solidFill>
                <a:cs typeface="Al-Mujahed Al-Anbobi" pitchFamily="2" charset="-78"/>
              </a:rPr>
            </a:br>
            <a:r>
              <a:rPr lang="ar-EG" sz="2400" dirty="0" smtClean="0">
                <a:cs typeface="Al-Mujahed Al-Anbobi" pitchFamily="2" charset="-78"/>
              </a:rPr>
              <a:t>بإجمالى أربعة درجات حماية</a:t>
            </a:r>
            <a:endParaRPr lang="en-US" sz="2400" dirty="0"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581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hmood\Desktop\MBT\New folder\Bundesarchiv_Bild_102-03378A,_Westfront,_britischer_Panzer_vor_Grab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1113"/>
            <a:ext cx="7620001" cy="516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3417843"/>
            <a:ext cx="553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dirty="0" smtClean="0">
                <a:solidFill>
                  <a:schemeClr val="bg1"/>
                </a:solidFill>
                <a:cs typeface="Al-Mujahed Al-Anbobi" pitchFamily="2" charset="-78"/>
              </a:rPr>
              <a:t>عبور الخنادق و نقل الخطر لأرض العدو</a:t>
            </a:r>
            <a:endParaRPr lang="ar-EG" sz="2800" dirty="0" smtClean="0">
              <a:solidFill>
                <a:schemeClr val="bg1"/>
              </a:solidFill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496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hmood\Desktop\MBT\New folder\763px-Messenger_pigion_released_from_British_tank_1918_IWM_Q_9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18" y="0"/>
            <a:ext cx="6537509" cy="514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00192" y="0"/>
            <a:ext cx="2843808" cy="51408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18691" y="1825536"/>
            <a:ext cx="29388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dirty="0" smtClean="0">
                <a:solidFill>
                  <a:schemeClr val="bg1"/>
                </a:solidFill>
                <a:cs typeface="Al-Mujahed Al-Anbobi" pitchFamily="2" charset="-78"/>
              </a:rPr>
              <a:t>طريقة نقل المعلومات</a:t>
            </a:r>
            <a:br>
              <a:rPr lang="ar-EG" sz="2800" dirty="0" smtClean="0">
                <a:solidFill>
                  <a:schemeClr val="bg1"/>
                </a:solidFill>
                <a:cs typeface="Al-Mujahed Al-Anbobi" pitchFamily="2" charset="-78"/>
              </a:rPr>
            </a:br>
            <a:r>
              <a:rPr lang="ar-EG" sz="2800" dirty="0" smtClean="0">
                <a:solidFill>
                  <a:schemeClr val="bg1"/>
                </a:solidFill>
                <a:cs typeface="Al-Mujahed Al-Anbobi" pitchFamily="2" charset="-78"/>
              </a:rPr>
              <a:t>لدبابات الحرب العالمية الأولى</a:t>
            </a:r>
            <a:endParaRPr lang="ar-EG" sz="2800" dirty="0" smtClean="0">
              <a:solidFill>
                <a:schemeClr val="bg1"/>
              </a:solidFill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302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48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hmood\Desktop\MBT\New folder\TigerITankTun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5"/>
            <a:ext cx="7812360" cy="51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12360" y="555526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ill Sans MT" pitchFamily="34" charset="0"/>
              </a:rPr>
              <a:t>WWII</a:t>
            </a:r>
            <a:endParaRPr lang="en-US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12360" y="1825536"/>
            <a:ext cx="16452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800" dirty="0" smtClean="0">
                <a:solidFill>
                  <a:schemeClr val="bg1"/>
                </a:solidFill>
                <a:cs typeface="Al-Mujahed Al-Anbobi" pitchFamily="2" charset="-78"/>
              </a:rPr>
              <a:t>ظهور تصنيف الدبابات حسب الوزن و المهمة</a:t>
            </a:r>
          </a:p>
        </p:txBody>
      </p:sp>
    </p:spTree>
    <p:extLst>
      <p:ext uri="{BB962C8B-B14F-4D97-AF65-F5344CB8AC3E}">
        <p14:creationId xmlns:p14="http://schemas.microsoft.com/office/powerpoint/2010/main" val="309080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hmood\Desktop\MBT\New folder\Marcia_nel_fan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83"/>
            <a:ext cx="9144000" cy="533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3921899"/>
            <a:ext cx="5965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dirty="0" smtClean="0">
                <a:solidFill>
                  <a:srgbClr val="FFFF00"/>
                </a:solidFill>
                <a:cs typeface="Al-Mujahed Al-Anbobi" pitchFamily="2" charset="-78"/>
              </a:rPr>
              <a:t>بداية الإعتماد على الدرع المائل</a:t>
            </a:r>
            <a:br>
              <a:rPr lang="ar-EG" sz="2800" dirty="0" smtClean="0">
                <a:solidFill>
                  <a:srgbClr val="FFFF00"/>
                </a:solidFill>
                <a:cs typeface="Al-Mujahed Al-Anbobi" pitchFamily="2" charset="-78"/>
              </a:rPr>
            </a:br>
            <a:r>
              <a:rPr lang="ar-EG" sz="2800" dirty="0" smtClean="0">
                <a:cs typeface="Al-Mujahed Al-Anbobi" pitchFamily="2" charset="-78"/>
              </a:rPr>
              <a:t>درع مائل = مساحة مقطع أكبر لنفس الوزن  </a:t>
            </a:r>
            <a:endParaRPr lang="ar-EG" sz="2800" dirty="0" smtClean="0">
              <a:cs typeface="Al-Mujahed Al-Anbo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346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hmood\Desktop\MBT\New folder\Bundesarchiv_Bild_183-J15027,_Russland,_Pak-Treffer_an_Panzer_VI_(Tiger_I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7620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6176" y="1477109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800" dirty="0" smtClean="0">
                <a:cs typeface="Al-Mujahed Al-Anbobi" pitchFamily="2" charset="-78"/>
              </a:rPr>
              <a:t>فشل إختراق تدريع الدبابات الثقيلة</a:t>
            </a:r>
          </a:p>
          <a:p>
            <a:pPr algn="r"/>
            <a:r>
              <a:rPr lang="ar-EG" sz="2800" dirty="0" smtClean="0">
                <a:solidFill>
                  <a:srgbClr val="FE5C02"/>
                </a:solidFill>
                <a:cs typeface="Al-Mujahed Al-Anbobi" pitchFamily="2" charset="-78"/>
              </a:rPr>
              <a:t/>
            </a:r>
            <a:br>
              <a:rPr lang="ar-EG" sz="2800" dirty="0" smtClean="0">
                <a:solidFill>
                  <a:srgbClr val="FE5C02"/>
                </a:solidFill>
                <a:cs typeface="Al-Mujahed Al-Anbobi" pitchFamily="2" charset="-78"/>
              </a:rPr>
            </a:br>
            <a:r>
              <a:rPr lang="ar-EG" sz="2800" dirty="0" smtClean="0">
                <a:solidFill>
                  <a:srgbClr val="FE5C02"/>
                </a:solidFill>
                <a:cs typeface="Al-Mujahed Al-Anbobi" pitchFamily="2" charset="-78"/>
              </a:rPr>
              <a:t>فقط بسبب سمك التدريع</a:t>
            </a:r>
          </a:p>
        </p:txBody>
      </p:sp>
    </p:spTree>
    <p:extLst>
      <p:ext uri="{BB962C8B-B14F-4D97-AF65-F5344CB8AC3E}">
        <p14:creationId xmlns:p14="http://schemas.microsoft.com/office/powerpoint/2010/main" val="201212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940</TotalTime>
  <Words>227</Words>
  <Application>Microsoft Office PowerPoint</Application>
  <PresentationFormat>On-screen Show (16:9)</PresentationFormat>
  <Paragraphs>84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Mahmood</dc:creator>
  <cp:lastModifiedBy>Mahmood</cp:lastModifiedBy>
  <cp:revision>72</cp:revision>
  <dcterms:created xsi:type="dcterms:W3CDTF">2012-01-31T17:42:32Z</dcterms:created>
  <dcterms:modified xsi:type="dcterms:W3CDTF">2012-02-05T15:46:16Z</dcterms:modified>
</cp:coreProperties>
</file>