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8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A64D3-EFA7-4D12-8742-E83B13753AF8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CECFBC23-BFA1-4FAB-862F-8DD8491FD561}">
      <dgm:prSet phldrT="[Text]"/>
      <dgm:spPr/>
      <dgm:t>
        <a:bodyPr/>
        <a:lstStyle/>
        <a:p>
          <a:pPr rtl="1"/>
          <a:r>
            <a:rPr lang="en-US" dirty="0" smtClean="0"/>
            <a:t>probability</a:t>
          </a:r>
          <a:endParaRPr lang="ar-EG" dirty="0"/>
        </a:p>
      </dgm:t>
    </dgm:pt>
    <dgm:pt modelId="{F0E75CD6-6750-49EF-A750-C1A70EC32EAC}" type="parTrans" cxnId="{205CD7E6-363D-4ABB-BC98-E939264DC08F}">
      <dgm:prSet/>
      <dgm:spPr/>
      <dgm:t>
        <a:bodyPr/>
        <a:lstStyle/>
        <a:p>
          <a:pPr rtl="1"/>
          <a:endParaRPr lang="ar-EG"/>
        </a:p>
      </dgm:t>
    </dgm:pt>
    <dgm:pt modelId="{1C6A4E70-D1ED-44AB-A98E-658A4CB33D3C}" type="sibTrans" cxnId="{205CD7E6-363D-4ABB-BC98-E939264DC08F}">
      <dgm:prSet/>
      <dgm:spPr/>
      <dgm:t>
        <a:bodyPr/>
        <a:lstStyle/>
        <a:p>
          <a:pPr rtl="1"/>
          <a:endParaRPr lang="ar-EG"/>
        </a:p>
      </dgm:t>
    </dgm:pt>
    <dgm:pt modelId="{ECA15A9B-22C1-4259-8E7D-503CA2C9B41F}">
      <dgm:prSet phldrT="[Text]" custT="1"/>
      <dgm:spPr/>
      <dgm:t>
        <a:bodyPr/>
        <a:lstStyle/>
        <a:p>
          <a:pPr rtl="1"/>
          <a:r>
            <a:rPr lang="en-US" sz="2400" dirty="0" smtClean="0"/>
            <a:t>consequence</a:t>
          </a:r>
          <a:endParaRPr lang="ar-EG" sz="2400" dirty="0"/>
        </a:p>
      </dgm:t>
    </dgm:pt>
    <dgm:pt modelId="{1065D489-533A-485A-82BA-C70E09E1211D}" type="parTrans" cxnId="{E26ADA98-B62F-492A-8E15-1AD470AD2FBE}">
      <dgm:prSet/>
      <dgm:spPr/>
      <dgm:t>
        <a:bodyPr/>
        <a:lstStyle/>
        <a:p>
          <a:pPr rtl="1"/>
          <a:endParaRPr lang="ar-EG"/>
        </a:p>
      </dgm:t>
    </dgm:pt>
    <dgm:pt modelId="{DD87A545-7137-4447-A7BD-F9924D392252}" type="sibTrans" cxnId="{E26ADA98-B62F-492A-8E15-1AD470AD2FBE}">
      <dgm:prSet/>
      <dgm:spPr/>
      <dgm:t>
        <a:bodyPr/>
        <a:lstStyle/>
        <a:p>
          <a:pPr rtl="1"/>
          <a:endParaRPr lang="ar-EG"/>
        </a:p>
      </dgm:t>
    </dgm:pt>
    <dgm:pt modelId="{727842D4-D81D-4749-AFEF-E42D9A5F9392}">
      <dgm:prSet phldrT="[Text]" custT="1"/>
      <dgm:spPr/>
      <dgm:t>
        <a:bodyPr/>
        <a:lstStyle/>
        <a:p>
          <a:pPr rtl="1"/>
          <a:r>
            <a:rPr lang="en-US" sz="3200" dirty="0" smtClean="0"/>
            <a:t>RISK</a:t>
          </a:r>
          <a:endParaRPr lang="ar-EG" sz="3200" dirty="0"/>
        </a:p>
      </dgm:t>
    </dgm:pt>
    <dgm:pt modelId="{F8CB4CEC-92EB-4070-A544-9F19D9CBDE64}" type="parTrans" cxnId="{6C435C34-4B84-4647-B4F6-7569818C18D6}">
      <dgm:prSet/>
      <dgm:spPr/>
      <dgm:t>
        <a:bodyPr/>
        <a:lstStyle/>
        <a:p>
          <a:pPr rtl="1"/>
          <a:endParaRPr lang="ar-EG"/>
        </a:p>
      </dgm:t>
    </dgm:pt>
    <dgm:pt modelId="{632049BF-916C-4A10-B6A3-BB93DFE1C6AE}" type="sibTrans" cxnId="{6C435C34-4B84-4647-B4F6-7569818C18D6}">
      <dgm:prSet/>
      <dgm:spPr/>
      <dgm:t>
        <a:bodyPr/>
        <a:lstStyle/>
        <a:p>
          <a:pPr rtl="1"/>
          <a:endParaRPr lang="ar-EG"/>
        </a:p>
      </dgm:t>
    </dgm:pt>
    <dgm:pt modelId="{4C32B98C-E450-4BCD-A2A5-05EDE9C427C8}" type="pres">
      <dgm:prSet presAssocID="{E28A64D3-EFA7-4D12-8742-E83B13753AF8}" presName="linearFlow" presStyleCnt="0">
        <dgm:presLayoutVars>
          <dgm:dir/>
          <dgm:resizeHandles val="exact"/>
        </dgm:presLayoutVars>
      </dgm:prSet>
      <dgm:spPr/>
    </dgm:pt>
    <dgm:pt modelId="{63F078F3-8621-402A-B5BB-72EE8590F68D}" type="pres">
      <dgm:prSet presAssocID="{CECFBC23-BFA1-4FAB-862F-8DD8491FD561}" presName="node" presStyleLbl="node1" presStyleIdx="0" presStyleCnt="3" custScaleX="212464" custScaleY="99203" custLinFactX="233928" custLinFactNeighborX="300000" custLinFactNeighborY="-358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82A7A3A-191C-4625-AFC9-380BB15D2540}" type="pres">
      <dgm:prSet presAssocID="{1C6A4E70-D1ED-44AB-A98E-658A4CB33D3C}" presName="spacerL" presStyleCnt="0"/>
      <dgm:spPr/>
    </dgm:pt>
    <dgm:pt modelId="{060C8AB6-FAD0-4DEC-8AD0-E8E76619C417}" type="pres">
      <dgm:prSet presAssocID="{1C6A4E70-D1ED-44AB-A98E-658A4CB33D3C}" presName="sibTrans" presStyleLbl="sibTrans2D1" presStyleIdx="0" presStyleCnt="2" custLinFactX="389629" custLinFactNeighborX="400000" custLinFactNeighborY="1737"/>
      <dgm:spPr/>
      <dgm:t>
        <a:bodyPr/>
        <a:lstStyle/>
        <a:p>
          <a:pPr rtl="1"/>
          <a:endParaRPr lang="ar-EG"/>
        </a:p>
      </dgm:t>
    </dgm:pt>
    <dgm:pt modelId="{21DA8E18-E601-4E30-85B7-246A53079950}" type="pres">
      <dgm:prSet presAssocID="{1C6A4E70-D1ED-44AB-A98E-658A4CB33D3C}" presName="spacerR" presStyleCnt="0"/>
      <dgm:spPr/>
    </dgm:pt>
    <dgm:pt modelId="{8BD8496B-425E-49EE-8B64-89216C22CBE9}" type="pres">
      <dgm:prSet presAssocID="{ECA15A9B-22C1-4259-8E7D-503CA2C9B41F}" presName="node" presStyleLbl="node1" presStyleIdx="1" presStyleCnt="3" custScaleX="274516" custScaleY="88180" custLinFactX="231110" custLinFactNeighborX="3000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9F1E9D7-F5BA-44C6-9886-CE1B93B4DD3F}" type="pres">
      <dgm:prSet presAssocID="{DD87A545-7137-4447-A7BD-F9924D392252}" presName="spacerL" presStyleCnt="0"/>
      <dgm:spPr/>
    </dgm:pt>
    <dgm:pt modelId="{CEC6DC21-358E-4103-830D-3E31DCEF361E}" type="pres">
      <dgm:prSet presAssocID="{DD87A545-7137-4447-A7BD-F9924D392252}" presName="sibTrans" presStyleLbl="sibTrans2D1" presStyleIdx="1" presStyleCnt="2" custLinFactX="-563691" custLinFactNeighborX="-600000" custLinFactNeighborY="-6388"/>
      <dgm:spPr/>
      <dgm:t>
        <a:bodyPr/>
        <a:lstStyle/>
        <a:p>
          <a:pPr rtl="1"/>
          <a:endParaRPr lang="ar-EG"/>
        </a:p>
      </dgm:t>
    </dgm:pt>
    <dgm:pt modelId="{4A378EEE-A7FC-46E0-9999-F043874929EB}" type="pres">
      <dgm:prSet presAssocID="{DD87A545-7137-4447-A7BD-F9924D392252}" presName="spacerR" presStyleCnt="0"/>
      <dgm:spPr/>
    </dgm:pt>
    <dgm:pt modelId="{C672F240-8BD6-4D86-8FF9-748BD16A6BAA}" type="pres">
      <dgm:prSet presAssocID="{727842D4-D81D-4749-AFEF-E42D9A5F9392}" presName="node" presStyleLbl="node1" presStyleIdx="2" presStyleCnt="3" custScaleX="182625" custScaleY="141384" custLinFactX="-579680" custLinFactNeighborX="-600000" custLinFactNeighborY="-372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32CD04C9-E4EE-4062-8853-1EB1F51C42FE}" type="presOf" srcId="{ECA15A9B-22C1-4259-8E7D-503CA2C9B41F}" destId="{8BD8496B-425E-49EE-8B64-89216C22CBE9}" srcOrd="0" destOrd="0" presId="urn:microsoft.com/office/officeart/2005/8/layout/equation1"/>
    <dgm:cxn modelId="{6C435C34-4B84-4647-B4F6-7569818C18D6}" srcId="{E28A64D3-EFA7-4D12-8742-E83B13753AF8}" destId="{727842D4-D81D-4749-AFEF-E42D9A5F9392}" srcOrd="2" destOrd="0" parTransId="{F8CB4CEC-92EB-4070-A544-9F19D9CBDE64}" sibTransId="{632049BF-916C-4A10-B6A3-BB93DFE1C6AE}"/>
    <dgm:cxn modelId="{BE09E10B-100F-4DC1-995F-8C727834E860}" type="presOf" srcId="{1C6A4E70-D1ED-44AB-A98E-658A4CB33D3C}" destId="{060C8AB6-FAD0-4DEC-8AD0-E8E76619C417}" srcOrd="0" destOrd="0" presId="urn:microsoft.com/office/officeart/2005/8/layout/equation1"/>
    <dgm:cxn modelId="{15AED303-2DE9-4D41-87D9-030853DA2C9A}" type="presOf" srcId="{DD87A545-7137-4447-A7BD-F9924D392252}" destId="{CEC6DC21-358E-4103-830D-3E31DCEF361E}" srcOrd="0" destOrd="0" presId="urn:microsoft.com/office/officeart/2005/8/layout/equation1"/>
    <dgm:cxn modelId="{205CD7E6-363D-4ABB-BC98-E939264DC08F}" srcId="{E28A64D3-EFA7-4D12-8742-E83B13753AF8}" destId="{CECFBC23-BFA1-4FAB-862F-8DD8491FD561}" srcOrd="0" destOrd="0" parTransId="{F0E75CD6-6750-49EF-A750-C1A70EC32EAC}" sibTransId="{1C6A4E70-D1ED-44AB-A98E-658A4CB33D3C}"/>
    <dgm:cxn modelId="{76908DC4-D0C7-42B9-8209-91D0FDFA715E}" type="presOf" srcId="{CECFBC23-BFA1-4FAB-862F-8DD8491FD561}" destId="{63F078F3-8621-402A-B5BB-72EE8590F68D}" srcOrd="0" destOrd="0" presId="urn:microsoft.com/office/officeart/2005/8/layout/equation1"/>
    <dgm:cxn modelId="{3884D2A1-AEF0-48F7-AD3C-456A6FFBF776}" type="presOf" srcId="{E28A64D3-EFA7-4D12-8742-E83B13753AF8}" destId="{4C32B98C-E450-4BCD-A2A5-05EDE9C427C8}" srcOrd="0" destOrd="0" presId="urn:microsoft.com/office/officeart/2005/8/layout/equation1"/>
    <dgm:cxn modelId="{E26ADA98-B62F-492A-8E15-1AD470AD2FBE}" srcId="{E28A64D3-EFA7-4D12-8742-E83B13753AF8}" destId="{ECA15A9B-22C1-4259-8E7D-503CA2C9B41F}" srcOrd="1" destOrd="0" parTransId="{1065D489-533A-485A-82BA-C70E09E1211D}" sibTransId="{DD87A545-7137-4447-A7BD-F9924D392252}"/>
    <dgm:cxn modelId="{6EE6E7F4-ABD6-4352-937D-830E655C6E54}" type="presOf" srcId="{727842D4-D81D-4749-AFEF-E42D9A5F9392}" destId="{C672F240-8BD6-4D86-8FF9-748BD16A6BAA}" srcOrd="0" destOrd="0" presId="urn:microsoft.com/office/officeart/2005/8/layout/equation1"/>
    <dgm:cxn modelId="{940D6DF0-4EE6-47E2-B68A-CD60DEA84332}" type="presParOf" srcId="{4C32B98C-E450-4BCD-A2A5-05EDE9C427C8}" destId="{63F078F3-8621-402A-B5BB-72EE8590F68D}" srcOrd="0" destOrd="0" presId="urn:microsoft.com/office/officeart/2005/8/layout/equation1"/>
    <dgm:cxn modelId="{4FD54E75-1751-4A7D-9CD2-9B905F2FA642}" type="presParOf" srcId="{4C32B98C-E450-4BCD-A2A5-05EDE9C427C8}" destId="{082A7A3A-191C-4625-AFC9-380BB15D2540}" srcOrd="1" destOrd="0" presId="urn:microsoft.com/office/officeart/2005/8/layout/equation1"/>
    <dgm:cxn modelId="{C0DB737F-C6E7-49A6-9F90-6AC33701EBEF}" type="presParOf" srcId="{4C32B98C-E450-4BCD-A2A5-05EDE9C427C8}" destId="{060C8AB6-FAD0-4DEC-8AD0-E8E76619C417}" srcOrd="2" destOrd="0" presId="urn:microsoft.com/office/officeart/2005/8/layout/equation1"/>
    <dgm:cxn modelId="{431BD52C-88AA-40FF-8FE0-8D9555346694}" type="presParOf" srcId="{4C32B98C-E450-4BCD-A2A5-05EDE9C427C8}" destId="{21DA8E18-E601-4E30-85B7-246A53079950}" srcOrd="3" destOrd="0" presId="urn:microsoft.com/office/officeart/2005/8/layout/equation1"/>
    <dgm:cxn modelId="{CAAAA8A9-A01A-42BB-81F1-B709DAAA4A0A}" type="presParOf" srcId="{4C32B98C-E450-4BCD-A2A5-05EDE9C427C8}" destId="{8BD8496B-425E-49EE-8B64-89216C22CBE9}" srcOrd="4" destOrd="0" presId="urn:microsoft.com/office/officeart/2005/8/layout/equation1"/>
    <dgm:cxn modelId="{03685FF1-F6D2-4812-9442-F77B3DFC3568}" type="presParOf" srcId="{4C32B98C-E450-4BCD-A2A5-05EDE9C427C8}" destId="{B9F1E9D7-F5BA-44C6-9886-CE1B93B4DD3F}" srcOrd="5" destOrd="0" presId="urn:microsoft.com/office/officeart/2005/8/layout/equation1"/>
    <dgm:cxn modelId="{BAFF94A7-0A3E-42C1-9C23-0F95A413886B}" type="presParOf" srcId="{4C32B98C-E450-4BCD-A2A5-05EDE9C427C8}" destId="{CEC6DC21-358E-4103-830D-3E31DCEF361E}" srcOrd="6" destOrd="0" presId="urn:microsoft.com/office/officeart/2005/8/layout/equation1"/>
    <dgm:cxn modelId="{91693199-324C-4666-9D56-A8B9FC56264F}" type="presParOf" srcId="{4C32B98C-E450-4BCD-A2A5-05EDE9C427C8}" destId="{4A378EEE-A7FC-46E0-9999-F043874929EB}" srcOrd="7" destOrd="0" presId="urn:microsoft.com/office/officeart/2005/8/layout/equation1"/>
    <dgm:cxn modelId="{6DDC5F34-96AC-4C96-9B1B-B784A0D2E438}" type="presParOf" srcId="{4C32B98C-E450-4BCD-A2A5-05EDE9C427C8}" destId="{C672F240-8BD6-4D86-8FF9-748BD16A6BAA}" srcOrd="8" destOrd="0" presId="urn:microsoft.com/office/officeart/2005/8/layout/equati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A64D3-EFA7-4D12-8742-E83B13753AF8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C32B98C-E450-4BCD-A2A5-05EDE9C427C8}" type="pres">
      <dgm:prSet presAssocID="{E28A64D3-EFA7-4D12-8742-E83B13753AF8}" presName="linearFlow" presStyleCnt="0">
        <dgm:presLayoutVars>
          <dgm:dir/>
          <dgm:resizeHandles val="exact"/>
        </dgm:presLayoutVars>
      </dgm:prSet>
      <dgm:spPr/>
    </dgm:pt>
  </dgm:ptLst>
  <dgm:cxnLst>
    <dgm:cxn modelId="{25EF8A71-035D-42FC-9898-EA79AB343108}" type="presOf" srcId="{E28A64D3-EFA7-4D12-8742-E83B13753AF8}" destId="{4C32B98C-E450-4BCD-A2A5-05EDE9C427C8}" srcOrd="0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48640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Fahd </a:t>
            </a:r>
            <a:r>
              <a:rPr lang="en-US" sz="4800" dirty="0" err="1" smtClean="0"/>
              <a:t>adel</a:t>
            </a:r>
            <a:r>
              <a:rPr lang="ar-EG" sz="4800" dirty="0" smtClean="0"/>
              <a:t>_</a:t>
            </a:r>
            <a:r>
              <a:rPr lang="en-US" sz="4800" dirty="0" err="1" smtClean="0"/>
              <a:t>Tarek</a:t>
            </a:r>
            <a:r>
              <a:rPr lang="en-US" sz="4800" dirty="0" smtClean="0"/>
              <a:t> </a:t>
            </a:r>
            <a:r>
              <a:rPr lang="en-US" sz="4800" dirty="0" err="1" smtClean="0"/>
              <a:t>aly</a:t>
            </a:r>
            <a:endParaRPr lang="ar-EG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0"/>
            <a:ext cx="8458200" cy="1600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Risk assessment</a:t>
            </a:r>
            <a:br>
              <a:rPr lang="en-US" sz="4800" dirty="0" smtClean="0"/>
            </a:br>
            <a:r>
              <a:rPr lang="ar-EG" sz="4800" dirty="0" smtClean="0"/>
              <a:t>تقييم المخاطر </a:t>
            </a:r>
            <a:endParaRPr lang="ar-EG" sz="4800" dirty="0"/>
          </a:p>
        </p:txBody>
      </p:sp>
      <p:pic>
        <p:nvPicPr>
          <p:cNvPr id="1026" name="Picture 2" descr="G:\photos\ri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002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reputation</a:t>
            </a:r>
            <a:endParaRPr lang="ar-EG" dirty="0"/>
          </a:p>
        </p:txBody>
      </p:sp>
      <p:pic>
        <p:nvPicPr>
          <p:cNvPr id="4098" name="Picture 2" descr="G:\photos\internet-marketing-repu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0532"/>
            <a:ext cx="9144000" cy="5567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ar-EG" dirty="0"/>
          </a:p>
        </p:txBody>
      </p:sp>
      <p:pic>
        <p:nvPicPr>
          <p:cNvPr id="5122" name="Picture 2" descr="G:\photos\time_is_money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55106"/>
            <a:ext cx="8839200" cy="5702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ar-EG" dirty="0"/>
          </a:p>
        </p:txBody>
      </p:sp>
      <p:pic>
        <p:nvPicPr>
          <p:cNvPr id="6146" name="Picture 2" descr="G:\photos\imag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447800"/>
            <a:ext cx="4419600" cy="5105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828800"/>
            <a:ext cx="381000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/>
              <a:t>1_reduce errors</a:t>
            </a:r>
          </a:p>
          <a:p>
            <a:r>
              <a:rPr lang="en-US" sz="4000" dirty="0" smtClean="0"/>
              <a:t>2_alternative ways to solve the problem</a:t>
            </a:r>
          </a:p>
          <a:p>
            <a:r>
              <a:rPr lang="en-US" sz="4000" dirty="0" smtClean="0"/>
              <a:t>3_save money and time</a:t>
            </a:r>
            <a:endParaRPr lang="ar-EG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/>
          <a:lstStyle/>
          <a:p>
            <a:pPr algn="ctr"/>
            <a:r>
              <a:rPr lang="en-US" sz="4000" b="1" dirty="0" smtClean="0"/>
              <a:t>work</a:t>
            </a:r>
            <a:endParaRPr lang="ar-EG" sz="4000" b="1" dirty="0"/>
          </a:p>
        </p:txBody>
      </p:sp>
      <p:pic>
        <p:nvPicPr>
          <p:cNvPr id="7171" name="Picture 3" descr="G:\photos\WG-WN-Q110-STOR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000250"/>
            <a:ext cx="90678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 </a:t>
            </a:r>
            <a:r>
              <a:rPr lang="en-US" dirty="0" err="1" smtClean="0"/>
              <a:t>fACTORIES</a:t>
            </a:r>
            <a:endParaRPr lang="ar-EG" dirty="0"/>
          </a:p>
        </p:txBody>
      </p:sp>
      <p:pic>
        <p:nvPicPr>
          <p:cNvPr id="9218" name="Picture 2" descr="G:\photos\دراسة حول خطة الطوارئ لمواجهة الحوادث الكبرى وقد لحظت ضرورة انشاء مركز ..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buildings</a:t>
            </a:r>
            <a:endParaRPr lang="ar-EG" dirty="0"/>
          </a:p>
        </p:txBody>
      </p:sp>
      <p:pic>
        <p:nvPicPr>
          <p:cNvPr id="8194" name="Picture 2" descr="G:\photos\seisme_2_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7292411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COMPANIES</a:t>
            </a:r>
            <a:endParaRPr lang="ar-EG" dirty="0"/>
          </a:p>
        </p:txBody>
      </p:sp>
      <p:pic>
        <p:nvPicPr>
          <p:cNvPr id="10242" name="Picture 2" descr="G:\photos\طائرة_~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3200" y="1702594"/>
            <a:ext cx="63500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ar-EG" dirty="0"/>
          </a:p>
        </p:txBody>
      </p:sp>
      <p:pic>
        <p:nvPicPr>
          <p:cNvPr id="11266" name="Picture 2" descr="G:\photos\imagesCAYUGIO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8686203" cy="491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</a:t>
            </a:r>
            <a:endParaRPr lang="ar-EG" dirty="0"/>
          </a:p>
        </p:txBody>
      </p:sp>
      <p:pic>
        <p:nvPicPr>
          <p:cNvPr id="12290" name="Picture 2" descr="G:\photos\chemistry_crn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772400" cy="5151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EXAMPLE</a:t>
            </a:r>
            <a:endParaRPr lang="ar-EG" dirty="0"/>
          </a:p>
        </p:txBody>
      </p:sp>
      <p:pic>
        <p:nvPicPr>
          <p:cNvPr id="13314" name="Picture 2" descr="G:\photos\2012-634639748864288314-428_resiz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483060" cy="458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en-US" dirty="0" smtClean="0"/>
              <a:t>What is : </a:t>
            </a:r>
            <a:endParaRPr lang="ar-EG" dirty="0"/>
          </a:p>
        </p:txBody>
      </p:sp>
      <p:pic>
        <p:nvPicPr>
          <p:cNvPr id="18434" name="Picture 2" descr="G:\photos\what-is-a-risk-assessme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3953"/>
            <a:ext cx="9144000" cy="6144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</a:t>
            </a:r>
            <a:endParaRPr lang="ar-EG" dirty="0"/>
          </a:p>
        </p:txBody>
      </p:sp>
      <p:pic>
        <p:nvPicPr>
          <p:cNvPr id="14338" name="Picture 2" descr="G:\photos\1335152012234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015162" cy="4209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7410" name="Picture 2" descr="G:\photos\احداث-~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0365" y="0"/>
            <a:ext cx="91643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ar-EG" dirty="0"/>
          </a:p>
        </p:txBody>
      </p:sp>
      <p:pic>
        <p:nvPicPr>
          <p:cNvPr id="15362" name="Picture 2" descr="G:\photos\2235512012249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6781800" cy="4286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_SAD</a:t>
            </a:r>
            <a:endParaRPr lang="ar-EG" dirty="0"/>
          </a:p>
        </p:txBody>
      </p:sp>
      <p:pic>
        <p:nvPicPr>
          <p:cNvPr id="16387" name="Picture 3" descr="G:\photos\large_12380308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6781800" cy="448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refrences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4400" dirty="0" smtClean="0"/>
              <a:t>wikipedia.com</a:t>
            </a:r>
          </a:p>
          <a:p>
            <a:pPr algn="l"/>
            <a:r>
              <a:rPr lang="en-US" sz="4400" dirty="0" smtClean="0"/>
              <a:t>Risk </a:t>
            </a:r>
            <a:r>
              <a:rPr lang="en-US" sz="4400" dirty="0" err="1" smtClean="0"/>
              <a:t>assesment</a:t>
            </a:r>
            <a:r>
              <a:rPr lang="en-US" sz="4400" dirty="0" smtClean="0"/>
              <a:t> </a:t>
            </a:r>
            <a:r>
              <a:rPr lang="en-US" sz="4400" dirty="0" err="1" smtClean="0"/>
              <a:t>leader_book</a:t>
            </a:r>
            <a:endParaRPr lang="en-US" sz="4400" dirty="0" smtClean="0"/>
          </a:p>
          <a:p>
            <a:pPr algn="l"/>
            <a:r>
              <a:rPr lang="en-US" sz="4400" dirty="0" smtClean="0"/>
              <a:t>True line.com</a:t>
            </a:r>
          </a:p>
          <a:p>
            <a:pPr algn="l"/>
            <a:r>
              <a:rPr lang="en-US" sz="4400" dirty="0" smtClean="0"/>
              <a:t>Earth4all.com </a:t>
            </a:r>
            <a:endParaRPr lang="ar-EG" sz="4400" dirty="0" smtClean="0"/>
          </a:p>
          <a:p>
            <a:endParaRPr lang="ar-E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Simply</a:t>
            </a:r>
            <a:r>
              <a:rPr lang="en-US" dirty="0" smtClean="0"/>
              <a:t> _:</a:t>
            </a:r>
            <a:endParaRPr lang="ar-E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ultiply 4"/>
          <p:cNvSpPr/>
          <p:nvPr/>
        </p:nvSpPr>
        <p:spPr>
          <a:xfrm>
            <a:off x="5257800" y="33528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Gamal\Desktop\New folder (3)\gulf-of-mexico-oil-leak-1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50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8839200" cy="1752600"/>
          </a:xfrm>
        </p:spPr>
        <p:txBody>
          <a:bodyPr/>
          <a:lstStyle/>
          <a:p>
            <a:endParaRPr lang="ar-E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52400"/>
          <a:ext cx="6553200" cy="3413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Gamal\Desktop\New folder\Images\Image(17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43100"/>
            <a:ext cx="9144000" cy="49149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762000" y="0"/>
            <a:ext cx="6546891" cy="3056853"/>
            <a:chOff x="0" y="0"/>
            <a:chExt cx="6546891" cy="3056853"/>
          </a:xfrm>
        </p:grpSpPr>
        <p:sp>
          <p:nvSpPr>
            <p:cNvPr id="7" name="Oval 6"/>
            <p:cNvSpPr/>
            <p:nvPr/>
          </p:nvSpPr>
          <p:spPr>
            <a:xfrm>
              <a:off x="0" y="0"/>
              <a:ext cx="6546891" cy="305685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958771" y="447665"/>
              <a:ext cx="4629349" cy="2161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smtClean="0"/>
                <a:t>probability</a:t>
              </a:r>
              <a:endParaRPr lang="ar-EG" sz="6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1219200"/>
            <a:ext cx="2819400" cy="76200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1295400"/>
            <a:ext cx="7162800" cy="5257800"/>
            <a:chOff x="1582996" y="375620"/>
            <a:chExt cx="4244192" cy="1363319"/>
          </a:xfrm>
        </p:grpSpPr>
        <p:sp>
          <p:nvSpPr>
            <p:cNvPr id="5" name="Oval 4"/>
            <p:cNvSpPr/>
            <p:nvPr/>
          </p:nvSpPr>
          <p:spPr>
            <a:xfrm>
              <a:off x="1582996" y="375620"/>
              <a:ext cx="4244192" cy="136331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1840754" y="426115"/>
              <a:ext cx="3622645" cy="1161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b="1" kern="1200" dirty="0" smtClean="0"/>
                <a:t>consequence</a:t>
              </a:r>
              <a:endParaRPr lang="ar-EG" sz="66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loss</a:t>
            </a:r>
            <a:endParaRPr lang="ar-EG" dirty="0"/>
          </a:p>
        </p:txBody>
      </p:sp>
      <p:pic>
        <p:nvPicPr>
          <p:cNvPr id="4" name="Picture 2" descr="C:\Users\Gamal\Desktop\أفلام أجنبى\matlab\Pearl Harbor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9118" y="1289546"/>
            <a:ext cx="8049082" cy="5339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n w="5080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financial </a:t>
            </a:r>
            <a:r>
              <a:rPr lang="en-US" b="1" i="1" dirty="0" smtClean="0">
                <a:ln w="5080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losses </a:t>
            </a:r>
            <a:r>
              <a:rPr lang="en-US" sz="16600" b="1" i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/>
            </a:r>
            <a:br>
              <a:rPr lang="en-US" sz="16600" b="1" i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</a:br>
            <a:endParaRPr lang="ar-EG" dirty="0"/>
          </a:p>
        </p:txBody>
      </p:sp>
      <p:pic>
        <p:nvPicPr>
          <p:cNvPr id="5" name="Picture 4" descr="C:\Documents and Settings\USER\Desktop\mon travail\Money_Co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166" y="1066800"/>
            <a:ext cx="418383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photos\mone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5086531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>
                <a:ln w="5080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Enviromental</a:t>
            </a:r>
            <a:r>
              <a:rPr lang="en-US" b="1" i="1" dirty="0" smtClean="0">
                <a:ln w="5080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 </a:t>
            </a:r>
            <a:r>
              <a:rPr lang="en-US" b="1" i="1" dirty="0" err="1" smtClean="0">
                <a:ln w="5080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polluation</a:t>
            </a:r>
            <a:r>
              <a:rPr lang="en-US" b="1" i="1" dirty="0" smtClean="0">
                <a:ln w="5080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</a:rPr>
              <a:t>: </a:t>
            </a:r>
            <a:r>
              <a:rPr lang="en-US" b="1" i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/>
            </a:r>
            <a:br>
              <a:rPr lang="en-US" b="1" i="1" dirty="0" smtClean="0">
                <a:ln w="50800"/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</a:br>
            <a:endParaRPr lang="ar-EG" dirty="0"/>
          </a:p>
        </p:txBody>
      </p:sp>
      <p:pic>
        <p:nvPicPr>
          <p:cNvPr id="3074" name="Picture 2" descr="G:\photos\freighters-accidents-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67360"/>
            <a:ext cx="8382000" cy="589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</TotalTime>
  <Words>63</Words>
  <Application>Microsoft Office PowerPoint</Application>
  <PresentationFormat>On-screen Show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Fahd adel_Tarek aly</vt:lpstr>
      <vt:lpstr>What is : </vt:lpstr>
      <vt:lpstr>Simply _:</vt:lpstr>
      <vt:lpstr>Slide 4</vt:lpstr>
      <vt:lpstr>Slide 5</vt:lpstr>
      <vt:lpstr>Slide 6</vt:lpstr>
      <vt:lpstr>people loss</vt:lpstr>
      <vt:lpstr>financial losses  </vt:lpstr>
      <vt:lpstr>Enviromental polluation:  </vt:lpstr>
      <vt:lpstr>reputation</vt:lpstr>
      <vt:lpstr>time</vt:lpstr>
      <vt:lpstr>benefits</vt:lpstr>
      <vt:lpstr>Application </vt:lpstr>
      <vt:lpstr>Like  fACTORIES</vt:lpstr>
      <vt:lpstr>buildings</vt:lpstr>
      <vt:lpstr>OIL COMPANIES</vt:lpstr>
      <vt:lpstr>EDUCATION</vt:lpstr>
      <vt:lpstr>CHEMICALS</vt:lpstr>
      <vt:lpstr>TRUE EXAMPLE</vt:lpstr>
      <vt:lpstr>RESULT</vt:lpstr>
      <vt:lpstr>Slide 21</vt:lpstr>
      <vt:lpstr>MEDIA</vt:lpstr>
      <vt:lpstr>PEOPLE _SAD</vt:lpstr>
      <vt:lpstr>refrences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Fahd adel_Tarek aly</dc:title>
  <dc:creator>User</dc:creator>
  <cp:lastModifiedBy>User</cp:lastModifiedBy>
  <cp:revision>7</cp:revision>
  <dcterms:created xsi:type="dcterms:W3CDTF">2006-08-16T00:00:00Z</dcterms:created>
  <dcterms:modified xsi:type="dcterms:W3CDTF">2012-02-05T13:32:50Z</dcterms:modified>
</cp:coreProperties>
</file>