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9" r:id="rId4"/>
    <p:sldId id="261" r:id="rId5"/>
    <p:sldId id="262" r:id="rId6"/>
    <p:sldId id="263" r:id="rId7"/>
    <p:sldId id="258" r:id="rId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2"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29E26F6-837F-46F9-A7CF-D18FB849E9DA}" type="datetimeFigureOut">
              <a:rPr lang="ar-EG" smtClean="0"/>
              <a:pPr/>
              <a:t>09/08/1433</a:t>
            </a:fld>
            <a:endParaRPr lang="ar-E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E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E67F254-B9B0-49E4-A46A-6DDCD4465703}" type="slidenum">
              <a:rPr lang="ar-EG" smtClean="0"/>
              <a:pPr/>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DE67F254-B9B0-49E4-A46A-6DDCD4465703}" type="slidenum">
              <a:rPr lang="ar-EG" smtClean="0"/>
              <a:pPr/>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DE67F254-B9B0-49E4-A46A-6DDCD4465703}" type="slidenum">
              <a:rPr lang="ar-EG" smtClean="0"/>
              <a:pPr/>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DE67F254-B9B0-49E4-A46A-6DDCD4465703}" type="slidenum">
              <a:rPr lang="ar-EG" smtClean="0"/>
              <a:pPr/>
              <a:t>‹#›</a:t>
            </a:fld>
            <a:endParaRPr lang="ar-EG"/>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5" name="Footer Placeholder 4"/>
          <p:cNvSpPr>
            <a:spLocks noGrp="1"/>
          </p:cNvSpPr>
          <p:nvPr>
            <p:ph type="ftr" sz="quarter" idx="11"/>
          </p:nvPr>
        </p:nvSpPr>
        <p:spPr/>
        <p:txBody>
          <a:bodyPr/>
          <a:lstStyle>
            <a:extLst/>
          </a:lstStyle>
          <a:p>
            <a:endParaRPr lang="ar-EG"/>
          </a:p>
        </p:txBody>
      </p:sp>
      <p:sp>
        <p:nvSpPr>
          <p:cNvPr id="6" name="Slide Number Placeholder 5"/>
          <p:cNvSpPr>
            <a:spLocks noGrp="1"/>
          </p:cNvSpPr>
          <p:nvPr>
            <p:ph type="sldNum" sz="quarter" idx="12"/>
          </p:nvPr>
        </p:nvSpPr>
        <p:spPr/>
        <p:txBody>
          <a:bodyPr/>
          <a:lstStyle>
            <a:extLst/>
          </a:lstStyle>
          <a:p>
            <a:fld id="{DE67F254-B9B0-49E4-A46A-6DDCD4465703}" type="slidenum">
              <a:rPr lang="ar-EG" smtClean="0"/>
              <a:pPr/>
              <a:t>‹#›</a:t>
            </a:fld>
            <a:endParaRPr lang="ar-E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DE67F254-B9B0-49E4-A46A-6DDCD4465703}" type="slidenum">
              <a:rPr lang="ar-EG" smtClean="0"/>
              <a:pPr/>
              <a:t>‹#›</a:t>
            </a:fld>
            <a:endParaRPr lang="ar-EG"/>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8" name="Footer Placeholder 7"/>
          <p:cNvSpPr>
            <a:spLocks noGrp="1"/>
          </p:cNvSpPr>
          <p:nvPr>
            <p:ph type="ftr" sz="quarter" idx="11"/>
          </p:nvPr>
        </p:nvSpPr>
        <p:spPr/>
        <p:txBody>
          <a:bodyPr/>
          <a:lstStyle>
            <a:extLst/>
          </a:lstStyle>
          <a:p>
            <a:endParaRPr lang="ar-EG"/>
          </a:p>
        </p:txBody>
      </p:sp>
      <p:sp>
        <p:nvSpPr>
          <p:cNvPr id="9" name="Slide Number Placeholder 8"/>
          <p:cNvSpPr>
            <a:spLocks noGrp="1"/>
          </p:cNvSpPr>
          <p:nvPr>
            <p:ph type="sldNum" sz="quarter" idx="12"/>
          </p:nvPr>
        </p:nvSpPr>
        <p:spPr/>
        <p:txBody>
          <a:bodyPr/>
          <a:lstStyle>
            <a:extLst/>
          </a:lstStyle>
          <a:p>
            <a:fld id="{DE67F254-B9B0-49E4-A46A-6DDCD4465703}"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4" name="Footer Placeholder 3"/>
          <p:cNvSpPr>
            <a:spLocks noGrp="1"/>
          </p:cNvSpPr>
          <p:nvPr>
            <p:ph type="ftr" sz="quarter" idx="11"/>
          </p:nvPr>
        </p:nvSpPr>
        <p:spPr/>
        <p:txBody>
          <a:bodyPr/>
          <a:lstStyle>
            <a:extLst/>
          </a:lstStyle>
          <a:p>
            <a:endParaRPr lang="ar-EG"/>
          </a:p>
        </p:txBody>
      </p:sp>
      <p:sp>
        <p:nvSpPr>
          <p:cNvPr id="5" name="Slide Number Placeholder 4"/>
          <p:cNvSpPr>
            <a:spLocks noGrp="1"/>
          </p:cNvSpPr>
          <p:nvPr>
            <p:ph type="sldNum" sz="quarter" idx="12"/>
          </p:nvPr>
        </p:nvSpPr>
        <p:spPr/>
        <p:txBody>
          <a:bodyPr/>
          <a:lstStyle>
            <a:extLst/>
          </a:lstStyle>
          <a:p>
            <a:fld id="{DE67F254-B9B0-49E4-A46A-6DDCD4465703}" type="slidenum">
              <a:rPr lang="ar-EG" smtClean="0"/>
              <a:pPr/>
              <a:t>‹#›</a:t>
            </a:fld>
            <a:endParaRPr lang="ar-EG"/>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29E26F6-837F-46F9-A7CF-D18FB849E9DA}" type="datetimeFigureOut">
              <a:rPr lang="ar-EG" smtClean="0"/>
              <a:pPr/>
              <a:t>09/08/1433</a:t>
            </a:fld>
            <a:endParaRPr lang="ar-EG"/>
          </a:p>
        </p:txBody>
      </p:sp>
      <p:sp>
        <p:nvSpPr>
          <p:cNvPr id="3" name="Footer Placeholder 2"/>
          <p:cNvSpPr>
            <a:spLocks noGrp="1"/>
          </p:cNvSpPr>
          <p:nvPr>
            <p:ph type="ftr" sz="quarter" idx="11"/>
          </p:nvPr>
        </p:nvSpPr>
        <p:spPr/>
        <p:txBody>
          <a:bodyPr/>
          <a:lstStyle>
            <a:extLst/>
          </a:lstStyle>
          <a:p>
            <a:endParaRPr lang="ar-EG"/>
          </a:p>
        </p:txBody>
      </p:sp>
      <p:sp>
        <p:nvSpPr>
          <p:cNvPr id="4" name="Slide Number Placeholder 3"/>
          <p:cNvSpPr>
            <a:spLocks noGrp="1"/>
          </p:cNvSpPr>
          <p:nvPr>
            <p:ph type="sldNum" sz="quarter" idx="12"/>
          </p:nvPr>
        </p:nvSpPr>
        <p:spPr/>
        <p:txBody>
          <a:bodyPr/>
          <a:lstStyle>
            <a:extLst/>
          </a:lstStyle>
          <a:p>
            <a:fld id="{DE67F254-B9B0-49E4-A46A-6DDCD4465703}" type="slidenum">
              <a:rPr lang="ar-EG" smtClean="0"/>
              <a:pPr/>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29E26F6-837F-46F9-A7CF-D18FB849E9DA}" type="datetimeFigureOut">
              <a:rPr lang="ar-EG" smtClean="0"/>
              <a:pPr/>
              <a:t>09/08/1433</a:t>
            </a:fld>
            <a:endParaRPr lang="ar-EG"/>
          </a:p>
        </p:txBody>
      </p:sp>
      <p:sp>
        <p:nvSpPr>
          <p:cNvPr id="6" name="Footer Placeholder 5"/>
          <p:cNvSpPr>
            <a:spLocks noGrp="1"/>
          </p:cNvSpPr>
          <p:nvPr>
            <p:ph type="ftr" sz="quarter" idx="11"/>
          </p:nvPr>
        </p:nvSpPr>
        <p:spPr/>
        <p:txBody>
          <a:bodyPr/>
          <a:lstStyle>
            <a:extLst/>
          </a:lstStyle>
          <a:p>
            <a:endParaRPr lang="ar-EG"/>
          </a:p>
        </p:txBody>
      </p:sp>
      <p:sp>
        <p:nvSpPr>
          <p:cNvPr id="7" name="Slide Number Placeholder 6"/>
          <p:cNvSpPr>
            <a:spLocks noGrp="1"/>
          </p:cNvSpPr>
          <p:nvPr>
            <p:ph type="sldNum" sz="quarter" idx="12"/>
          </p:nvPr>
        </p:nvSpPr>
        <p:spPr/>
        <p:txBody>
          <a:bodyPr/>
          <a:lstStyle>
            <a:extLst/>
          </a:lstStyle>
          <a:p>
            <a:fld id="{DE67F254-B9B0-49E4-A46A-6DDCD4465703}" type="slidenum">
              <a:rPr lang="ar-EG" smtClean="0"/>
              <a:pPr/>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29E26F6-837F-46F9-A7CF-D18FB849E9DA}" type="datetimeFigureOut">
              <a:rPr lang="ar-EG" smtClean="0"/>
              <a:pPr/>
              <a:t>09/08/1433</a:t>
            </a:fld>
            <a:endParaRPr lang="ar-E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E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E67F254-B9B0-49E4-A46A-6DDCD4465703}" type="slidenum">
              <a:rPr lang="ar-EG" smtClean="0"/>
              <a:pPr/>
              <a:t>‹#›</a:t>
            </a:fld>
            <a:endParaRPr lang="ar-E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9E26F6-837F-46F9-A7CF-D18FB849E9DA}" type="datetimeFigureOut">
              <a:rPr lang="ar-EG" smtClean="0"/>
              <a:pPr/>
              <a:t>09/08/1433</a:t>
            </a:fld>
            <a:endParaRPr lang="ar-E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E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E67F254-B9B0-49E4-A46A-6DDCD4465703}" type="slidenum">
              <a:rPr lang="ar-EG" smtClean="0"/>
              <a:pPr/>
              <a:t>‹#›</a:t>
            </a:fld>
            <a:endParaRPr lang="ar-EG"/>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714620"/>
            <a:ext cx="7772400" cy="1470025"/>
          </a:xfrm>
        </p:spPr>
        <p:style>
          <a:lnRef idx="1">
            <a:schemeClr val="accent1"/>
          </a:lnRef>
          <a:fillRef idx="3">
            <a:schemeClr val="accent1"/>
          </a:fillRef>
          <a:effectRef idx="2">
            <a:schemeClr val="accent1"/>
          </a:effectRef>
          <a:fontRef idx="minor">
            <a:schemeClr val="lt1"/>
          </a:fontRef>
        </p:style>
        <p:txBody>
          <a:bodyPr/>
          <a:lstStyle/>
          <a:p>
            <a:r>
              <a:rPr lang="en-US" dirty="0" smtClean="0"/>
              <a:t>Virus c</a:t>
            </a:r>
            <a:endParaRPr lang="ar-EG" dirty="0"/>
          </a:p>
        </p:txBody>
      </p:sp>
      <p:sp>
        <p:nvSpPr>
          <p:cNvPr id="3" name="Subtitle 2"/>
          <p:cNvSpPr>
            <a:spLocks noGrp="1"/>
          </p:cNvSpPr>
          <p:nvPr>
            <p:ph type="subTitle" idx="1"/>
          </p:nvPr>
        </p:nvSpPr>
        <p:spPr/>
        <p:txBody>
          <a:bodyPr/>
          <a:lstStyle/>
          <a:p>
            <a:endParaRPr lang="ar-EG" dirty="0"/>
          </a:p>
        </p:txBody>
      </p:sp>
      <p:pic>
        <p:nvPicPr>
          <p:cNvPr id="6" name="Picture 5" descr="http://www.hepatit.com/en/wp-content/uploads/2010/12/what-is-hepatitis.jpg"/>
          <p:cNvPicPr/>
          <p:nvPr/>
        </p:nvPicPr>
        <p:blipFill>
          <a:blip r:embed="rId2" cstate="print"/>
          <a:srcRect/>
          <a:stretch>
            <a:fillRect/>
          </a:stretch>
        </p:blipFill>
        <p:spPr bwMode="auto">
          <a:xfrm>
            <a:off x="928662" y="1214422"/>
            <a:ext cx="3214710" cy="2571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142984"/>
            <a:ext cx="8229600" cy="4525963"/>
          </a:xfrm>
        </p:spPr>
        <p:txBody>
          <a:bodyPr>
            <a:normAutofit/>
          </a:bodyPr>
          <a:lstStyle/>
          <a:p>
            <a:pPr lvl="4">
              <a:buNone/>
            </a:pPr>
            <a:r>
              <a:rPr lang="ar-EG" sz="2400" dirty="0" smtClean="0">
                <a:latin typeface="Arial Unicode MS" pitchFamily="34" charset="-128"/>
                <a:ea typeface="Arial Unicode MS" pitchFamily="34" charset="-128"/>
                <a:cs typeface="Arial Unicode MS" pitchFamily="34" charset="-128"/>
              </a:rPr>
              <a:t>قد اثبتت الدراسات ان</a:t>
            </a:r>
            <a:r>
              <a:rPr lang="ar-EG" sz="2400" dirty="0">
                <a:latin typeface="Arial Unicode MS" pitchFamily="34" charset="-128"/>
                <a:ea typeface="Arial Unicode MS" pitchFamily="34" charset="-128"/>
                <a:cs typeface="Arial Unicode MS" pitchFamily="34" charset="-128"/>
              </a:rPr>
              <a:t> حوالي 20٪ من المتبرعين بالدم المصري </a:t>
            </a:r>
            <a:r>
              <a:rPr lang="ar-EG" sz="2400" dirty="0" smtClean="0">
                <a:latin typeface="Arial Unicode MS" pitchFamily="34" charset="-128"/>
                <a:ea typeface="Arial Unicode MS" pitchFamily="34" charset="-128"/>
                <a:cs typeface="Arial Unicode MS" pitchFamily="34" charset="-128"/>
              </a:rPr>
              <a:t>مصابين بالفيروس </a:t>
            </a:r>
            <a:r>
              <a:rPr lang="ar-EG" sz="2400" dirty="0">
                <a:latin typeface="Arial Unicode MS" pitchFamily="34" charset="-128"/>
                <a:ea typeface="Arial Unicode MS" pitchFamily="34" charset="-128"/>
                <a:cs typeface="Arial Unicode MS" pitchFamily="34" charset="-128"/>
              </a:rPr>
              <a:t>(سي</a:t>
            </a:r>
            <a:r>
              <a:rPr lang="ar-EG" sz="2400" dirty="0" smtClean="0">
                <a:latin typeface="Arial Unicode MS" pitchFamily="34" charset="-128"/>
                <a:ea typeface="Arial Unicode MS" pitchFamily="34" charset="-128"/>
                <a:cs typeface="Arial Unicode MS" pitchFamily="34" charset="-128"/>
              </a:rPr>
              <a:t>) و كذلك فمصر </a:t>
            </a:r>
            <a:r>
              <a:rPr lang="ar-EG" sz="2400" dirty="0">
                <a:latin typeface="Arial Unicode MS" pitchFamily="34" charset="-128"/>
                <a:ea typeface="Arial Unicode MS" pitchFamily="34" charset="-128"/>
                <a:cs typeface="Arial Unicode MS" pitchFamily="34" charset="-128"/>
              </a:rPr>
              <a:t>لديها معدلات </a:t>
            </a:r>
            <a:r>
              <a:rPr lang="ar-EG" sz="2400" dirty="0" smtClean="0">
                <a:latin typeface="Arial Unicode MS" pitchFamily="34" charset="-128"/>
                <a:ea typeface="Arial Unicode MS" pitchFamily="34" charset="-128"/>
                <a:cs typeface="Arial Unicode MS" pitchFamily="34" charset="-128"/>
              </a:rPr>
              <a:t>من </a:t>
            </a:r>
            <a:r>
              <a:rPr lang="ar-EG" sz="2400" dirty="0">
                <a:latin typeface="Arial Unicode MS" pitchFamily="34" charset="-128"/>
                <a:ea typeface="Arial Unicode MS" pitchFamily="34" charset="-128"/>
                <a:cs typeface="Arial Unicode MS" pitchFamily="34" charset="-128"/>
              </a:rPr>
              <a:t>فيروس (سي</a:t>
            </a:r>
            <a:r>
              <a:rPr lang="ar-EG" sz="2400" dirty="0" smtClean="0">
                <a:latin typeface="Arial Unicode MS" pitchFamily="34" charset="-128"/>
                <a:ea typeface="Arial Unicode MS" pitchFamily="34" charset="-128"/>
                <a:cs typeface="Arial Unicode MS" pitchFamily="34" charset="-128"/>
              </a:rPr>
              <a:t>) أعلى </a:t>
            </a:r>
            <a:r>
              <a:rPr lang="ar-EG" sz="2400" dirty="0">
                <a:latin typeface="Arial Unicode MS" pitchFamily="34" charset="-128"/>
                <a:ea typeface="Arial Unicode MS" pitchFamily="34" charset="-128"/>
                <a:cs typeface="Arial Unicode MS" pitchFamily="34" charset="-128"/>
              </a:rPr>
              <a:t>من دول الجوار، فضلا عن البلدان الأخرى في العالم مع الظروف الاجتماعية والاقتصادية للمقارنة والمعايير </a:t>
            </a:r>
            <a:r>
              <a:rPr lang="ar-EG" sz="2400" dirty="0" smtClean="0">
                <a:latin typeface="Arial Unicode MS" pitchFamily="34" charset="-128"/>
                <a:ea typeface="Arial Unicode MS" pitchFamily="34" charset="-128"/>
                <a:cs typeface="Arial Unicode MS" pitchFamily="34" charset="-128"/>
              </a:rPr>
              <a:t>الصحية. </a:t>
            </a:r>
            <a:r>
              <a:rPr lang="ar-SA" sz="2400" dirty="0" smtClean="0">
                <a:latin typeface="Arial Unicode MS" pitchFamily="34" charset="-128"/>
                <a:ea typeface="Arial Unicode MS" pitchFamily="34" charset="-128"/>
                <a:cs typeface="Arial Unicode MS" pitchFamily="34" charset="-128"/>
              </a:rPr>
              <a:t>هناك نحو 130 إلى 170 مليون نسمة ممّ</a:t>
            </a:r>
            <a:r>
              <a:rPr lang="ar-EG" sz="2400" dirty="0" smtClean="0">
                <a:latin typeface="Arial Unicode MS" pitchFamily="34" charset="-128"/>
                <a:ea typeface="Arial Unicode MS" pitchFamily="34" charset="-128"/>
                <a:cs typeface="Arial Unicode MS" pitchFamily="34" charset="-128"/>
              </a:rPr>
              <a:t>ن</a:t>
            </a:r>
            <a:r>
              <a:rPr lang="ar-SA" sz="2400" dirty="0" smtClean="0">
                <a:latin typeface="Arial Unicode MS" pitchFamily="34" charset="-128"/>
                <a:ea typeface="Arial Unicode MS" pitchFamily="34" charset="-128"/>
                <a:cs typeface="Arial Unicode MS" pitchFamily="34" charset="-128"/>
              </a:rPr>
              <a:t> يعانون بشكل مزمن من عدوى فيروس التهاب الكبد</a:t>
            </a:r>
            <a:r>
              <a:rPr lang="en-US" sz="2400" dirty="0" smtClean="0">
                <a:latin typeface="Arial Unicode MS" pitchFamily="34" charset="-128"/>
                <a:ea typeface="Arial Unicode MS" pitchFamily="34" charset="-128"/>
                <a:cs typeface="Arial Unicode MS" pitchFamily="34" charset="-128"/>
              </a:rPr>
              <a:t>  C </a:t>
            </a:r>
            <a:r>
              <a:rPr lang="ar-SA" sz="2400" dirty="0" smtClean="0">
                <a:latin typeface="Arial Unicode MS" pitchFamily="34" charset="-128"/>
                <a:ea typeface="Arial Unicode MS" pitchFamily="34" charset="-128"/>
                <a:cs typeface="Arial Unicode MS" pitchFamily="34" charset="-128"/>
              </a:rPr>
              <a:t>، كما تتسبّب أمراض الكبد المرتبطة بذلك الفيروس في وفاة أكثر من 350000 نسمة كل عام </a:t>
            </a:r>
            <a:r>
              <a:rPr lang="ar-EG" sz="2400" dirty="0" smtClean="0">
                <a:latin typeface="Arial Unicode MS" pitchFamily="34" charset="-128"/>
                <a:ea typeface="Arial Unicode MS" pitchFamily="34" charset="-128"/>
                <a:cs typeface="Arial Unicode MS" pitchFamily="34" charset="-128"/>
              </a:rPr>
              <a:t>و السؤال هو ما هو فيروس سى  ؟؟</a:t>
            </a:r>
            <a:endParaRPr lang="ar-EG" sz="2400" b="1" dirty="0" smtClean="0">
              <a:latin typeface="Arial Unicode MS" pitchFamily="34" charset="-128"/>
              <a:ea typeface="Arial Unicode MS" pitchFamily="34" charset="-128"/>
              <a:cs typeface="Arial Unicode MS" pitchFamily="34" charset="-128"/>
            </a:endParaRPr>
          </a:p>
        </p:txBody>
      </p:sp>
      <p:sp>
        <p:nvSpPr>
          <p:cNvPr id="2" name="Title 1"/>
          <p:cNvSpPr>
            <a:spLocks noGrp="1"/>
          </p:cNvSpPr>
          <p:nvPr>
            <p:ph type="title"/>
          </p:nvPr>
        </p:nvSpPr>
        <p:spPr/>
        <p:txBody>
          <a:bodyPr/>
          <a:lstStyle/>
          <a:p>
            <a:endParaRPr lang="ar-EG" dirty="0"/>
          </a:p>
        </p:txBody>
      </p:sp>
      <p:pic>
        <p:nvPicPr>
          <p:cNvPr id="50178" name="Picture 2" descr="http://school.discoveryeducation.com/clipart/images/questns.gif"/>
          <p:cNvPicPr>
            <a:picLocks noChangeAspect="1" noChangeArrowheads="1"/>
          </p:cNvPicPr>
          <p:nvPr/>
        </p:nvPicPr>
        <p:blipFill>
          <a:blip r:embed="rId2" cstate="print"/>
          <a:srcRect/>
          <a:stretch>
            <a:fillRect/>
          </a:stretch>
        </p:blipFill>
        <p:spPr bwMode="auto">
          <a:xfrm>
            <a:off x="1285852" y="4143380"/>
            <a:ext cx="2169484" cy="200026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dirty="0" smtClean="0">
                <a:cs typeface="Arabic Transparent" pitchFamily="2" charset="-78"/>
              </a:rPr>
              <a:t>يعتقد أن وجود التهاب الكبد الفيروسي من العصور القديمة</a:t>
            </a:r>
            <a:r>
              <a:rPr lang="ar-EG" dirty="0" smtClean="0">
                <a:cs typeface="Arabic Transparent" pitchFamily="2" charset="-78"/>
              </a:rPr>
              <a:t> .</a:t>
            </a:r>
            <a:r>
              <a:rPr lang="ar-SA" dirty="0" smtClean="0">
                <a:cs typeface="Arabic Transparent" pitchFamily="2" charset="-78"/>
              </a:rPr>
              <a:t> في منتصف 1970 اكتشف </a:t>
            </a:r>
            <a:r>
              <a:rPr lang="ar-EG" dirty="0" smtClean="0">
                <a:cs typeface="Arabic Transparent" pitchFamily="2" charset="-78"/>
              </a:rPr>
              <a:t>د</a:t>
            </a:r>
            <a:r>
              <a:rPr lang="ar-SA" dirty="0" smtClean="0">
                <a:cs typeface="Arabic Transparent" pitchFamily="2" charset="-78"/>
              </a:rPr>
              <a:t> . هارفي ألتر ، رئيس قسم الأمراض المعدية في قسم طب نقل الدم التابع للمعاهد الوطنية للصحة ، وفريق بحثه إلى أن معظم حالات التهاب الكبد في مرحلة ما بعد نقل الدم لم تكن نتيجة لالتهاب الكبد </a:t>
            </a:r>
            <a:r>
              <a:rPr lang="en-US" dirty="0" smtClean="0">
                <a:cs typeface="Arabic Transparent" pitchFamily="2" charset="-78"/>
              </a:rPr>
              <a:t>A</a:t>
            </a:r>
            <a:r>
              <a:rPr lang="ar-SA" dirty="0" smtClean="0">
                <a:cs typeface="Arabic Transparent" pitchFamily="2" charset="-78"/>
              </a:rPr>
              <a:t> أو </a:t>
            </a:r>
            <a:r>
              <a:rPr lang="en-US" dirty="0" smtClean="0">
                <a:cs typeface="Arabic Transparent" pitchFamily="2" charset="-78"/>
              </a:rPr>
              <a:t>B</a:t>
            </a:r>
            <a:r>
              <a:rPr lang="ar-EG" dirty="0" smtClean="0">
                <a:cs typeface="Arabic Transparent" pitchFamily="2" charset="-78"/>
              </a:rPr>
              <a:t> من</a:t>
            </a:r>
            <a:r>
              <a:rPr lang="ar-SA" dirty="0" smtClean="0">
                <a:cs typeface="Arabic Transparent" pitchFamily="2" charset="-78"/>
              </a:rPr>
              <a:t> الفيروسات .</a:t>
            </a:r>
            <a:r>
              <a:rPr lang="ar-EG" dirty="0" smtClean="0">
                <a:cs typeface="Arabic Transparent" pitchFamily="2" charset="-78"/>
              </a:rPr>
              <a:t> و مع ذلك فشلت الجهود الدولية للتعرف علي الفيروس حتى </a:t>
            </a:r>
            <a:r>
              <a:rPr lang="ar-SA" dirty="0" smtClean="0">
                <a:cs typeface="Arabic Transparent" pitchFamily="2" charset="-78"/>
              </a:rPr>
              <a:t>عام 1987 استخدم مايكل هوتون</a:t>
            </a:r>
            <a:r>
              <a:rPr lang="ar-EG" dirty="0" smtClean="0">
                <a:cs typeface="Arabic Transparent" pitchFamily="2" charset="-78"/>
              </a:rPr>
              <a:t> و</a:t>
            </a:r>
            <a:r>
              <a:rPr lang="ar-SA" dirty="0" smtClean="0">
                <a:cs typeface="Arabic Transparent" pitchFamily="2" charset="-78"/>
              </a:rPr>
              <a:t> كوي - ليم تشو</a:t>
            </a:r>
            <a:r>
              <a:rPr lang="ar-EG" dirty="0" smtClean="0">
                <a:cs typeface="Arabic Transparent" pitchFamily="2" charset="-78"/>
              </a:rPr>
              <a:t> </a:t>
            </a:r>
            <a:r>
              <a:rPr lang="ar-SA" dirty="0" smtClean="0">
                <a:cs typeface="Arabic Transparent" pitchFamily="2" charset="-78"/>
              </a:rPr>
              <a:t>رواية نهج الاستنساخ الجزيئي</a:t>
            </a:r>
            <a:r>
              <a:rPr lang="ar-EG" dirty="0" smtClean="0">
                <a:cs typeface="Arabic Transparent" pitchFamily="2" charset="-78"/>
              </a:rPr>
              <a:t> و اكتشفا </a:t>
            </a:r>
            <a:r>
              <a:rPr lang="en-US" dirty="0" smtClean="0">
                <a:cs typeface="Arabic Transparent" pitchFamily="2" charset="-78"/>
              </a:rPr>
              <a:t>NANBH </a:t>
            </a:r>
            <a:r>
              <a:rPr lang="ar-EG" dirty="0" smtClean="0">
                <a:cs typeface="Arabic Transparent" pitchFamily="2" charset="-78"/>
              </a:rPr>
              <a:t> ليتم تسمية الفيروس</a:t>
            </a:r>
            <a:r>
              <a:rPr lang="en-US" dirty="0" smtClean="0">
                <a:cs typeface="Arabic Transparent" pitchFamily="2" charset="-78"/>
              </a:rPr>
              <a:t> </a:t>
            </a:r>
            <a:r>
              <a:rPr lang="ar-EG" dirty="0" smtClean="0">
                <a:cs typeface="Arabic Transparent" pitchFamily="2" charset="-78"/>
              </a:rPr>
              <a:t>و الاعلان عن اكتشافة </a:t>
            </a:r>
            <a:r>
              <a:rPr lang="ar-SA" dirty="0" smtClean="0">
                <a:cs typeface="Arabic Transparent" pitchFamily="2" charset="-78"/>
              </a:rPr>
              <a:t>من عام 1989 </a:t>
            </a:r>
            <a:r>
              <a:rPr lang="ar-EG" dirty="0" smtClean="0">
                <a:cs typeface="Arabic Transparent" pitchFamily="2" charset="-78"/>
              </a:rPr>
              <a:t>فيروس </a:t>
            </a:r>
            <a:r>
              <a:rPr lang="en-US" dirty="0" smtClean="0">
                <a:cs typeface="Arabic Transparent" pitchFamily="2" charset="-78"/>
              </a:rPr>
              <a:t>c </a:t>
            </a:r>
            <a:r>
              <a:rPr lang="ar-EG" dirty="0" smtClean="0">
                <a:cs typeface="Arabic Transparent" pitchFamily="2" charset="-78"/>
              </a:rPr>
              <a:t> .</a:t>
            </a:r>
            <a:endParaRPr lang="ar-EG" dirty="0">
              <a:cs typeface="Arabic Transparent" pitchFamily="2" charset="-78"/>
            </a:endParaRPr>
          </a:p>
        </p:txBody>
      </p:sp>
      <p:sp>
        <p:nvSpPr>
          <p:cNvPr id="3" name="Title 2"/>
          <p:cNvSpPr>
            <a:spLocks noGrp="1"/>
          </p:cNvSpPr>
          <p:nvPr>
            <p:ph type="title"/>
          </p:nvPr>
        </p:nvSpPr>
        <p:spPr/>
        <p:txBody>
          <a:bodyPr/>
          <a:lstStyle/>
          <a:p>
            <a:pPr algn="r"/>
            <a:r>
              <a:rPr lang="ar-EG" dirty="0" smtClean="0"/>
              <a:t> تاريخ فيروس </a:t>
            </a:r>
            <a:r>
              <a:rPr lang="en-US" dirty="0" smtClean="0"/>
              <a:t>c</a:t>
            </a:r>
            <a:r>
              <a:rPr lang="ar-EG" dirty="0" smtClean="0"/>
              <a:t> :</a:t>
            </a:r>
            <a:endParaRPr lang="ar-E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ar-SA" dirty="0" smtClean="0"/>
              <a:t>أن فيروس </a:t>
            </a:r>
            <a:r>
              <a:rPr lang="ar-EG" dirty="0" smtClean="0"/>
              <a:t>سى ي</a:t>
            </a:r>
            <a:r>
              <a:rPr lang="ar-SA" dirty="0" smtClean="0"/>
              <a:t>صيب </a:t>
            </a:r>
            <a:r>
              <a:rPr lang="ar-EG" dirty="0" smtClean="0"/>
              <a:t>و ي</a:t>
            </a:r>
            <a:r>
              <a:rPr lang="ar-SA" dirty="0" smtClean="0"/>
              <a:t>علق على خلايا الكبد من أجل تنفيذ دورة الحياة والتكاثر - وهذا هو السبب في أنه يرتبط مع مرض الكبد</a:t>
            </a:r>
            <a:r>
              <a:rPr lang="ar-EG" dirty="0" smtClean="0"/>
              <a:t> </a:t>
            </a:r>
            <a:r>
              <a:rPr lang="ar-SA" dirty="0" smtClean="0"/>
              <a:t>.</a:t>
            </a:r>
            <a:endParaRPr lang="ar-EG" dirty="0" smtClean="0"/>
          </a:p>
          <a:p>
            <a:endParaRPr lang="ar-EG" dirty="0" smtClean="0"/>
          </a:p>
          <a:p>
            <a:endParaRPr lang="ar-EG" dirty="0" smtClean="0"/>
          </a:p>
          <a:p>
            <a:endParaRPr lang="ar-EG" dirty="0" smtClean="0"/>
          </a:p>
          <a:p>
            <a:endParaRPr lang="ar-EG" dirty="0" smtClean="0"/>
          </a:p>
          <a:p>
            <a:endParaRPr lang="ar-EG" dirty="0" smtClean="0"/>
          </a:p>
          <a:p>
            <a:endParaRPr lang="ar-EG" dirty="0" smtClean="0"/>
          </a:p>
          <a:p>
            <a:r>
              <a:rPr lang="ar-EG" dirty="0" smtClean="0"/>
              <a:t>                         </a:t>
            </a:r>
          </a:p>
          <a:p>
            <a:r>
              <a:rPr lang="ar-EG" dirty="0" smtClean="0"/>
              <a:t>  صورة للكبد بعد الصابة                       صورة للكبد قبل الاصابة</a:t>
            </a:r>
            <a:endParaRPr lang="ar-EG" dirty="0"/>
          </a:p>
        </p:txBody>
      </p:sp>
      <p:sp>
        <p:nvSpPr>
          <p:cNvPr id="3" name="Title 2"/>
          <p:cNvSpPr>
            <a:spLocks noGrp="1"/>
          </p:cNvSpPr>
          <p:nvPr>
            <p:ph type="title"/>
          </p:nvPr>
        </p:nvSpPr>
        <p:spPr/>
        <p:txBody>
          <a:bodyPr/>
          <a:lstStyle/>
          <a:p>
            <a:pPr algn="r"/>
            <a:r>
              <a:rPr lang="ar-EG" dirty="0" smtClean="0"/>
              <a:t>العلاقة بين الفيروس و التهاب الكبد : </a:t>
            </a:r>
            <a:endParaRPr lang="ar-EG" dirty="0"/>
          </a:p>
        </p:txBody>
      </p:sp>
      <p:pic>
        <p:nvPicPr>
          <p:cNvPr id="4" name="Picture 3" descr="http://www.epidemic.org/theFacts/theLiver/images/normalHumanLiver.jpg"/>
          <p:cNvPicPr/>
          <p:nvPr/>
        </p:nvPicPr>
        <p:blipFill>
          <a:blip r:embed="rId2" cstate="print"/>
          <a:srcRect/>
          <a:stretch>
            <a:fillRect/>
          </a:stretch>
        </p:blipFill>
        <p:spPr bwMode="auto">
          <a:xfrm>
            <a:off x="500034" y="2643182"/>
            <a:ext cx="3500462" cy="2286016"/>
          </a:xfrm>
          <a:prstGeom prst="rect">
            <a:avLst/>
          </a:prstGeom>
          <a:noFill/>
          <a:ln w="9525">
            <a:noFill/>
            <a:miter lim="800000"/>
            <a:headEnd/>
            <a:tailEnd/>
          </a:ln>
        </p:spPr>
      </p:pic>
      <p:pic>
        <p:nvPicPr>
          <p:cNvPr id="5" name="Picture 4" descr="http://www.epidemic.org/theFacts/hepatitisC/images/chronicHepC.jpg"/>
          <p:cNvPicPr/>
          <p:nvPr/>
        </p:nvPicPr>
        <p:blipFill>
          <a:blip r:embed="rId3" cstate="print"/>
          <a:srcRect/>
          <a:stretch>
            <a:fillRect/>
          </a:stretch>
        </p:blipFill>
        <p:spPr bwMode="auto">
          <a:xfrm>
            <a:off x="5000628" y="2571744"/>
            <a:ext cx="3858257" cy="23501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الفيروس يحدد مكان خلية الكبد و يستخدم بروتين معين موجود فى  جسمة ليدخل الخلية.</a:t>
            </a:r>
          </a:p>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يخترق الفيروس غشاء البلازما الخارجى لتحقق هذا تدمج غطائها الخارجى مع الغطاء الخارجى للخلية وغطاء الفيروس يكون  فى أصلة مدموجا مع بلازما خلية كبد أخرى و بمجرد ان يتم الدمج تقذف الطبقة المدموجة الفيروس لداخل الخلية .</a:t>
            </a:r>
          </a:p>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تطلق طبقة البروتين فى الفيروس ال</a:t>
            </a:r>
            <a:r>
              <a:rPr lang="en-US" sz="2000" b="1" dirty="0" smtClean="0">
                <a:latin typeface="Arial Unicode MS" pitchFamily="34" charset="-128"/>
                <a:ea typeface="Arial Unicode MS" pitchFamily="34" charset="-128"/>
                <a:cs typeface="Arial Unicode MS" pitchFamily="34" charset="-128"/>
              </a:rPr>
              <a:t>RNA</a:t>
            </a:r>
            <a:r>
              <a:rPr lang="ar-EG" sz="2000" b="1" dirty="0" smtClean="0">
                <a:latin typeface="Arial Unicode MS" pitchFamily="34" charset="-128"/>
                <a:ea typeface="Arial Unicode MS" pitchFamily="34" charset="-128"/>
                <a:cs typeface="Arial Unicode MS" pitchFamily="34" charset="-128"/>
              </a:rPr>
              <a:t> فى ال</a:t>
            </a:r>
            <a:r>
              <a:rPr lang="en-US" sz="2000" b="1" dirty="0" smtClean="0">
                <a:latin typeface="Arial Unicode MS" pitchFamily="34" charset="-128"/>
                <a:ea typeface="Arial Unicode MS" pitchFamily="34" charset="-128"/>
                <a:cs typeface="Arial Unicode MS" pitchFamily="34" charset="-128"/>
              </a:rPr>
              <a:t>cytoplasm</a:t>
            </a:r>
            <a:endParaRPr lang="ar-EG" sz="2000" b="1" dirty="0" smtClean="0">
              <a:latin typeface="Arial Unicode MS" pitchFamily="34" charset="-128"/>
              <a:ea typeface="Arial Unicode MS" pitchFamily="34" charset="-128"/>
              <a:cs typeface="Arial Unicode MS" pitchFamily="34" charset="-128"/>
            </a:endParaRPr>
          </a:p>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يفسد ال</a:t>
            </a:r>
            <a:r>
              <a:rPr lang="en-US" sz="2000" b="1" dirty="0" smtClean="0">
                <a:latin typeface="Arial Unicode MS" pitchFamily="34" charset="-128"/>
                <a:ea typeface="Arial Unicode MS" pitchFamily="34" charset="-128"/>
                <a:cs typeface="Arial Unicode MS" pitchFamily="34" charset="-128"/>
              </a:rPr>
              <a:t>RNA </a:t>
            </a:r>
            <a:r>
              <a:rPr lang="ar-EG" sz="2000" b="1" dirty="0" smtClean="0">
                <a:latin typeface="Arial Unicode MS" pitchFamily="34" charset="-128"/>
                <a:ea typeface="Arial Unicode MS" pitchFamily="34" charset="-128"/>
                <a:cs typeface="Arial Unicode MS" pitchFamily="34" charset="-128"/>
              </a:rPr>
              <a:t> ال</a:t>
            </a:r>
            <a:r>
              <a:rPr lang="en-US" sz="2000" b="1" dirty="0" err="1" smtClean="0">
                <a:latin typeface="Arial Unicode MS" pitchFamily="34" charset="-128"/>
                <a:ea typeface="Arial Unicode MS" pitchFamily="34" charset="-128"/>
                <a:cs typeface="Arial Unicode MS" pitchFamily="34" charset="-128"/>
              </a:rPr>
              <a:t>ribosomes</a:t>
            </a:r>
            <a:r>
              <a:rPr lang="ar-EG" sz="2000" b="1" dirty="0" smtClean="0">
                <a:latin typeface="Arial Unicode MS" pitchFamily="34" charset="-128"/>
                <a:ea typeface="Arial Unicode MS" pitchFamily="34" charset="-128"/>
                <a:cs typeface="Arial Unicode MS" pitchFamily="34" charset="-128"/>
              </a:rPr>
              <a:t> و يبدا فى تحضير المواد الازمة لولادة فيروسات </a:t>
            </a:r>
            <a:r>
              <a:rPr lang="en-US" sz="2000" b="1" dirty="0" smtClean="0">
                <a:latin typeface="Arial Unicode MS" pitchFamily="34" charset="-128"/>
                <a:ea typeface="Arial Unicode MS" pitchFamily="34" charset="-128"/>
                <a:cs typeface="Arial Unicode MS" pitchFamily="34" charset="-128"/>
              </a:rPr>
              <a:t>c </a:t>
            </a:r>
            <a:r>
              <a:rPr lang="ar-EG" sz="2000" b="1" dirty="0" smtClean="0">
                <a:latin typeface="Arial Unicode MS" pitchFamily="34" charset="-128"/>
                <a:ea typeface="Arial Unicode MS" pitchFamily="34" charset="-128"/>
                <a:cs typeface="Arial Unicode MS" pitchFamily="34" charset="-128"/>
              </a:rPr>
              <a:t> أخرى و فى سبيل ذلك تقف كل انشطة الخلية . </a:t>
            </a:r>
          </a:p>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بمجرد ان تنتهى من تحضير المواد (</a:t>
            </a:r>
            <a:r>
              <a:rPr lang="en-US" sz="2000" b="1" dirty="0" err="1" smtClean="0">
                <a:latin typeface="Arial Unicode MS" pitchFamily="34" charset="-128"/>
                <a:ea typeface="Arial Unicode MS" pitchFamily="34" charset="-128"/>
                <a:cs typeface="Arial Unicode MS" pitchFamily="34" charset="-128"/>
              </a:rPr>
              <a:t>genitic</a:t>
            </a:r>
            <a:r>
              <a:rPr lang="en-US" sz="2000" b="1" dirty="0" smtClean="0">
                <a:latin typeface="Arial Unicode MS" pitchFamily="34" charset="-128"/>
                <a:ea typeface="Arial Unicode MS" pitchFamily="34" charset="-128"/>
                <a:cs typeface="Arial Unicode MS" pitchFamily="34" charset="-128"/>
              </a:rPr>
              <a:t> material</a:t>
            </a:r>
            <a:r>
              <a:rPr lang="ar-EG" sz="2000" b="1" dirty="0" smtClean="0">
                <a:latin typeface="Arial Unicode MS" pitchFamily="34" charset="-128"/>
                <a:ea typeface="Arial Unicode MS" pitchFamily="34" charset="-128"/>
                <a:cs typeface="Arial Unicode MS" pitchFamily="34" charset="-128"/>
              </a:rPr>
              <a:t>) يستنسخ ال</a:t>
            </a:r>
            <a:r>
              <a:rPr lang="en-US" sz="2000" b="1" dirty="0" smtClean="0">
                <a:latin typeface="Arial Unicode MS" pitchFamily="34" charset="-128"/>
                <a:ea typeface="Arial Unicode MS" pitchFamily="34" charset="-128"/>
                <a:cs typeface="Arial Unicode MS" pitchFamily="34" charset="-128"/>
              </a:rPr>
              <a:t>RNA</a:t>
            </a:r>
            <a:r>
              <a:rPr lang="ar-EG" sz="2000" b="1" dirty="0" smtClean="0">
                <a:latin typeface="Arial Unicode MS" pitchFamily="34" charset="-128"/>
                <a:ea typeface="Arial Unicode MS" pitchFamily="34" charset="-128"/>
                <a:cs typeface="Arial Unicode MS" pitchFamily="34" charset="-128"/>
              </a:rPr>
              <a:t> نفسة ل</a:t>
            </a:r>
            <a:r>
              <a:rPr lang="en-US" sz="2000" b="1" dirty="0" smtClean="0">
                <a:latin typeface="Arial Unicode MS" pitchFamily="34" charset="-128"/>
                <a:ea typeface="Arial Unicode MS" pitchFamily="34" charset="-128"/>
                <a:cs typeface="Arial Unicode MS" pitchFamily="34" charset="-128"/>
              </a:rPr>
              <a:t> RNA</a:t>
            </a:r>
            <a:r>
              <a:rPr lang="ar-EG" sz="2000" b="1" dirty="0" smtClean="0">
                <a:latin typeface="Arial Unicode MS" pitchFamily="34" charset="-128"/>
                <a:ea typeface="Arial Unicode MS" pitchFamily="34" charset="-128"/>
                <a:cs typeface="Arial Unicode MS" pitchFamily="34" charset="-128"/>
              </a:rPr>
              <a:t>آخر حتى تكون النتيجة المئات و الآف من الفيروسات</a:t>
            </a:r>
            <a:r>
              <a:rPr lang="en-US" sz="2000" b="1" dirty="0" smtClean="0">
                <a:latin typeface="Arial Unicode MS" pitchFamily="34" charset="-128"/>
                <a:ea typeface="Arial Unicode MS" pitchFamily="34" charset="-128"/>
                <a:cs typeface="Arial Unicode MS" pitchFamily="34" charset="-128"/>
              </a:rPr>
              <a:t>C </a:t>
            </a:r>
            <a:r>
              <a:rPr lang="ar-EG" sz="2000" b="1" dirty="0" smtClean="0">
                <a:latin typeface="Arial Unicode MS" pitchFamily="34" charset="-128"/>
                <a:ea typeface="Arial Unicode MS" pitchFamily="34" charset="-128"/>
                <a:cs typeface="Arial Unicode MS" pitchFamily="34" charset="-128"/>
              </a:rPr>
              <a:t> التى سيكون عندها طفرات (</a:t>
            </a:r>
            <a:r>
              <a:rPr lang="en-US" sz="2000" b="1" dirty="0" smtClean="0">
                <a:latin typeface="Arial Unicode MS" pitchFamily="34" charset="-128"/>
                <a:ea typeface="Arial Unicode MS" pitchFamily="34" charset="-128"/>
                <a:cs typeface="Arial Unicode MS" pitchFamily="34" charset="-128"/>
              </a:rPr>
              <a:t>MUTATION</a:t>
            </a:r>
            <a:r>
              <a:rPr lang="ar-EG" sz="2000" b="1" dirty="0" smtClean="0">
                <a:latin typeface="Arial Unicode MS" pitchFamily="34" charset="-128"/>
                <a:ea typeface="Arial Unicode MS" pitchFamily="34" charset="-128"/>
                <a:cs typeface="Arial Unicode MS" pitchFamily="34" charset="-128"/>
              </a:rPr>
              <a:t>) .</a:t>
            </a:r>
          </a:p>
          <a:p>
            <a:pPr marL="624078" indent="-514350">
              <a:buFont typeface="+mj-lt"/>
              <a:buAutoNum type="arabicPeriod"/>
            </a:pPr>
            <a:r>
              <a:rPr lang="ar-EG" sz="2000" b="1" dirty="0" smtClean="0">
                <a:latin typeface="Arial Unicode MS" pitchFamily="34" charset="-128"/>
                <a:ea typeface="Arial Unicode MS" pitchFamily="34" charset="-128"/>
                <a:cs typeface="Arial Unicode MS" pitchFamily="34" charset="-128"/>
              </a:rPr>
              <a:t>يوجة الفيروس الآن عمل الخلايا المكونة لغطائة الواقى (</a:t>
            </a:r>
            <a:r>
              <a:rPr lang="en-US" sz="2000" b="1" dirty="0" err="1" smtClean="0">
                <a:latin typeface="Arial Unicode MS" pitchFamily="34" charset="-128"/>
                <a:ea typeface="Arial Unicode MS" pitchFamily="34" charset="-128"/>
                <a:cs typeface="Arial Unicode MS" pitchFamily="34" charset="-128"/>
              </a:rPr>
              <a:t>capsomeres</a:t>
            </a:r>
            <a:r>
              <a:rPr lang="ar-EG" sz="2000" b="1" dirty="0" smtClean="0">
                <a:latin typeface="Arial Unicode MS" pitchFamily="34" charset="-128"/>
                <a:ea typeface="Arial Unicode MS" pitchFamily="34" charset="-128"/>
                <a:cs typeface="Arial Unicode MS" pitchFamily="34" charset="-128"/>
              </a:rPr>
              <a:t>) و يكملها فى الخلايا المستنسخة حديثا</a:t>
            </a:r>
          </a:p>
        </p:txBody>
      </p:sp>
      <p:sp>
        <p:nvSpPr>
          <p:cNvPr id="3" name="Title 2"/>
          <p:cNvSpPr>
            <a:spLocks noGrp="1"/>
          </p:cNvSpPr>
          <p:nvPr>
            <p:ph type="title"/>
          </p:nvPr>
        </p:nvSpPr>
        <p:spPr/>
        <p:txBody>
          <a:bodyPr/>
          <a:lstStyle/>
          <a:p>
            <a:pPr algn="r"/>
            <a:r>
              <a:rPr lang="ar-EG" dirty="0" smtClean="0"/>
              <a:t>دورة الحياة :</a:t>
            </a:r>
            <a:endParaRPr lang="ar-EG"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endParaRPr lang="ar-EG" dirty="0" smtClean="0">
              <a:latin typeface="Arial Unicode MS" pitchFamily="34" charset="-128"/>
              <a:ea typeface="Arial Unicode MS" pitchFamily="34" charset="-128"/>
              <a:cs typeface="Arial Unicode MS" pitchFamily="34" charset="-128"/>
            </a:endParaRPr>
          </a:p>
          <a:p>
            <a:endParaRPr lang="ar-EG" dirty="0" smtClean="0">
              <a:latin typeface="Arial Unicode MS" pitchFamily="34" charset="-128"/>
              <a:ea typeface="Arial Unicode MS" pitchFamily="34" charset="-128"/>
              <a:cs typeface="Arial Unicode MS" pitchFamily="34" charset="-128"/>
            </a:endParaRPr>
          </a:p>
          <a:p>
            <a:endParaRPr lang="ar-EG" dirty="0" smtClean="0">
              <a:latin typeface="Arial Unicode MS" pitchFamily="34" charset="-128"/>
              <a:ea typeface="Arial Unicode MS" pitchFamily="34" charset="-128"/>
              <a:cs typeface="Arial Unicode MS" pitchFamily="34" charset="-128"/>
            </a:endParaRPr>
          </a:p>
          <a:p>
            <a:endParaRPr lang="ar-EG" dirty="0" smtClean="0">
              <a:latin typeface="Arial Unicode MS" pitchFamily="34" charset="-128"/>
              <a:ea typeface="Arial Unicode MS" pitchFamily="34" charset="-128"/>
              <a:cs typeface="Arial Unicode MS" pitchFamily="34" charset="-128"/>
            </a:endParaRPr>
          </a:p>
          <a:p>
            <a:r>
              <a:rPr lang="ar-EG" dirty="0" smtClean="0">
                <a:latin typeface="Arial Unicode MS" pitchFamily="34" charset="-128"/>
                <a:ea typeface="Arial Unicode MS" pitchFamily="34" charset="-128"/>
                <a:cs typeface="Arial Unicode MS" pitchFamily="34" charset="-128"/>
              </a:rPr>
              <a:t>       </a:t>
            </a:r>
            <a:r>
              <a:rPr lang="ar-EG" sz="2400" dirty="0" smtClean="0">
                <a:latin typeface="Arial Unicode MS" pitchFamily="34" charset="-128"/>
                <a:ea typeface="Arial Unicode MS" pitchFamily="34" charset="-128"/>
                <a:cs typeface="Arial Unicode MS" pitchFamily="34" charset="-128"/>
              </a:rPr>
              <a:t>        </a:t>
            </a:r>
          </a:p>
          <a:p>
            <a:pPr>
              <a:buNone/>
            </a:pPr>
            <a:endParaRPr lang="ar-EG" sz="2400" dirty="0" smtClean="0">
              <a:latin typeface="Arial Unicode MS" pitchFamily="34" charset="-128"/>
              <a:ea typeface="Arial Unicode MS" pitchFamily="34" charset="-128"/>
              <a:cs typeface="Arial Unicode MS" pitchFamily="34" charset="-128"/>
            </a:endParaRPr>
          </a:p>
          <a:p>
            <a:pPr>
              <a:buNone/>
            </a:pPr>
            <a:r>
              <a:rPr lang="ar-EG" sz="2400" dirty="0" smtClean="0">
                <a:latin typeface="Arial Unicode MS" pitchFamily="34" charset="-128"/>
                <a:ea typeface="Arial Unicode MS" pitchFamily="34" charset="-128"/>
                <a:cs typeface="Arial Unicode MS" pitchFamily="34" charset="-128"/>
              </a:rPr>
              <a:t>                 </a:t>
            </a:r>
          </a:p>
          <a:p>
            <a:pPr>
              <a:buNone/>
            </a:pPr>
            <a:r>
              <a:rPr lang="ar-EG" sz="2400" dirty="0" smtClean="0">
                <a:latin typeface="Arial Unicode MS" pitchFamily="34" charset="-128"/>
                <a:ea typeface="Arial Unicode MS" pitchFamily="34" charset="-128"/>
                <a:cs typeface="Arial Unicode MS" pitchFamily="34" charset="-128"/>
              </a:rPr>
              <a:t>                    الخلايا المكتملة لفيروس </a:t>
            </a:r>
            <a:r>
              <a:rPr lang="en-US" sz="2400" dirty="0" smtClean="0">
                <a:latin typeface="Arial Unicode MS" pitchFamily="34" charset="-128"/>
                <a:ea typeface="Arial Unicode MS" pitchFamily="34" charset="-128"/>
                <a:cs typeface="Arial Unicode MS" pitchFamily="34" charset="-128"/>
              </a:rPr>
              <a:t>c</a:t>
            </a:r>
            <a:r>
              <a:rPr lang="ar-EG" sz="2400" dirty="0" smtClean="0">
                <a:latin typeface="Arial Unicode MS" pitchFamily="34" charset="-128"/>
                <a:ea typeface="Arial Unicode MS" pitchFamily="34" charset="-128"/>
                <a:cs typeface="Arial Unicode MS" pitchFamily="34" charset="-128"/>
              </a:rPr>
              <a:t> (</a:t>
            </a:r>
            <a:r>
              <a:rPr lang="en-US" sz="2400" dirty="0" err="1" smtClean="0">
                <a:latin typeface="Arial Unicode MS" pitchFamily="34" charset="-128"/>
                <a:ea typeface="Arial Unicode MS" pitchFamily="34" charset="-128"/>
                <a:cs typeface="Arial Unicode MS" pitchFamily="34" charset="-128"/>
              </a:rPr>
              <a:t>nucleocapsid</a:t>
            </a:r>
            <a:r>
              <a:rPr lang="ar-EG" sz="2400" dirty="0" smtClean="0">
                <a:latin typeface="Arial Unicode MS" pitchFamily="34" charset="-128"/>
                <a:ea typeface="Arial Unicode MS" pitchFamily="34" charset="-128"/>
                <a:cs typeface="Arial Unicode MS" pitchFamily="34" charset="-128"/>
              </a:rPr>
              <a:t>) </a:t>
            </a:r>
          </a:p>
          <a:p>
            <a:pPr>
              <a:buNone/>
            </a:pPr>
            <a:endParaRPr lang="ar-EG" sz="2000" dirty="0" smtClean="0">
              <a:solidFill>
                <a:schemeClr val="bg2">
                  <a:lumMod val="75000"/>
                </a:schemeClr>
              </a:solidFill>
            </a:endParaRPr>
          </a:p>
          <a:p>
            <a:pPr>
              <a:buNone/>
            </a:pPr>
            <a:endParaRPr lang="ar-EG" sz="2400" b="1" dirty="0" smtClean="0">
              <a:solidFill>
                <a:schemeClr val="bg2">
                  <a:lumMod val="75000"/>
                </a:schemeClr>
              </a:solidFill>
            </a:endParaRPr>
          </a:p>
          <a:p>
            <a:pPr>
              <a:buNone/>
            </a:pPr>
            <a:r>
              <a:rPr lang="ar-EG" sz="2800" b="1" dirty="0" smtClean="0">
                <a:solidFill>
                  <a:schemeClr val="bg2">
                    <a:lumMod val="75000"/>
                  </a:schemeClr>
                </a:solidFill>
                <a:latin typeface="Arial Unicode MS" pitchFamily="34" charset="-128"/>
                <a:ea typeface="Arial Unicode MS" pitchFamily="34" charset="-128"/>
                <a:cs typeface="Arial Unicode MS" pitchFamily="34" charset="-128"/>
              </a:rPr>
              <a:t>7</a:t>
            </a:r>
            <a:r>
              <a:rPr lang="ar-EG" sz="2900" b="1" dirty="0" smtClean="0">
                <a:solidFill>
                  <a:schemeClr val="bg2">
                    <a:lumMod val="75000"/>
                  </a:schemeClr>
                </a:solidFill>
              </a:rPr>
              <a:t>. </a:t>
            </a:r>
            <a:r>
              <a:rPr lang="ar-EG" sz="2900" b="1" dirty="0" smtClean="0">
                <a:latin typeface="Arial Unicode MS" pitchFamily="34" charset="-128"/>
                <a:ea typeface="Arial Unicode MS" pitchFamily="34" charset="-128"/>
                <a:cs typeface="Arial Unicode MS" pitchFamily="34" charset="-128"/>
              </a:rPr>
              <a:t>الفيروسات التي شكلت حديثا تسافر إلى جزء من الداخل غشاء البلازما وتعلق علىة خالقة برعم. الغشاء البلازمي يحيط الفيروس ومن ثم يطلقة مما يوفر للفيروس غطاء الدهون الواقية، والتي سوف تستخدم في وقت لاحق لتعلق على خلية كبد اخرى .</a:t>
            </a:r>
          </a:p>
          <a:p>
            <a:pPr>
              <a:buNone/>
            </a:pPr>
            <a:endParaRPr lang="ar-EG" sz="2900" b="1" dirty="0" smtClean="0">
              <a:latin typeface="Arial Unicode MS" pitchFamily="34" charset="-128"/>
              <a:ea typeface="Arial Unicode MS" pitchFamily="34" charset="-128"/>
              <a:cs typeface="Arial Unicode MS" pitchFamily="34" charset="-128"/>
            </a:endParaRPr>
          </a:p>
          <a:p>
            <a:pPr>
              <a:buNone/>
            </a:pPr>
            <a:endParaRPr lang="ar-EG" sz="2400" b="1" dirty="0" smtClean="0">
              <a:latin typeface="Arial Unicode MS" pitchFamily="34" charset="-128"/>
              <a:ea typeface="Arial Unicode MS" pitchFamily="34" charset="-128"/>
              <a:cs typeface="Arial Unicode MS" pitchFamily="34" charset="-128"/>
            </a:endParaRPr>
          </a:p>
          <a:p>
            <a:pPr>
              <a:buNone/>
            </a:pPr>
            <a:r>
              <a:rPr lang="ar-EG" sz="3200" b="1" dirty="0" smtClean="0">
                <a:latin typeface="Arial Unicode MS" pitchFamily="34" charset="-128"/>
                <a:ea typeface="Arial Unicode MS" pitchFamily="34" charset="-128"/>
                <a:cs typeface="Arial Unicode MS" pitchFamily="34" charset="-128"/>
              </a:rPr>
              <a:t>و هكذا كل فيروس بقى ما لم يدمرة الجهاز المناعى او عامل آخر ينتج الآلاف منه </a:t>
            </a:r>
          </a:p>
          <a:p>
            <a:pPr>
              <a:buNone/>
            </a:pPr>
            <a:r>
              <a:rPr lang="ar-EG" sz="3200" b="1" dirty="0" smtClean="0">
                <a:latin typeface="Arial Unicode MS" pitchFamily="34" charset="-128"/>
                <a:ea typeface="Arial Unicode MS" pitchFamily="34" charset="-128"/>
                <a:cs typeface="Arial Unicode MS" pitchFamily="34" charset="-128"/>
              </a:rPr>
              <a:t>حتى يدمر الكبد .</a:t>
            </a:r>
          </a:p>
          <a:p>
            <a:pPr>
              <a:buNone/>
            </a:pPr>
            <a:endParaRPr lang="ar-EG" sz="3200" dirty="0" smtClean="0">
              <a:latin typeface="Arial Unicode MS" pitchFamily="34" charset="-128"/>
              <a:ea typeface="Arial Unicode MS" pitchFamily="34" charset="-128"/>
              <a:cs typeface="Arial Unicode MS" pitchFamily="34" charset="-128"/>
            </a:endParaRPr>
          </a:p>
          <a:p>
            <a:endParaRPr lang="ar-EG" sz="3200" dirty="0" smtClean="0">
              <a:latin typeface="Arial Unicode MS" pitchFamily="34" charset="-128"/>
              <a:ea typeface="Arial Unicode MS" pitchFamily="34" charset="-128"/>
              <a:cs typeface="Arial Unicode MS" pitchFamily="34" charset="-128"/>
            </a:endParaRPr>
          </a:p>
          <a:p>
            <a:endParaRPr lang="ar-EG" dirty="0" smtClean="0">
              <a:latin typeface="Arial Unicode MS" pitchFamily="34" charset="-128"/>
              <a:ea typeface="Arial Unicode MS" pitchFamily="34" charset="-128"/>
              <a:cs typeface="Arial Unicode MS" pitchFamily="34" charset="-128"/>
            </a:endParaRPr>
          </a:p>
          <a:p>
            <a:pPr marL="624078" indent="-514350">
              <a:buFont typeface="+mj-lt"/>
              <a:buAutoNum type="arabicPeriod"/>
            </a:pPr>
            <a:endParaRPr lang="ar-EG" sz="2000" dirty="0" smtClean="0">
              <a:cs typeface="Arabic Transparent" pitchFamily="2" charset="-78"/>
            </a:endParaRPr>
          </a:p>
          <a:p>
            <a:endParaRPr lang="ar-EG" sz="2000" dirty="0">
              <a:solidFill>
                <a:schemeClr val="bg2">
                  <a:lumMod val="75000"/>
                </a:schemeClr>
              </a:solidFill>
              <a:latin typeface="Arial Unicode MS" pitchFamily="34" charset="-128"/>
              <a:ea typeface="Arial Unicode MS" pitchFamily="34" charset="-128"/>
              <a:cs typeface="Arial Unicode MS" pitchFamily="34" charset="-128"/>
            </a:endParaRPr>
          </a:p>
        </p:txBody>
      </p:sp>
      <p:sp>
        <p:nvSpPr>
          <p:cNvPr id="3" name="Title 2"/>
          <p:cNvSpPr>
            <a:spLocks noGrp="1"/>
          </p:cNvSpPr>
          <p:nvPr>
            <p:ph type="title"/>
          </p:nvPr>
        </p:nvSpPr>
        <p:spPr/>
        <p:txBody>
          <a:bodyPr>
            <a:noAutofit/>
          </a:bodyPr>
          <a:lstStyle/>
          <a:p>
            <a:pPr algn="r"/>
            <a:r>
              <a:rPr lang="ar-EG" sz="2000" dirty="0" smtClean="0">
                <a:solidFill>
                  <a:schemeClr val="bg2">
                    <a:lumMod val="75000"/>
                  </a:schemeClr>
                </a:solidFill>
                <a:latin typeface="Arial Unicode MS" pitchFamily="34" charset="-128"/>
                <a:ea typeface="Arial Unicode MS" pitchFamily="34" charset="-128"/>
                <a:cs typeface="Arial Unicode MS" pitchFamily="34" charset="-128"/>
              </a:rPr>
              <a:t>6.</a:t>
            </a:r>
            <a:r>
              <a:rPr lang="ar-EG" sz="2000" dirty="0" smtClean="0">
                <a:latin typeface="Arial Unicode MS" pitchFamily="34" charset="-128"/>
                <a:ea typeface="Arial Unicode MS" pitchFamily="34" charset="-128"/>
                <a:cs typeface="Arial Unicode MS" pitchFamily="34" charset="-128"/>
              </a:rPr>
              <a:t> ال(</a:t>
            </a:r>
            <a:r>
              <a:rPr lang="en-US" sz="2000" dirty="0" err="1" smtClean="0">
                <a:latin typeface="Arial Unicode MS" pitchFamily="34" charset="-128"/>
                <a:ea typeface="Arial Unicode MS" pitchFamily="34" charset="-128"/>
                <a:cs typeface="Arial Unicode MS" pitchFamily="34" charset="-128"/>
              </a:rPr>
              <a:t>capsomeres</a:t>
            </a:r>
            <a:r>
              <a:rPr lang="ar-EG" sz="2000" dirty="0" smtClean="0">
                <a:latin typeface="Arial Unicode MS" pitchFamily="34" charset="-128"/>
                <a:ea typeface="Arial Unicode MS" pitchFamily="34" charset="-128"/>
                <a:cs typeface="Arial Unicode MS" pitchFamily="34" charset="-128"/>
              </a:rPr>
              <a:t> ) المكتملة تجتمع حول ال</a:t>
            </a:r>
            <a:r>
              <a:rPr lang="en-US" sz="2000" dirty="0" smtClean="0">
                <a:latin typeface="Arial Unicode MS" pitchFamily="34" charset="-128"/>
                <a:ea typeface="Arial Unicode MS" pitchFamily="34" charset="-128"/>
                <a:cs typeface="Arial Unicode MS" pitchFamily="34" charset="-128"/>
              </a:rPr>
              <a:t> RNA</a:t>
            </a:r>
            <a:r>
              <a:rPr lang="ar-EG" sz="2000" dirty="0" smtClean="0">
                <a:latin typeface="Arial Unicode MS" pitchFamily="34" charset="-128"/>
                <a:ea typeface="Arial Unicode MS" pitchFamily="34" charset="-128"/>
                <a:cs typeface="Arial Unicode MS" pitchFamily="34" charset="-128"/>
              </a:rPr>
              <a:t> الفيروسية الجديدة و تشد بعضها البعض حتى تكون قوقعة</a:t>
            </a:r>
            <a:r>
              <a:rPr lang="en-US" sz="2000" dirty="0" smtClean="0">
                <a:latin typeface="Arial Unicode MS" pitchFamily="34" charset="-128"/>
                <a:ea typeface="Arial Unicode MS" pitchFamily="34" charset="-128"/>
                <a:cs typeface="Arial Unicode MS" pitchFamily="34" charset="-128"/>
              </a:rPr>
              <a:t> </a:t>
            </a:r>
            <a:r>
              <a:rPr lang="ar-EG" sz="2000" dirty="0" smtClean="0">
                <a:latin typeface="Arial Unicode MS" pitchFamily="34" charset="-128"/>
                <a:ea typeface="Arial Unicode MS" pitchFamily="34" charset="-128"/>
                <a:cs typeface="Arial Unicode MS" pitchFamily="34" charset="-128"/>
              </a:rPr>
              <a:t>كروية الشكل تدعى (</a:t>
            </a:r>
            <a:r>
              <a:rPr lang="en-US" sz="2000" dirty="0" err="1" smtClean="0">
                <a:latin typeface="Arial Unicode MS" pitchFamily="34" charset="-128"/>
                <a:ea typeface="Arial Unicode MS" pitchFamily="34" charset="-128"/>
                <a:cs typeface="Arial Unicode MS" pitchFamily="34" charset="-128"/>
              </a:rPr>
              <a:t>capsid</a:t>
            </a:r>
            <a:r>
              <a:rPr lang="ar-EG" sz="2000" dirty="0" smtClean="0">
                <a:latin typeface="Arial Unicode MS" pitchFamily="34" charset="-128"/>
                <a:ea typeface="Arial Unicode MS" pitchFamily="34" charset="-128"/>
                <a:cs typeface="Arial Unicode MS" pitchFamily="34" charset="-128"/>
              </a:rPr>
              <a:t>) تحتوى على </a:t>
            </a:r>
            <a:r>
              <a:rPr lang="en-US" sz="2000" dirty="0" smtClean="0">
                <a:latin typeface="Arial Unicode MS" pitchFamily="34" charset="-128"/>
                <a:ea typeface="Arial Unicode MS" pitchFamily="34" charset="-128"/>
                <a:cs typeface="Arial Unicode MS" pitchFamily="34" charset="-128"/>
              </a:rPr>
              <a:t>RNA</a:t>
            </a:r>
            <a:r>
              <a:rPr lang="ar-EG" sz="2000" dirty="0" smtClean="0">
                <a:latin typeface="Arial Unicode MS" pitchFamily="34" charset="-128"/>
                <a:ea typeface="Arial Unicode MS" pitchFamily="34" charset="-128"/>
                <a:cs typeface="Arial Unicode MS" pitchFamily="34" charset="-128"/>
              </a:rPr>
              <a:t> الفيروس والمواد المكتملة الأخرى (</a:t>
            </a:r>
            <a:r>
              <a:rPr lang="en-US" sz="2000" dirty="0" err="1" smtClean="0">
                <a:latin typeface="Arial Unicode MS" pitchFamily="34" charset="-128"/>
                <a:ea typeface="Arial Unicode MS" pitchFamily="34" charset="-128"/>
                <a:cs typeface="Arial Unicode MS" pitchFamily="34" charset="-128"/>
              </a:rPr>
              <a:t>nucleocapsid</a:t>
            </a:r>
            <a:r>
              <a:rPr lang="ar-EG" sz="2000" dirty="0" smtClean="0">
                <a:latin typeface="Arial Unicode MS" pitchFamily="34" charset="-128"/>
                <a:ea typeface="Arial Unicode MS" pitchFamily="34" charset="-128"/>
                <a:cs typeface="Arial Unicode MS" pitchFamily="34" charset="-128"/>
              </a:rPr>
              <a:t>)</a:t>
            </a:r>
            <a:br>
              <a:rPr lang="ar-EG" sz="2000" dirty="0" smtClean="0">
                <a:latin typeface="Arial Unicode MS" pitchFamily="34" charset="-128"/>
                <a:ea typeface="Arial Unicode MS" pitchFamily="34" charset="-128"/>
                <a:cs typeface="Arial Unicode MS" pitchFamily="34" charset="-128"/>
              </a:rPr>
            </a:br>
            <a:endParaRPr lang="ar-EG" sz="2000" dirty="0"/>
          </a:p>
        </p:txBody>
      </p:sp>
      <p:pic>
        <p:nvPicPr>
          <p:cNvPr id="4" name="Picture 3" descr="http://www.epidemic.org/theFacts/hepatitisC/images/HCVenvelopeProtein.jpg"/>
          <p:cNvPicPr/>
          <p:nvPr/>
        </p:nvPicPr>
        <p:blipFill>
          <a:blip r:embed="rId2" cstate="print"/>
          <a:srcRect/>
          <a:stretch>
            <a:fillRect/>
          </a:stretch>
        </p:blipFill>
        <p:spPr bwMode="auto">
          <a:xfrm>
            <a:off x="4500562" y="1357298"/>
            <a:ext cx="2214578" cy="17859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dirty="0" smtClean="0"/>
              <a:t>بعد اكتساب عدوى أوّلية لا تظهر لدى 80% من المصابين تقريباً أيّة أعراض. أمّا الأشخاص الذين تصيبهم عدوى حادة مصحوبة بأعراض فقد تظهر عليهم أعراض مثل الحمى والتعب ونقص الشهية والغثيان والتقيّؤ والآلام البطنية والبول الداكن وتلوّن البراز بلون رمادي وآلام المفاصل واليرقان ( اصفرار البشرة وبياض العينين). وعندما تظهر أعراض على المصابين بعدوى مزمنة، فإنّها قد تشير إلى إصابة الكبد بمرض متقدم</a:t>
            </a:r>
            <a:r>
              <a:rPr lang="en-US" dirty="0" smtClean="0"/>
              <a:t> </a:t>
            </a:r>
            <a:r>
              <a:rPr lang="ar-EG" dirty="0" smtClean="0"/>
              <a:t>كتشمع الكبد او التهاب الكبد الوبائى او سرطان الكبد</a:t>
            </a:r>
            <a:r>
              <a:rPr lang="en-US" dirty="0" smtClean="0"/>
              <a:t> </a:t>
            </a:r>
            <a:r>
              <a:rPr lang="ar-EG" dirty="0" smtClean="0"/>
              <a:t>الذى يقضى على 1% ل 5 % من مرضى الكبد .</a:t>
            </a:r>
            <a:endParaRPr lang="en-US" dirty="0" smtClean="0"/>
          </a:p>
          <a:p>
            <a:endParaRPr lang="ar-EG" dirty="0"/>
          </a:p>
        </p:txBody>
      </p:sp>
      <p:sp>
        <p:nvSpPr>
          <p:cNvPr id="3" name="Title 2"/>
          <p:cNvSpPr>
            <a:spLocks noGrp="1"/>
          </p:cNvSpPr>
          <p:nvPr>
            <p:ph type="title"/>
          </p:nvPr>
        </p:nvSpPr>
        <p:spPr/>
        <p:txBody>
          <a:bodyPr/>
          <a:lstStyle/>
          <a:p>
            <a:pPr algn="r"/>
            <a:r>
              <a:rPr lang="ar-EG" dirty="0" smtClean="0"/>
              <a:t>مخاطر العدوى :</a:t>
            </a:r>
            <a:endParaRPr lang="ar-E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172</TotalTime>
  <Words>494</Words>
  <Application>Microsoft Office PowerPoint</Application>
  <PresentationFormat>On-screen Show (4:3)</PresentationFormat>
  <Paragraphs>42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Virus c</vt:lpstr>
      <vt:lpstr>Slide 2</vt:lpstr>
      <vt:lpstr> تاريخ فيروس c :</vt:lpstr>
      <vt:lpstr>العلاقة بين الفيروس و التهاب الكبد : </vt:lpstr>
      <vt:lpstr>دورة الحياة :</vt:lpstr>
      <vt:lpstr>6. ال(capsomeres ) المكتملة تجتمع حول ال RNA الفيروسية الجديدة و تشد بعضها البعض حتى تكون قوقعة كروية الشكل تدعى (capsid) تحتوى على RNA الفيروس والمواد المكتملة الأخرى (nucleocapsid) </vt:lpstr>
      <vt:lpstr>مخاطر العدوى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c</dc:title>
  <dc:creator>Server</dc:creator>
  <cp:lastModifiedBy>ICT</cp:lastModifiedBy>
  <cp:revision>20</cp:revision>
  <dcterms:created xsi:type="dcterms:W3CDTF">2012-06-23T13:54:04Z</dcterms:created>
  <dcterms:modified xsi:type="dcterms:W3CDTF">2012-06-28T14:07:27Z</dcterms:modified>
</cp:coreProperties>
</file>