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098" y="-3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B31C-A87B-4CD4-830F-24A35D1927D8}" type="datetimeFigureOut">
              <a:rPr lang="en-US" smtClean="0"/>
              <a:t>26-Jul-13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3535CD-BB26-41D9-86E9-9A511C53DB53}" type="slidenum">
              <a:rPr lang="en-US" smtClean="0"/>
              <a:t>‹#›</a:t>
            </a:fld>
            <a:endParaRPr lang="en-US"/>
          </a:p>
        </p:txBody>
      </p:sp>
    </p:spTree>
    <p:extLst>
      <p:ext uri="{BB962C8B-B14F-4D97-AF65-F5344CB8AC3E}">
        <p14:creationId xmlns:p14="http://schemas.microsoft.com/office/powerpoint/2010/main" val="702567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3535CD-BB26-41D9-86E9-9A511C53DB53}" type="slidenum">
              <a:rPr lang="en-US" smtClean="0"/>
              <a:t>4</a:t>
            </a:fld>
            <a:endParaRPr lang="en-US"/>
          </a:p>
        </p:txBody>
      </p:sp>
    </p:spTree>
    <p:extLst>
      <p:ext uri="{BB962C8B-B14F-4D97-AF65-F5344CB8AC3E}">
        <p14:creationId xmlns:p14="http://schemas.microsoft.com/office/powerpoint/2010/main" val="285716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26-Jul-13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26-Jul-13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26-Jul-13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D8BD707-D9CF-40AE-B4C6-C98DA3205C09}" type="datetimeFigureOut">
              <a:rPr lang="en-US" smtClean="0"/>
              <a:pPr/>
              <a:t>26-Jul-13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26-Jul-13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D8BD707-D9CF-40AE-B4C6-C98DA3205C09}" type="datetimeFigureOut">
              <a:rPr lang="en-US" smtClean="0"/>
              <a:pPr/>
              <a:t>26-Jul-13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26-Jul-13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26-Jul-13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26-Jul-13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26-Jul-13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26-Jul-13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D8BD707-D9CF-40AE-B4C6-C98DA3205C09}" type="datetimeFigureOut">
              <a:rPr lang="en-US" smtClean="0"/>
              <a:pPr/>
              <a:t>26-Jul-13</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39007" y="1876097"/>
            <a:ext cx="5262883" cy="2646878"/>
          </a:xfrm>
          <a:prstGeom prst="rect">
            <a:avLst/>
          </a:prstGeom>
          <a:noFill/>
        </p:spPr>
        <p:txBody>
          <a:bodyPr wrap="square" lIns="91440" tIns="45720" rIns="91440" bIns="45720">
            <a:spAutoFit/>
          </a:bodyPr>
          <a:lstStyle/>
          <a:p>
            <a:pPr algn="ctr"/>
            <a:r>
              <a:rPr lang="en-US" sz="1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PISA</a:t>
            </a:r>
            <a:endParaRPr lang="en-US" sz="16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63794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1223749"/>
            <a:ext cx="7467600" cy="4154984"/>
          </a:xfrm>
          <a:prstGeom prst="rect">
            <a:avLst/>
          </a:prstGeom>
          <a:noFill/>
        </p:spPr>
        <p:txBody>
          <a:bodyPr wrap="square" rtlCol="0">
            <a:spAutoFit/>
          </a:bodyPr>
          <a:lstStyle/>
          <a:p>
            <a:pPr marL="285750" indent="-285750">
              <a:buFont typeface="Wingdings" pitchFamily="2" charset="2"/>
              <a:buChar char="ü"/>
            </a:pPr>
            <a:r>
              <a:rPr lang="en-US" sz="6600" b="1" dirty="0" smtClean="0"/>
              <a:t>What’s PISA</a:t>
            </a:r>
          </a:p>
          <a:p>
            <a:pPr marL="285750" indent="-285750">
              <a:buFont typeface="Wingdings" pitchFamily="2" charset="2"/>
              <a:buChar char="ü"/>
            </a:pPr>
            <a:r>
              <a:rPr lang="en-US" sz="6600" b="1" dirty="0" smtClean="0"/>
              <a:t>OECD</a:t>
            </a:r>
          </a:p>
          <a:p>
            <a:pPr marL="285750" indent="-285750">
              <a:buFont typeface="Wingdings" pitchFamily="2" charset="2"/>
              <a:buChar char="ü"/>
            </a:pPr>
            <a:r>
              <a:rPr lang="en-US" sz="6600" b="1" dirty="0" smtClean="0"/>
              <a:t>THINKING</a:t>
            </a:r>
          </a:p>
          <a:p>
            <a:pPr marL="285750" indent="-285750">
              <a:buFont typeface="Wingdings" pitchFamily="2" charset="2"/>
              <a:buChar char="ü"/>
            </a:pPr>
            <a:r>
              <a:rPr lang="en-US" sz="6600" b="1" dirty="0" smtClean="0"/>
              <a:t>Mesh 7efz -_-</a:t>
            </a:r>
          </a:p>
        </p:txBody>
      </p:sp>
    </p:spTree>
    <p:extLst>
      <p:ext uri="{BB962C8B-B14F-4D97-AF65-F5344CB8AC3E}">
        <p14:creationId xmlns:p14="http://schemas.microsoft.com/office/powerpoint/2010/main" val="1804935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249483">
            <a:off x="358413" y="3692988"/>
            <a:ext cx="2432857" cy="3152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356964">
            <a:off x="314556" y="2081334"/>
            <a:ext cx="2437824" cy="3169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0307412">
            <a:off x="206690" y="102605"/>
            <a:ext cx="2433638" cy="3246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131848">
            <a:off x="6493577" y="4019847"/>
            <a:ext cx="2328365" cy="3317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135462">
            <a:off x="6541987" y="1947877"/>
            <a:ext cx="2389497" cy="3436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120314">
            <a:off x="6642369" y="-40586"/>
            <a:ext cx="2413724" cy="3457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20383876">
            <a:off x="2384083" y="4261084"/>
            <a:ext cx="1961081" cy="2834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1186703">
            <a:off x="4655772" y="4060400"/>
            <a:ext cx="2107895" cy="3020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20398396">
            <a:off x="2337720" y="2718945"/>
            <a:ext cx="2108711" cy="3025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1252235">
            <a:off x="4511643" y="2356723"/>
            <a:ext cx="2114634" cy="3045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20425978">
            <a:off x="2377438" y="1094850"/>
            <a:ext cx="2029277" cy="2880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1215971">
            <a:off x="4491414" y="223345"/>
            <a:ext cx="2436612" cy="3475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rot="20712467">
            <a:off x="2809845" y="-96238"/>
            <a:ext cx="2310168" cy="3329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230454" y="-162622"/>
            <a:ext cx="6602855" cy="3631763"/>
          </a:xfrm>
          <a:prstGeom prst="rect">
            <a:avLst/>
          </a:prstGeom>
          <a:noFill/>
        </p:spPr>
        <p:txBody>
          <a:bodyPr wrap="square" rtlCol="0">
            <a:spAutoFit/>
          </a:bodyPr>
          <a:lstStyle/>
          <a:p>
            <a:pPr algn="ctr"/>
            <a:r>
              <a:rPr lang="en-US" sz="11500" b="1" dirty="0" smtClean="0">
                <a:solidFill>
                  <a:schemeClr val="tx1">
                    <a:lumMod val="95000"/>
                    <a:lumOff val="5000"/>
                  </a:schemeClr>
                </a:solidFill>
                <a:effectLst>
                  <a:outerShdw blurRad="38100" dist="38100" dir="2700000" algn="tl">
                    <a:srgbClr val="000000">
                      <a:alpha val="43137"/>
                    </a:srgbClr>
                  </a:outerShdw>
                </a:effectLst>
              </a:rPr>
              <a:t>TOTAL: 87 </a:t>
            </a:r>
          </a:p>
        </p:txBody>
      </p:sp>
      <p:sp>
        <p:nvSpPr>
          <p:cNvPr id="6" name="TextBox 5"/>
          <p:cNvSpPr txBox="1"/>
          <p:nvPr/>
        </p:nvSpPr>
        <p:spPr>
          <a:xfrm>
            <a:off x="393070" y="3879259"/>
            <a:ext cx="4400628" cy="1200329"/>
          </a:xfrm>
          <a:prstGeom prst="rect">
            <a:avLst/>
          </a:prstGeom>
          <a:noFill/>
        </p:spPr>
        <p:txBody>
          <a:bodyPr wrap="square" rtlCol="0">
            <a:spAutoFit/>
          </a:bodyPr>
          <a:lstStyle/>
          <a:p>
            <a:pPr algn="ctr"/>
            <a:r>
              <a:rPr lang="en-US" sz="7200" b="1" dirty="0" smtClean="0">
                <a:solidFill>
                  <a:srgbClr val="0000FF"/>
                </a:solidFill>
                <a:effectLst>
                  <a:outerShdw blurRad="38100" dist="38100" dir="2700000" algn="tl">
                    <a:srgbClr val="000000">
                      <a:alpha val="43137"/>
                    </a:srgbClr>
                  </a:outerShdw>
                </a:effectLst>
              </a:rPr>
              <a:t>BOYS: 33</a:t>
            </a:r>
            <a:endParaRPr lang="en-US" sz="7200" b="1" dirty="0">
              <a:solidFill>
                <a:srgbClr val="0000FF"/>
              </a:solidFill>
              <a:effectLst>
                <a:outerShdw blurRad="38100" dist="38100" dir="2700000" algn="tl">
                  <a:srgbClr val="000000">
                    <a:alpha val="43137"/>
                  </a:srgbClr>
                </a:outerShdw>
              </a:effectLst>
            </a:endParaRPr>
          </a:p>
        </p:txBody>
      </p:sp>
      <p:sp>
        <p:nvSpPr>
          <p:cNvPr id="7" name="TextBox 6"/>
          <p:cNvSpPr txBox="1"/>
          <p:nvPr/>
        </p:nvSpPr>
        <p:spPr>
          <a:xfrm>
            <a:off x="3581400" y="5265241"/>
            <a:ext cx="5482303" cy="1200329"/>
          </a:xfrm>
          <a:prstGeom prst="rect">
            <a:avLst/>
          </a:prstGeom>
          <a:noFill/>
        </p:spPr>
        <p:txBody>
          <a:bodyPr wrap="square" rtlCol="0">
            <a:spAutoFit/>
          </a:bodyPr>
          <a:lstStyle/>
          <a:p>
            <a:pPr algn="ctr"/>
            <a:r>
              <a:rPr lang="en-US" sz="7200" b="1" dirty="0" smtClean="0">
                <a:solidFill>
                  <a:srgbClr val="FF0000"/>
                </a:solidFill>
                <a:effectLst>
                  <a:outerShdw blurRad="38100" dist="38100" dir="2700000" algn="tl">
                    <a:srgbClr val="000000">
                      <a:alpha val="43137"/>
                    </a:srgbClr>
                  </a:outerShdw>
                </a:effectLst>
              </a:rPr>
              <a:t>GIRLS: 54</a:t>
            </a:r>
            <a:endParaRPr lang="en-US" sz="7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96341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29"/>
                                        </p:tgtEl>
                                        <p:attrNameLst>
                                          <p:attrName>style.visibility</p:attrName>
                                        </p:attrNameLst>
                                      </p:cBhvr>
                                      <p:to>
                                        <p:strVal val="visible"/>
                                      </p:to>
                                    </p:set>
                                    <p:animEffect transition="in" filter="wipe(down)">
                                      <p:cBhvr>
                                        <p:cTn id="12" dur="500"/>
                                        <p:tgtEl>
                                          <p:spTgt spid="102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wipe(down)">
                                      <p:cBhvr>
                                        <p:cTn id="17" dur="500"/>
                                        <p:tgtEl>
                                          <p:spTgt spid="10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030"/>
                                        </p:tgtEl>
                                        <p:attrNameLst>
                                          <p:attrName>style.visibility</p:attrName>
                                        </p:attrNameLst>
                                      </p:cBhvr>
                                      <p:to>
                                        <p:strVal val="visible"/>
                                      </p:to>
                                    </p:set>
                                    <p:animEffect transition="in" filter="wipe(down)">
                                      <p:cBhvr>
                                        <p:cTn id="22" dur="500"/>
                                        <p:tgtEl>
                                          <p:spTgt spid="103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028"/>
                                        </p:tgtEl>
                                        <p:attrNameLst>
                                          <p:attrName>style.visibility</p:attrName>
                                        </p:attrNameLst>
                                      </p:cBhvr>
                                      <p:to>
                                        <p:strVal val="visible"/>
                                      </p:to>
                                    </p:set>
                                    <p:animEffect transition="in" filter="wipe(down)">
                                      <p:cBhvr>
                                        <p:cTn id="27" dur="500"/>
                                        <p:tgtEl>
                                          <p:spTgt spid="102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031"/>
                                        </p:tgtEl>
                                        <p:attrNameLst>
                                          <p:attrName>style.visibility</p:attrName>
                                        </p:attrNameLst>
                                      </p:cBhvr>
                                      <p:to>
                                        <p:strVal val="visible"/>
                                      </p:to>
                                    </p:set>
                                    <p:animEffect transition="in" filter="wipe(down)">
                                      <p:cBhvr>
                                        <p:cTn id="32" dur="500"/>
                                        <p:tgtEl>
                                          <p:spTgt spid="103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032"/>
                                        </p:tgtEl>
                                        <p:attrNameLst>
                                          <p:attrName>style.visibility</p:attrName>
                                        </p:attrNameLst>
                                      </p:cBhvr>
                                      <p:to>
                                        <p:strVal val="visible"/>
                                      </p:to>
                                    </p:set>
                                    <p:animEffect transition="in" filter="wipe(down)">
                                      <p:cBhvr>
                                        <p:cTn id="37" dur="500"/>
                                        <p:tgtEl>
                                          <p:spTgt spid="103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036"/>
                                        </p:tgtEl>
                                        <p:attrNameLst>
                                          <p:attrName>style.visibility</p:attrName>
                                        </p:attrNameLst>
                                      </p:cBhvr>
                                      <p:to>
                                        <p:strVal val="visible"/>
                                      </p:to>
                                    </p:set>
                                    <p:animEffect transition="in" filter="wipe(down)">
                                      <p:cBhvr>
                                        <p:cTn id="42" dur="500"/>
                                        <p:tgtEl>
                                          <p:spTgt spid="103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1033"/>
                                        </p:tgtEl>
                                        <p:attrNameLst>
                                          <p:attrName>style.visibility</p:attrName>
                                        </p:attrNameLst>
                                      </p:cBhvr>
                                      <p:to>
                                        <p:strVal val="visible"/>
                                      </p:to>
                                    </p:set>
                                    <p:animEffect transition="in" filter="wipe(down)">
                                      <p:cBhvr>
                                        <p:cTn id="47" dur="500"/>
                                        <p:tgtEl>
                                          <p:spTgt spid="103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1037"/>
                                        </p:tgtEl>
                                        <p:attrNameLst>
                                          <p:attrName>style.visibility</p:attrName>
                                        </p:attrNameLst>
                                      </p:cBhvr>
                                      <p:to>
                                        <p:strVal val="visible"/>
                                      </p:to>
                                    </p:set>
                                    <p:animEffect transition="in" filter="wipe(down)">
                                      <p:cBhvr>
                                        <p:cTn id="52" dur="500"/>
                                        <p:tgtEl>
                                          <p:spTgt spid="103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1034"/>
                                        </p:tgtEl>
                                        <p:attrNameLst>
                                          <p:attrName>style.visibility</p:attrName>
                                        </p:attrNameLst>
                                      </p:cBhvr>
                                      <p:to>
                                        <p:strVal val="visible"/>
                                      </p:to>
                                    </p:set>
                                    <p:animEffect transition="in" filter="wipe(down)">
                                      <p:cBhvr>
                                        <p:cTn id="57" dur="500"/>
                                        <p:tgtEl>
                                          <p:spTgt spid="103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1038"/>
                                        </p:tgtEl>
                                        <p:attrNameLst>
                                          <p:attrName>style.visibility</p:attrName>
                                        </p:attrNameLst>
                                      </p:cBhvr>
                                      <p:to>
                                        <p:strVal val="visible"/>
                                      </p:to>
                                    </p:set>
                                    <p:animEffect transition="in" filter="wipe(down)">
                                      <p:cBhvr>
                                        <p:cTn id="62" dur="500"/>
                                        <p:tgtEl>
                                          <p:spTgt spid="103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1035"/>
                                        </p:tgtEl>
                                        <p:attrNameLst>
                                          <p:attrName>style.visibility</p:attrName>
                                        </p:attrNameLst>
                                      </p:cBhvr>
                                      <p:to>
                                        <p:strVal val="visible"/>
                                      </p:to>
                                    </p:set>
                                    <p:animEffect transition="in" filter="wipe(down)">
                                      <p:cBhvr>
                                        <p:cTn id="67" dur="500"/>
                                        <p:tgtEl>
                                          <p:spTgt spid="1035"/>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4">
                                            <p:txEl>
                                              <p:pRg st="0" end="0"/>
                                            </p:txEl>
                                          </p:spTgt>
                                        </p:tgtEl>
                                        <p:attrNameLst>
                                          <p:attrName>style.visibility</p:attrName>
                                        </p:attrNameLst>
                                      </p:cBhvr>
                                      <p:to>
                                        <p:strVal val="visible"/>
                                      </p:to>
                                    </p:set>
                                    <p:animEffect transition="in" filter="fade">
                                      <p:cBhvr>
                                        <p:cTn id="72" dur="500"/>
                                        <p:tgtEl>
                                          <p:spTgt spid="4">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6">
                                            <p:txEl>
                                              <p:pRg st="0" end="0"/>
                                            </p:txEl>
                                          </p:spTgt>
                                        </p:tgtEl>
                                        <p:attrNameLst>
                                          <p:attrName>style.visibility</p:attrName>
                                        </p:attrNameLst>
                                      </p:cBhvr>
                                      <p:to>
                                        <p:strVal val="visible"/>
                                      </p:to>
                                    </p:set>
                                    <p:animEffect transition="in" filter="fade">
                                      <p:cBhvr>
                                        <p:cTn id="77" dur="500"/>
                                        <p:tgtEl>
                                          <p:spTgt spid="6">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7">
                                            <p:txEl>
                                              <p:pRg st="0" end="0"/>
                                            </p:txEl>
                                          </p:spTgt>
                                        </p:tgtEl>
                                        <p:attrNameLst>
                                          <p:attrName>style.visibility</p:attrName>
                                        </p:attrNameLst>
                                      </p:cBhvr>
                                      <p:to>
                                        <p:strVal val="visible"/>
                                      </p:to>
                                    </p:set>
                                    <p:animEffect transition="in" filter="fade">
                                      <p:cBhvr>
                                        <p:cTn id="8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38366" y="304799"/>
            <a:ext cx="7010400" cy="1323439"/>
          </a:xfrm>
          <a:prstGeom prst="rect">
            <a:avLst/>
          </a:prstGeom>
          <a:noFill/>
        </p:spPr>
        <p:txBody>
          <a:bodyPr wrap="square" rtlCol="0">
            <a:spAutoFit/>
          </a:bodyPr>
          <a:lstStyle/>
          <a:p>
            <a:pPr algn="ctr"/>
            <a:r>
              <a:rPr lang="en-US" sz="8000" b="1" dirty="0" smtClean="0">
                <a:effectLst>
                  <a:outerShdw blurRad="38100" dist="38100" dir="2700000" algn="tl">
                    <a:srgbClr val="000000">
                      <a:alpha val="43137"/>
                    </a:srgbClr>
                  </a:outerShdw>
                </a:effectLst>
              </a:rPr>
              <a:t>Average:</a:t>
            </a:r>
            <a:endParaRPr lang="en-US" sz="8000" b="1" dirty="0">
              <a:effectLst>
                <a:outerShdw blurRad="38100" dist="38100" dir="2700000" algn="tl">
                  <a:srgbClr val="000000">
                    <a:alpha val="43137"/>
                  </a:srgbClr>
                </a:outerShdw>
              </a:effectLst>
            </a:endParaRPr>
          </a:p>
        </p:txBody>
      </p:sp>
      <p:sp>
        <p:nvSpPr>
          <p:cNvPr id="6" name="TextBox 5"/>
          <p:cNvSpPr txBox="1"/>
          <p:nvPr/>
        </p:nvSpPr>
        <p:spPr>
          <a:xfrm>
            <a:off x="458337" y="2514600"/>
            <a:ext cx="6934200" cy="1015663"/>
          </a:xfrm>
          <a:prstGeom prst="rect">
            <a:avLst/>
          </a:prstGeom>
          <a:noFill/>
        </p:spPr>
        <p:txBody>
          <a:bodyPr wrap="square" rtlCol="0">
            <a:spAutoFit/>
          </a:bodyPr>
          <a:lstStyle/>
          <a:p>
            <a:r>
              <a:rPr lang="en-US" sz="6000" b="1" dirty="0" smtClean="0">
                <a:solidFill>
                  <a:srgbClr val="0000FF"/>
                </a:solidFill>
                <a:effectLst>
                  <a:outerShdw blurRad="38100" dist="38100" dir="2700000" algn="tl">
                    <a:srgbClr val="000000">
                      <a:alpha val="43137"/>
                    </a:srgbClr>
                  </a:outerShdw>
                </a:effectLst>
              </a:rPr>
              <a:t>BOYS: 13/20</a:t>
            </a:r>
            <a:endParaRPr lang="en-US" sz="6000" b="1" dirty="0">
              <a:solidFill>
                <a:srgbClr val="0000FF"/>
              </a:solidFill>
              <a:effectLst>
                <a:outerShdw blurRad="38100" dist="38100" dir="2700000" algn="tl">
                  <a:srgbClr val="000000">
                    <a:alpha val="43137"/>
                  </a:srgbClr>
                </a:outerShdw>
              </a:effectLst>
            </a:endParaRPr>
          </a:p>
        </p:txBody>
      </p:sp>
      <p:sp>
        <p:nvSpPr>
          <p:cNvPr id="7" name="TextBox 6"/>
          <p:cNvSpPr txBox="1"/>
          <p:nvPr/>
        </p:nvSpPr>
        <p:spPr>
          <a:xfrm>
            <a:off x="2590800" y="4502076"/>
            <a:ext cx="6096000" cy="1015663"/>
          </a:xfrm>
          <a:prstGeom prst="rect">
            <a:avLst/>
          </a:prstGeom>
          <a:noFill/>
        </p:spPr>
        <p:txBody>
          <a:bodyPr wrap="square" rtlCol="0">
            <a:spAutoFit/>
          </a:bodyPr>
          <a:lstStyle/>
          <a:p>
            <a:r>
              <a:rPr lang="en-US" sz="6000" b="1" dirty="0" smtClean="0">
                <a:solidFill>
                  <a:srgbClr val="FF0000"/>
                </a:solidFill>
                <a:effectLst>
                  <a:outerShdw blurRad="38100" dist="38100" dir="2700000" algn="tl">
                    <a:srgbClr val="000000">
                      <a:alpha val="43137"/>
                    </a:srgbClr>
                  </a:outerShdw>
                </a:effectLst>
              </a:rPr>
              <a:t>GIRLS: </a:t>
            </a:r>
            <a:endParaRPr lang="en-US" sz="6000" b="1" dirty="0">
              <a:solidFill>
                <a:srgbClr val="FF0000"/>
              </a:solidFill>
              <a:effectLst>
                <a:outerShdw blurRad="38100" dist="38100" dir="2700000" algn="tl">
                  <a:srgbClr val="000000">
                    <a:alpha val="43137"/>
                  </a:srgbClr>
                </a:outerShdw>
              </a:effectLst>
            </a:endParaRPr>
          </a:p>
        </p:txBody>
      </p:sp>
      <p:sp>
        <p:nvSpPr>
          <p:cNvPr id="8" name="TextBox 7"/>
          <p:cNvSpPr txBox="1"/>
          <p:nvPr/>
        </p:nvSpPr>
        <p:spPr>
          <a:xfrm>
            <a:off x="5486400" y="4502075"/>
            <a:ext cx="4267200" cy="1015663"/>
          </a:xfrm>
          <a:prstGeom prst="rect">
            <a:avLst/>
          </a:prstGeom>
          <a:noFill/>
        </p:spPr>
        <p:txBody>
          <a:bodyPr wrap="square" rtlCol="0">
            <a:spAutoFit/>
          </a:bodyPr>
          <a:lstStyle/>
          <a:p>
            <a:r>
              <a:rPr lang="en-US" sz="6000" b="1" dirty="0" smtClean="0">
                <a:solidFill>
                  <a:srgbClr val="FF0000"/>
                </a:solidFill>
                <a:effectLst>
                  <a:outerShdw blurRad="38100" dist="38100" dir="2700000" algn="tl">
                    <a:srgbClr val="000000">
                      <a:alpha val="43137"/>
                    </a:srgbClr>
                  </a:outerShdw>
                </a:effectLst>
              </a:rPr>
              <a:t>.</a:t>
            </a:r>
            <a:endParaRPr lang="en-US" sz="6000" b="1" dirty="0">
              <a:solidFill>
                <a:srgbClr val="FF0000"/>
              </a:solidFill>
              <a:effectLst>
                <a:outerShdw blurRad="38100" dist="38100" dir="2700000" algn="tl">
                  <a:srgbClr val="000000">
                    <a:alpha val="43137"/>
                  </a:srgbClr>
                </a:outerShdw>
              </a:effectLst>
            </a:endParaRPr>
          </a:p>
        </p:txBody>
      </p:sp>
      <p:sp>
        <p:nvSpPr>
          <p:cNvPr id="9" name="TextBox 8"/>
          <p:cNvSpPr txBox="1"/>
          <p:nvPr/>
        </p:nvSpPr>
        <p:spPr>
          <a:xfrm>
            <a:off x="5763904" y="4502074"/>
            <a:ext cx="3352800" cy="1015663"/>
          </a:xfrm>
          <a:prstGeom prst="rect">
            <a:avLst/>
          </a:prstGeom>
          <a:noFill/>
        </p:spPr>
        <p:txBody>
          <a:bodyPr wrap="square" rtlCol="0">
            <a:spAutoFit/>
          </a:bodyPr>
          <a:lstStyle/>
          <a:p>
            <a:r>
              <a:rPr lang="en-US" sz="6000" b="1" dirty="0" smtClean="0">
                <a:solidFill>
                  <a:srgbClr val="FF0000"/>
                </a:solidFill>
                <a:effectLst>
                  <a:outerShdw blurRad="38100" dist="38100" dir="2700000" algn="tl">
                    <a:srgbClr val="000000">
                      <a:alpha val="43137"/>
                    </a:srgbClr>
                  </a:outerShdw>
                </a:effectLst>
              </a:rPr>
              <a:t>.</a:t>
            </a:r>
            <a:endParaRPr lang="en-US" sz="6000" b="1" dirty="0">
              <a:solidFill>
                <a:srgbClr val="FF0000"/>
              </a:solidFill>
              <a:effectLst>
                <a:outerShdw blurRad="38100" dist="38100" dir="2700000" algn="tl">
                  <a:srgbClr val="000000">
                    <a:alpha val="43137"/>
                  </a:srgbClr>
                </a:outerShdw>
              </a:effectLst>
            </a:endParaRPr>
          </a:p>
        </p:txBody>
      </p:sp>
      <p:sp>
        <p:nvSpPr>
          <p:cNvPr id="10" name="TextBox 9"/>
          <p:cNvSpPr txBox="1"/>
          <p:nvPr/>
        </p:nvSpPr>
        <p:spPr>
          <a:xfrm>
            <a:off x="6057900" y="4502072"/>
            <a:ext cx="3124200" cy="1015663"/>
          </a:xfrm>
          <a:prstGeom prst="rect">
            <a:avLst/>
          </a:prstGeom>
          <a:noFill/>
        </p:spPr>
        <p:txBody>
          <a:bodyPr wrap="square" rtlCol="0">
            <a:spAutoFit/>
          </a:bodyPr>
          <a:lstStyle/>
          <a:p>
            <a:r>
              <a:rPr lang="en-US" sz="6000" b="1" dirty="0" smtClean="0">
                <a:solidFill>
                  <a:srgbClr val="FF0000"/>
                </a:solidFill>
                <a:effectLst>
                  <a:outerShdw blurRad="38100" dist="38100" dir="2700000" algn="tl">
                    <a:srgbClr val="000000">
                      <a:alpha val="43137"/>
                    </a:srgbClr>
                  </a:outerShdw>
                </a:effectLst>
              </a:rPr>
              <a:t>.</a:t>
            </a:r>
            <a:endParaRPr lang="en-US" sz="6000" b="1" dirty="0">
              <a:solidFill>
                <a:srgbClr val="FF0000"/>
              </a:solidFill>
              <a:effectLst>
                <a:outerShdw blurRad="38100" dist="38100" dir="2700000" algn="tl">
                  <a:srgbClr val="000000">
                    <a:alpha val="43137"/>
                  </a:srgbClr>
                </a:outerShdw>
              </a:effectLst>
            </a:endParaRPr>
          </a:p>
        </p:txBody>
      </p:sp>
      <p:sp>
        <p:nvSpPr>
          <p:cNvPr id="11" name="TextBox 10"/>
          <p:cNvSpPr txBox="1"/>
          <p:nvPr/>
        </p:nvSpPr>
        <p:spPr>
          <a:xfrm>
            <a:off x="6434350" y="4502076"/>
            <a:ext cx="2743200" cy="1015663"/>
          </a:xfrm>
          <a:prstGeom prst="rect">
            <a:avLst/>
          </a:prstGeom>
          <a:noFill/>
        </p:spPr>
        <p:txBody>
          <a:bodyPr wrap="square" rtlCol="0">
            <a:spAutoFit/>
          </a:bodyPr>
          <a:lstStyle/>
          <a:p>
            <a:r>
              <a:rPr lang="en-US" sz="6000" b="1" dirty="0" smtClean="0">
                <a:solidFill>
                  <a:srgbClr val="FF0000"/>
                </a:solidFill>
                <a:effectLst>
                  <a:outerShdw blurRad="38100" dist="38100" dir="2700000" algn="tl">
                    <a:srgbClr val="000000">
                      <a:alpha val="43137"/>
                    </a:srgbClr>
                  </a:outerShdw>
                </a:effectLst>
              </a:rPr>
              <a:t>11.3/20</a:t>
            </a:r>
            <a:endParaRPr lang="en-US" sz="6000" b="1" dirty="0">
              <a:solidFill>
                <a:srgbClr val="FF0000"/>
              </a:solidFill>
              <a:effectLst>
                <a:outerShdw blurRad="38100" dist="38100" dir="2700000" algn="tl">
                  <a:srgbClr val="000000">
                    <a:alpha val="43137"/>
                  </a:srgbClr>
                </a:outerShdw>
              </a:effectLst>
            </a:endParaRPr>
          </a:p>
        </p:txBody>
      </p:sp>
      <p:sp>
        <p:nvSpPr>
          <p:cNvPr id="13" name="TextBox 12"/>
          <p:cNvSpPr txBox="1"/>
          <p:nvPr/>
        </p:nvSpPr>
        <p:spPr>
          <a:xfrm>
            <a:off x="2179908" y="28731"/>
            <a:ext cx="4727315" cy="1323439"/>
          </a:xfrm>
          <a:prstGeom prst="rect">
            <a:avLst/>
          </a:prstGeom>
          <a:noFill/>
        </p:spPr>
        <p:txBody>
          <a:bodyPr wrap="square" rtlCol="0">
            <a:spAutoFit/>
          </a:bodyPr>
          <a:lstStyle/>
          <a:p>
            <a:pPr algn="ctr"/>
            <a:r>
              <a:rPr lang="en-US" sz="8000" b="1" dirty="0" smtClean="0">
                <a:effectLst>
                  <a:outerShdw blurRad="38100" dist="38100" dir="2700000" algn="tl">
                    <a:srgbClr val="000000">
                      <a:alpha val="43137"/>
                    </a:srgbClr>
                  </a:outerShdw>
                </a:effectLst>
              </a:rPr>
              <a:t>TOTAL</a:t>
            </a:r>
            <a:endParaRPr lang="en-US" sz="8000" b="1" dirty="0">
              <a:effectLst>
                <a:outerShdw blurRad="38100" dist="38100" dir="2700000" algn="tl">
                  <a:srgbClr val="000000">
                    <a:alpha val="43137"/>
                  </a:srgbClr>
                </a:outerShdw>
              </a:effectLst>
            </a:endParaRPr>
          </a:p>
        </p:txBody>
      </p:sp>
      <p:sp>
        <p:nvSpPr>
          <p:cNvPr id="14" name="TextBox 13"/>
          <p:cNvSpPr txBox="1"/>
          <p:nvPr/>
        </p:nvSpPr>
        <p:spPr>
          <a:xfrm rot="956971">
            <a:off x="6549599" y="1838808"/>
            <a:ext cx="2998335" cy="830997"/>
          </a:xfrm>
          <a:prstGeom prst="rect">
            <a:avLst/>
          </a:prstGeom>
          <a:noFill/>
        </p:spPr>
        <p:txBody>
          <a:bodyPr wrap="square" rtlCol="0">
            <a:spAutoFit/>
          </a:bodyPr>
          <a:lstStyle/>
          <a:p>
            <a:r>
              <a:rPr lang="en-US" sz="4800" b="1" dirty="0" smtClean="0">
                <a:effectLst>
                  <a:outerShdw blurRad="38100" dist="38100" dir="2700000" algn="tl">
                    <a:srgbClr val="000000">
                      <a:alpha val="43137"/>
                    </a:srgbClr>
                  </a:outerShdw>
                </a:effectLst>
              </a:rPr>
              <a:t>12.15/20</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611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5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fade">
                                      <p:cBhvr>
                                        <p:cTn id="27" dur="5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xEl>
                                              <p:pRg st="0" end="0"/>
                                            </p:txEl>
                                          </p:spTgt>
                                        </p:tgtEl>
                                        <p:attrNameLst>
                                          <p:attrName>style.visibility</p:attrName>
                                        </p:attrNameLst>
                                      </p:cBhvr>
                                      <p:to>
                                        <p:strVal val="visible"/>
                                      </p:to>
                                    </p:set>
                                    <p:animEffect transition="in" filter="fade">
                                      <p:cBhvr>
                                        <p:cTn id="32" dur="500"/>
                                        <p:tgtEl>
                                          <p:spTgt spid="1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path" presetSubtype="0" accel="50000" decel="50000" fill="hold" nodeType="clickEffect">
                                  <p:stCondLst>
                                    <p:cond delay="0"/>
                                  </p:stCondLst>
                                  <p:childTnLst>
                                    <p:animMotion origin="layout" path="M -3.88889E-6 3.25624E-6 L -0.00243 0.0932 " pathEditMode="relative" rAng="0" ptsTypes="AA">
                                      <p:cBhvr>
                                        <p:cTn id="36" dur="2000" fill="hold"/>
                                        <p:tgtEl>
                                          <p:spTgt spid="5">
                                            <p:txEl>
                                              <p:pRg st="0" end="0"/>
                                            </p:txEl>
                                          </p:spTgt>
                                        </p:tgtEl>
                                        <p:attrNameLst>
                                          <p:attrName>ppt_x</p:attrName>
                                          <p:attrName>ppt_y</p:attrName>
                                        </p:attrNameLst>
                                      </p:cBhvr>
                                      <p:rCtr x="-122" y="4648"/>
                                    </p:animMotion>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3">
                                            <p:txEl>
                                              <p:pRg st="0" end="0"/>
                                            </p:txEl>
                                          </p:spTgt>
                                        </p:tgtEl>
                                        <p:attrNameLst>
                                          <p:attrName>style.visibility</p:attrName>
                                        </p:attrNameLst>
                                      </p:cBhvr>
                                      <p:to>
                                        <p:strVal val="visible"/>
                                      </p:to>
                                    </p:set>
                                    <p:animEffect transition="in" filter="fade">
                                      <p:cBhvr>
                                        <p:cTn id="41" dur="500"/>
                                        <p:tgtEl>
                                          <p:spTgt spid="13">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4">
                                            <p:txEl>
                                              <p:pRg st="0" end="0"/>
                                            </p:txEl>
                                          </p:spTgt>
                                        </p:tgtEl>
                                        <p:attrNameLst>
                                          <p:attrName>style.visibility</p:attrName>
                                        </p:attrNameLst>
                                      </p:cBhvr>
                                      <p:to>
                                        <p:strVal val="visible"/>
                                      </p:to>
                                    </p:set>
                                    <p:animEffect transition="in" filter="fade">
                                      <p:cBhvr>
                                        <p:cTn id="46"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2167" y="914400"/>
            <a:ext cx="7391400" cy="3785652"/>
          </a:xfrm>
          <a:prstGeom prst="rect">
            <a:avLst/>
          </a:prstGeom>
        </p:spPr>
        <p:txBody>
          <a:bodyPr wrap="square">
            <a:spAutoFit/>
          </a:bodyPr>
          <a:lstStyle/>
          <a:p>
            <a:r>
              <a:rPr lang="en-US" sz="3000" b="1" dirty="0"/>
              <a:t>In Mei Lin’s school, her teacher gives tests that are marked out of 100. Mei Lin has an average of 60 marks on her first four Science tests. On the fifth test she got 80 marks. </a:t>
            </a:r>
          </a:p>
          <a:p>
            <a:r>
              <a:rPr lang="en-US" sz="3000" b="1" dirty="0"/>
              <a:t>What is the average of Mei Lin’s marks in Science after all five tests?</a:t>
            </a:r>
          </a:p>
          <a:p>
            <a:r>
              <a:rPr lang="en-US" sz="3000" b="1" dirty="0"/>
              <a:t>Average:</a:t>
            </a:r>
          </a:p>
        </p:txBody>
      </p:sp>
      <p:sp>
        <p:nvSpPr>
          <p:cNvPr id="5" name="TextBox 4"/>
          <p:cNvSpPr txBox="1"/>
          <p:nvPr/>
        </p:nvSpPr>
        <p:spPr>
          <a:xfrm>
            <a:off x="2028967" y="47766"/>
            <a:ext cx="5257800" cy="1015663"/>
          </a:xfrm>
          <a:prstGeom prst="rect">
            <a:avLst/>
          </a:prstGeom>
          <a:noFill/>
        </p:spPr>
        <p:txBody>
          <a:bodyPr wrap="square" rtlCol="0">
            <a:spAutoFit/>
          </a:bodyPr>
          <a:lstStyle/>
          <a:p>
            <a:pPr algn="ctr"/>
            <a:r>
              <a:rPr lang="en-US" sz="6000" b="1" dirty="0" smtClean="0">
                <a:effectLst>
                  <a:outerShdw blurRad="38100" dist="38100" dir="2700000" algn="tl">
                    <a:srgbClr val="000000">
                      <a:alpha val="43137"/>
                    </a:srgbClr>
                  </a:outerShdw>
                </a:effectLst>
              </a:rPr>
              <a:t>Math:</a:t>
            </a:r>
            <a:endParaRPr lang="en-US" sz="6000" b="1" dirty="0">
              <a:effectLst>
                <a:outerShdw blurRad="38100" dist="38100" dir="2700000" algn="tl">
                  <a:srgbClr val="000000">
                    <a:alpha val="43137"/>
                  </a:srgbClr>
                </a:outerShdw>
              </a:effectLst>
            </a:endParaRPr>
          </a:p>
        </p:txBody>
      </p:sp>
      <p:sp>
        <p:nvSpPr>
          <p:cNvPr id="6" name="Rectangle 5"/>
          <p:cNvSpPr/>
          <p:nvPr/>
        </p:nvSpPr>
        <p:spPr>
          <a:xfrm>
            <a:off x="680113" y="4572000"/>
            <a:ext cx="8001000" cy="2400657"/>
          </a:xfrm>
          <a:prstGeom prst="rect">
            <a:avLst/>
          </a:prstGeom>
        </p:spPr>
        <p:txBody>
          <a:bodyPr wrap="square">
            <a:spAutoFit/>
          </a:bodyPr>
          <a:lstStyle/>
          <a:p>
            <a:pPr algn="r" rtl="1"/>
            <a:r>
              <a:rPr lang="ar-EG" sz="3000" b="1" dirty="0"/>
              <a:t>مدرس العلوم يعطى اختبارات من ١٠٠ درجة , متوسط درجات</a:t>
            </a:r>
            <a:r>
              <a:rPr lang="en-US" sz="3000" b="1" dirty="0" smtClean="0"/>
              <a:t>Mei Lin </a:t>
            </a:r>
            <a:r>
              <a:rPr lang="ar-EG" sz="3000" b="1" dirty="0" smtClean="0"/>
              <a:t> </a:t>
            </a:r>
            <a:r>
              <a:rPr lang="ar-EG" sz="3000" b="1" dirty="0"/>
              <a:t>فى اخر اربع اختبارات ٦٠ درجة , فى الاختبار الخامس حصلت على ٨٠ درجة . </a:t>
            </a:r>
            <a:endParaRPr lang="en-US" sz="3000" b="1" dirty="0"/>
          </a:p>
          <a:p>
            <a:pPr algn="r" rtl="1"/>
            <a:r>
              <a:rPr lang="ar-EG" sz="3000" b="1" dirty="0"/>
              <a:t>ما هو متوسط درجات </a:t>
            </a:r>
            <a:r>
              <a:rPr lang="en-US" sz="3000" b="1" dirty="0" smtClean="0"/>
              <a:t>Mei Lin</a:t>
            </a:r>
            <a:r>
              <a:rPr lang="ar-EG" sz="3000" b="1" dirty="0" smtClean="0"/>
              <a:t> </a:t>
            </a:r>
            <a:r>
              <a:rPr lang="ar-EG" sz="3000" b="1" dirty="0"/>
              <a:t>بعد اضافة الاختبار الخامس ؟ </a:t>
            </a:r>
            <a:endParaRPr lang="en-US" sz="3000" b="1" dirty="0"/>
          </a:p>
          <a:p>
            <a:pPr algn="r" rtl="1"/>
            <a:r>
              <a:rPr lang="ar-EG" sz="3000" b="1" dirty="0"/>
              <a:t>متوسط الدرجات </a:t>
            </a:r>
            <a:r>
              <a:rPr lang="en-US" sz="3000" b="1" dirty="0"/>
              <a:t>:</a:t>
            </a:r>
            <a:r>
              <a:rPr lang="ar-EG" sz="3000" b="1" dirty="0"/>
              <a:t> ....................</a:t>
            </a:r>
            <a:endParaRPr lang="en-US" sz="3000" b="1" dirty="0"/>
          </a:p>
        </p:txBody>
      </p:sp>
    </p:spTree>
    <p:extLst>
      <p:ext uri="{BB962C8B-B14F-4D97-AF65-F5344CB8AC3E}">
        <p14:creationId xmlns:p14="http://schemas.microsoft.com/office/powerpoint/2010/main" val="1208294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7800" y="47767"/>
            <a:ext cx="6248400" cy="1015663"/>
          </a:xfrm>
          <a:prstGeom prst="rect">
            <a:avLst/>
          </a:prstGeom>
          <a:noFill/>
        </p:spPr>
        <p:txBody>
          <a:bodyPr wrap="square" rtlCol="0">
            <a:spAutoFit/>
          </a:bodyPr>
          <a:lstStyle/>
          <a:p>
            <a:pPr algn="ctr"/>
            <a:r>
              <a:rPr lang="en-US" sz="6000" b="1" dirty="0" smtClean="0">
                <a:effectLst>
                  <a:outerShdw blurRad="38100" dist="38100" dir="2700000" algn="tl">
                    <a:srgbClr val="000000">
                      <a:alpha val="43137"/>
                    </a:srgbClr>
                  </a:outerShdw>
                </a:effectLst>
              </a:rPr>
              <a:t>Science:</a:t>
            </a:r>
            <a:endParaRPr lang="en-US" sz="6000" b="1" dirty="0">
              <a:effectLst>
                <a:outerShdw blurRad="38100" dist="38100" dir="2700000" algn="tl">
                  <a:srgbClr val="000000">
                    <a:alpha val="43137"/>
                  </a:srgbClr>
                </a:outerShdw>
              </a:effectLst>
            </a:endParaRPr>
          </a:p>
        </p:txBody>
      </p:sp>
      <p:sp>
        <p:nvSpPr>
          <p:cNvPr id="5" name="Rectangle 4"/>
          <p:cNvSpPr/>
          <p:nvPr/>
        </p:nvSpPr>
        <p:spPr>
          <a:xfrm>
            <a:off x="685800" y="1048645"/>
            <a:ext cx="7772400" cy="3323987"/>
          </a:xfrm>
          <a:prstGeom prst="rect">
            <a:avLst/>
          </a:prstGeom>
        </p:spPr>
        <p:txBody>
          <a:bodyPr wrap="square">
            <a:spAutoFit/>
          </a:bodyPr>
          <a:lstStyle/>
          <a:p>
            <a:r>
              <a:rPr lang="en-US" sz="3000" b="1" dirty="0" smtClean="0"/>
              <a:t>Suppose </a:t>
            </a:r>
            <a:r>
              <a:rPr lang="en-US" sz="3000" b="1" dirty="0"/>
              <a:t>that the scientists involved in the testing of water at the water plant discover that there are dangerous bacteria in the water after the cleaning process is completed.</a:t>
            </a:r>
          </a:p>
          <a:p>
            <a:r>
              <a:rPr lang="en-US" sz="3000" b="1" dirty="0"/>
              <a:t>What should people at home do with this water before drinking it?</a:t>
            </a:r>
          </a:p>
        </p:txBody>
      </p:sp>
      <p:sp>
        <p:nvSpPr>
          <p:cNvPr id="6" name="Rectangle 5"/>
          <p:cNvSpPr/>
          <p:nvPr/>
        </p:nvSpPr>
        <p:spPr>
          <a:xfrm>
            <a:off x="1333500" y="4377111"/>
            <a:ext cx="6477000" cy="1815882"/>
          </a:xfrm>
          <a:prstGeom prst="rect">
            <a:avLst/>
          </a:prstGeom>
        </p:spPr>
        <p:txBody>
          <a:bodyPr wrap="square">
            <a:spAutoFit/>
          </a:bodyPr>
          <a:lstStyle/>
          <a:p>
            <a:pPr algn="r"/>
            <a:r>
              <a:rPr lang="ar-EG" sz="2800" b="1" dirty="0"/>
              <a:t>لنفترض ان العلماء المشاركين فى اختبار المياة فى محطة المياة اكتشفوا ان هناك بعض البكتيريا الخطيرة فى المياة بعد انتهاء عملية التطهير</a:t>
            </a:r>
          </a:p>
          <a:p>
            <a:pPr algn="r"/>
            <a:r>
              <a:rPr lang="ar-EG" sz="2800" b="1" dirty="0"/>
              <a:t>ماذا يجب على الناس القيام بة فى المنزل قبل شربها ؟</a:t>
            </a:r>
          </a:p>
        </p:txBody>
      </p:sp>
    </p:spTree>
    <p:extLst>
      <p:ext uri="{BB962C8B-B14F-4D97-AF65-F5344CB8AC3E}">
        <p14:creationId xmlns:p14="http://schemas.microsoft.com/office/powerpoint/2010/main" val="100100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00200" y="44355"/>
            <a:ext cx="6019800" cy="1446550"/>
          </a:xfrm>
          <a:prstGeom prst="rect">
            <a:avLst/>
          </a:prstGeom>
          <a:noFill/>
        </p:spPr>
        <p:txBody>
          <a:bodyPr wrap="square" rtlCol="0">
            <a:spAutoFit/>
          </a:bodyPr>
          <a:lstStyle/>
          <a:p>
            <a:pPr algn="ctr"/>
            <a:r>
              <a:rPr lang="ar-EG" sz="8800" b="1" dirty="0" smtClean="0">
                <a:effectLst>
                  <a:outerShdw blurRad="38100" dist="38100" dir="2700000" algn="tl">
                    <a:srgbClr val="000000">
                      <a:alpha val="43137"/>
                    </a:srgbClr>
                  </a:outerShdw>
                </a:effectLst>
              </a:rPr>
              <a:t>الرعب كله </a:t>
            </a:r>
            <a:endParaRPr lang="en-US" sz="8800" b="1" dirty="0">
              <a:effectLst>
                <a:outerShdw blurRad="38100" dist="38100" dir="2700000" algn="tl">
                  <a:srgbClr val="000000">
                    <a:alpha val="43137"/>
                  </a:srgbClr>
                </a:outerShdw>
              </a:effectLst>
            </a:endParaRPr>
          </a:p>
        </p:txBody>
      </p:sp>
      <p:sp>
        <p:nvSpPr>
          <p:cNvPr id="6" name="TextBox 5"/>
          <p:cNvSpPr txBox="1"/>
          <p:nvPr/>
        </p:nvSpPr>
        <p:spPr>
          <a:xfrm rot="20843496">
            <a:off x="152401" y="53630"/>
            <a:ext cx="4114800" cy="1200329"/>
          </a:xfrm>
          <a:prstGeom prst="rect">
            <a:avLst/>
          </a:prstGeom>
          <a:noFill/>
        </p:spPr>
        <p:txBody>
          <a:bodyPr wrap="square" rtlCol="0">
            <a:spAutoFit/>
          </a:bodyPr>
          <a:lstStyle/>
          <a:p>
            <a:r>
              <a:rPr lang="en-US" sz="7200" b="1" dirty="0" smtClean="0">
                <a:effectLst>
                  <a:outerShdw blurRad="38100" dist="38100" dir="2700000" algn="tl">
                    <a:srgbClr val="000000">
                      <a:alpha val="43137"/>
                    </a:srgbClr>
                  </a:outerShdw>
                </a:effectLst>
              </a:rPr>
              <a:t>Time</a:t>
            </a:r>
            <a:endParaRPr lang="en-US" sz="7200" b="1" dirty="0">
              <a:effectLst>
                <a:outerShdw blurRad="38100" dist="38100" dir="2700000" algn="tl">
                  <a:srgbClr val="000000">
                    <a:alpha val="43137"/>
                  </a:srgbClr>
                </a:outerShdw>
              </a:effectLst>
            </a:endParaRPr>
          </a:p>
        </p:txBody>
      </p:sp>
      <p:sp>
        <p:nvSpPr>
          <p:cNvPr id="8" name="TextBox 7"/>
          <p:cNvSpPr txBox="1"/>
          <p:nvPr/>
        </p:nvSpPr>
        <p:spPr>
          <a:xfrm>
            <a:off x="723900" y="1819659"/>
            <a:ext cx="1143001" cy="1323439"/>
          </a:xfrm>
          <a:prstGeom prst="rect">
            <a:avLst/>
          </a:prstGeom>
          <a:noFill/>
        </p:spPr>
        <p:txBody>
          <a:bodyPr wrap="square" rtlCol="0">
            <a:spAutoFit/>
          </a:bodyPr>
          <a:lstStyle/>
          <a:p>
            <a:r>
              <a:rPr lang="en-US" sz="8000" b="1" dirty="0" smtClean="0"/>
              <a:t>1-</a:t>
            </a:r>
          </a:p>
        </p:txBody>
      </p:sp>
      <p:sp>
        <p:nvSpPr>
          <p:cNvPr id="9" name="Rectangle 8"/>
          <p:cNvSpPr/>
          <p:nvPr/>
        </p:nvSpPr>
        <p:spPr>
          <a:xfrm>
            <a:off x="723900" y="2962659"/>
            <a:ext cx="1447800" cy="1323439"/>
          </a:xfrm>
          <a:prstGeom prst="rect">
            <a:avLst/>
          </a:prstGeom>
        </p:spPr>
        <p:txBody>
          <a:bodyPr wrap="square">
            <a:spAutoFit/>
          </a:bodyPr>
          <a:lstStyle/>
          <a:p>
            <a:r>
              <a:rPr lang="en-US" sz="8000" b="1" dirty="0"/>
              <a:t>1</a:t>
            </a:r>
            <a:r>
              <a:rPr lang="en-US" sz="8000" b="1" dirty="0" smtClean="0"/>
              <a:t>’-</a:t>
            </a:r>
            <a:endParaRPr lang="en-US" sz="8000" b="1" dirty="0"/>
          </a:p>
        </p:txBody>
      </p:sp>
      <p:sp>
        <p:nvSpPr>
          <p:cNvPr id="10" name="Rectangle 9"/>
          <p:cNvSpPr/>
          <p:nvPr/>
        </p:nvSpPr>
        <p:spPr>
          <a:xfrm>
            <a:off x="723900" y="4105658"/>
            <a:ext cx="1143001" cy="1323439"/>
          </a:xfrm>
          <a:prstGeom prst="rect">
            <a:avLst/>
          </a:prstGeom>
        </p:spPr>
        <p:txBody>
          <a:bodyPr wrap="square">
            <a:spAutoFit/>
          </a:bodyPr>
          <a:lstStyle/>
          <a:p>
            <a:r>
              <a:rPr lang="en-US" sz="8000" b="1" dirty="0"/>
              <a:t>2-</a:t>
            </a:r>
            <a:endParaRPr lang="en-US" sz="8000" b="1" dirty="0"/>
          </a:p>
        </p:txBody>
      </p:sp>
      <p:sp>
        <p:nvSpPr>
          <p:cNvPr id="11" name="TextBox 10"/>
          <p:cNvSpPr txBox="1"/>
          <p:nvPr/>
        </p:nvSpPr>
        <p:spPr>
          <a:xfrm>
            <a:off x="1638300" y="-1219200"/>
            <a:ext cx="8153400" cy="1015663"/>
          </a:xfrm>
          <a:prstGeom prst="rect">
            <a:avLst/>
          </a:prstGeom>
          <a:noFill/>
        </p:spPr>
        <p:txBody>
          <a:bodyPr wrap="square" rtlCol="0">
            <a:spAutoFit/>
          </a:bodyPr>
          <a:lstStyle/>
          <a:p>
            <a:r>
              <a:rPr lang="en-US" sz="6000" b="1" dirty="0" err="1" smtClean="0"/>
              <a:t>Eslam</a:t>
            </a:r>
            <a:r>
              <a:rPr lang="en-US" sz="6000" b="1" dirty="0" smtClean="0"/>
              <a:t> </a:t>
            </a:r>
            <a:r>
              <a:rPr lang="en-US" sz="6000" b="1" dirty="0" err="1" smtClean="0"/>
              <a:t>Emad</a:t>
            </a:r>
            <a:r>
              <a:rPr lang="en-US" sz="6000" b="1" dirty="0" smtClean="0"/>
              <a:t> </a:t>
            </a:r>
            <a:r>
              <a:rPr lang="en-US" sz="6000" b="1" dirty="0" err="1" smtClean="0"/>
              <a:t>Genena</a:t>
            </a:r>
            <a:endParaRPr lang="en-US" sz="6000" b="1" dirty="0"/>
          </a:p>
        </p:txBody>
      </p:sp>
      <p:sp>
        <p:nvSpPr>
          <p:cNvPr id="12" name="TextBox 11"/>
          <p:cNvSpPr txBox="1"/>
          <p:nvPr/>
        </p:nvSpPr>
        <p:spPr>
          <a:xfrm>
            <a:off x="1866901" y="-2142530"/>
            <a:ext cx="8801100" cy="923330"/>
          </a:xfrm>
          <a:prstGeom prst="rect">
            <a:avLst/>
          </a:prstGeom>
          <a:noFill/>
        </p:spPr>
        <p:txBody>
          <a:bodyPr wrap="square" rtlCol="0">
            <a:spAutoFit/>
          </a:bodyPr>
          <a:lstStyle/>
          <a:p>
            <a:r>
              <a:rPr lang="en-US" sz="5400" b="1" dirty="0" err="1" smtClean="0"/>
              <a:t>Raphaeil</a:t>
            </a:r>
            <a:r>
              <a:rPr lang="en-US" sz="5400" b="1" dirty="0" smtClean="0"/>
              <a:t> Nabil </a:t>
            </a:r>
            <a:r>
              <a:rPr lang="en-US" sz="5400" b="1" dirty="0" err="1" smtClean="0"/>
              <a:t>Labib</a:t>
            </a:r>
            <a:endParaRPr lang="en-US" sz="5400" b="1" dirty="0"/>
          </a:p>
        </p:txBody>
      </p:sp>
      <p:sp>
        <p:nvSpPr>
          <p:cNvPr id="13" name="TextBox 12"/>
          <p:cNvSpPr txBox="1"/>
          <p:nvPr/>
        </p:nvSpPr>
        <p:spPr>
          <a:xfrm>
            <a:off x="1638300" y="-3158194"/>
            <a:ext cx="8191500" cy="1015663"/>
          </a:xfrm>
          <a:prstGeom prst="rect">
            <a:avLst/>
          </a:prstGeom>
          <a:noFill/>
        </p:spPr>
        <p:txBody>
          <a:bodyPr wrap="square" rtlCol="0">
            <a:spAutoFit/>
          </a:bodyPr>
          <a:lstStyle/>
          <a:p>
            <a:r>
              <a:rPr lang="en-US" sz="6000" b="1" dirty="0" smtClean="0"/>
              <a:t>Rowan </a:t>
            </a:r>
            <a:r>
              <a:rPr lang="en-US" sz="6000" b="1" dirty="0" err="1" smtClean="0"/>
              <a:t>Moh</a:t>
            </a:r>
            <a:r>
              <a:rPr lang="en-US" sz="6000" b="1" dirty="0" smtClean="0"/>
              <a:t>. </a:t>
            </a:r>
            <a:r>
              <a:rPr lang="en-US" sz="6000" b="1" dirty="0" err="1" smtClean="0"/>
              <a:t>Sallam</a:t>
            </a:r>
            <a:endParaRPr lang="en-US" sz="6000" b="1" dirty="0"/>
          </a:p>
        </p:txBody>
      </p:sp>
    </p:spTree>
    <p:extLst>
      <p:ext uri="{BB962C8B-B14F-4D97-AF65-F5344CB8AC3E}">
        <p14:creationId xmlns:p14="http://schemas.microsoft.com/office/powerpoint/2010/main" val="2649367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animEffect transition="in" filter="fade">
                                      <p:cBhvr>
                                        <p:cTn id="16" dur="500"/>
                                        <p:tgtEl>
                                          <p:spTgt spid="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fade">
                                      <p:cBhvr>
                                        <p:cTn id="21" dur="500"/>
                                        <p:tgtEl>
                                          <p:spTgt spid="9">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0">
                                            <p:txEl>
                                              <p:pRg st="0" end="0"/>
                                            </p:txEl>
                                          </p:spTgt>
                                        </p:tgtEl>
                                        <p:attrNameLst>
                                          <p:attrName>style.visibility</p:attrName>
                                        </p:attrNameLst>
                                      </p:cBhvr>
                                      <p:to>
                                        <p:strVal val="visible"/>
                                      </p:to>
                                    </p:set>
                                    <p:animEffect transition="in" filter="fade">
                                      <p:cBhvr>
                                        <p:cTn id="26" dur="500"/>
                                        <p:tgtEl>
                                          <p:spTgt spid="10">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22000" decel="71000" fill="hold" nodeType="clickEffect">
                                  <p:stCondLst>
                                    <p:cond delay="0"/>
                                  </p:stCondLst>
                                  <p:childTnLst>
                                    <p:animMotion origin="layout" path="M 1.66667E-6 -1.85185E-6 L 1.66667E-6 0.45996 " pathEditMode="relative" rAng="0" ptsTypes="AA">
                                      <p:cBhvr>
                                        <p:cTn id="30" dur="2000" fill="hold"/>
                                        <p:tgtEl>
                                          <p:spTgt spid="11">
                                            <p:txEl>
                                              <p:pRg st="0" end="0"/>
                                            </p:txEl>
                                          </p:spTgt>
                                        </p:tgtEl>
                                        <p:attrNameLst>
                                          <p:attrName>ppt_x</p:attrName>
                                          <p:attrName>ppt_y</p:attrName>
                                        </p:attrNameLst>
                                      </p:cBhvr>
                                      <p:rCtr x="0" y="22986"/>
                                    </p:animMotion>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nodeType="clickEffect">
                                  <p:stCondLst>
                                    <p:cond delay="0"/>
                                  </p:stCondLst>
                                  <p:childTnLst>
                                    <p:animMotion origin="layout" path="M -3.61111E-6 3.33333E-6 L -3.61111E-6 0.77916 " pathEditMode="relative" rAng="0" ptsTypes="AA">
                                      <p:cBhvr>
                                        <p:cTn id="34" dur="2000" fill="hold"/>
                                        <p:tgtEl>
                                          <p:spTgt spid="12">
                                            <p:txEl>
                                              <p:pRg st="0" end="0"/>
                                            </p:txEl>
                                          </p:spTgt>
                                        </p:tgtEl>
                                        <p:attrNameLst>
                                          <p:attrName>ppt_x</p:attrName>
                                          <p:attrName>ppt_y</p:attrName>
                                        </p:attrNameLst>
                                      </p:cBhvr>
                                      <p:rCtr x="0" y="38958"/>
                                    </p:animMotion>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grpId="0" nodeType="clickEffect">
                                  <p:stCondLst>
                                    <p:cond delay="0"/>
                                  </p:stCondLst>
                                  <p:childTnLst>
                                    <p:animMotion origin="layout" path="M 3.88889E-6 3.4642E-7 L 3.88889E-6 1.07275 " pathEditMode="relative" rAng="0" ptsTypes="AA">
                                      <p:cBhvr>
                                        <p:cTn id="38" dur="2000" fill="hold"/>
                                        <p:tgtEl>
                                          <p:spTgt spid="13"/>
                                        </p:tgtEl>
                                        <p:attrNameLst>
                                          <p:attrName>ppt_x</p:attrName>
                                          <p:attrName>ppt_y</p:attrName>
                                        </p:attrNameLst>
                                      </p:cBhvr>
                                      <p:rCtr x="0" y="5362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600200"/>
            <a:ext cx="6781800" cy="1107996"/>
          </a:xfrm>
          <a:prstGeom prst="rect">
            <a:avLst/>
          </a:prstGeom>
          <a:noFill/>
        </p:spPr>
        <p:txBody>
          <a:bodyPr wrap="square" rtlCol="0">
            <a:spAutoFit/>
          </a:bodyPr>
          <a:lstStyle/>
          <a:p>
            <a:r>
              <a:rPr lang="en-US" sz="6600" b="1" dirty="0" smtClean="0">
                <a:effectLst>
                  <a:outerShdw blurRad="38100" dist="38100" dir="2700000" algn="tl">
                    <a:srgbClr val="000000">
                      <a:alpha val="43137"/>
                    </a:srgbClr>
                  </a:outerShdw>
                </a:effectLst>
              </a:rPr>
              <a:t>Congratulations</a:t>
            </a:r>
            <a:endParaRPr lang="en-US" sz="6600" b="1" dirty="0">
              <a:effectLst>
                <a:outerShdw blurRad="38100" dist="38100" dir="2700000" algn="tl">
                  <a:srgbClr val="000000">
                    <a:alpha val="43137"/>
                  </a:srgbClr>
                </a:outerShdw>
              </a:effectLst>
            </a:endParaRPr>
          </a:p>
        </p:txBody>
      </p:sp>
      <p:sp>
        <p:nvSpPr>
          <p:cNvPr id="5" name="Rectangle 4"/>
          <p:cNvSpPr/>
          <p:nvPr/>
        </p:nvSpPr>
        <p:spPr>
          <a:xfrm>
            <a:off x="1295400" y="3886200"/>
            <a:ext cx="8996683" cy="2308324"/>
          </a:xfrm>
          <a:prstGeom prst="rect">
            <a:avLst/>
          </a:prstGeom>
          <a:noFill/>
        </p:spPr>
        <p:txBody>
          <a:bodyPr wrap="square" lIns="91440" tIns="45720" rIns="91440" bIns="45720">
            <a:spAutoFit/>
          </a:bodyPr>
          <a:lstStyle/>
          <a:p>
            <a:pPr algn="ctr"/>
            <a:r>
              <a:rPr lang="en-US" sz="7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PISA Lovers</a:t>
            </a:r>
          </a:p>
          <a:p>
            <a:pPr algn="ctr"/>
            <a:r>
              <a:rPr lang="en-US" sz="7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Team </a:t>
            </a:r>
            <a:r>
              <a:rPr lang="en-US" sz="7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sym typeface="Wingdings" pitchFamily="2" charset="2"/>
              </a:rPr>
              <a:t></a:t>
            </a:r>
            <a:endParaRPr lang="en-US" sz="7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3822103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77</TotalTime>
  <Words>232</Words>
  <Application>Microsoft Office PowerPoint</Application>
  <PresentationFormat>On-screen Show (4:3)</PresentationFormat>
  <Paragraphs>41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Executive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user2011</dc:creator>
  <cp:lastModifiedBy>user2011</cp:lastModifiedBy>
  <cp:revision>14</cp:revision>
  <dcterms:created xsi:type="dcterms:W3CDTF">2006-08-16T00:00:00Z</dcterms:created>
  <dcterms:modified xsi:type="dcterms:W3CDTF">2013-07-26T21:16:45Z</dcterms:modified>
</cp:coreProperties>
</file>