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72" r:id="rId1"/>
  </p:sldMasterIdLst>
  <p:notesMasterIdLst>
    <p:notesMasterId r:id="rId26"/>
  </p:notesMasterIdLst>
  <p:sldIdLst>
    <p:sldId id="256" r:id="rId2"/>
    <p:sldId id="257" r:id="rId3"/>
    <p:sldId id="258" r:id="rId4"/>
    <p:sldId id="259" r:id="rId5"/>
    <p:sldId id="260" r:id="rId6"/>
    <p:sldId id="270" r:id="rId7"/>
    <p:sldId id="261" r:id="rId8"/>
    <p:sldId id="264" r:id="rId9"/>
    <p:sldId id="262" r:id="rId10"/>
    <p:sldId id="265" r:id="rId11"/>
    <p:sldId id="266" r:id="rId12"/>
    <p:sldId id="267" r:id="rId13"/>
    <p:sldId id="268" r:id="rId14"/>
    <p:sldId id="269" r:id="rId15"/>
    <p:sldId id="271" r:id="rId16"/>
    <p:sldId id="272" r:id="rId17"/>
    <p:sldId id="273" r:id="rId18"/>
    <p:sldId id="274" r:id="rId19"/>
    <p:sldId id="275" r:id="rId20"/>
    <p:sldId id="276" r:id="rId21"/>
    <p:sldId id="277" r:id="rId22"/>
    <p:sldId id="279" r:id="rId23"/>
    <p:sldId id="280" r:id="rId24"/>
    <p:sldId id="278" r:id="rId25"/>
  </p:sldIdLst>
  <p:sldSz cx="9144000" cy="6858000" type="screen4x3"/>
  <p:notesSz cx="6858000" cy="9144000"/>
  <p:defaultText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84380"/>
    <p:restoredTop sz="94660"/>
  </p:normalViewPr>
  <p:slideViewPr>
    <p:cSldViewPr>
      <p:cViewPr>
        <p:scale>
          <a:sx n="69" d="100"/>
          <a:sy n="69" d="100"/>
        </p:scale>
        <p:origin x="-78" y="-28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EG"/>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B177B03F-3F33-4419-8C74-6E8539559811}" type="datetimeFigureOut">
              <a:rPr lang="ar-EG" smtClean="0"/>
              <a:pPr/>
              <a:t>03/08/1432</a:t>
            </a:fld>
            <a:endParaRPr lang="ar-EG"/>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EG"/>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EG"/>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543DD9FE-DF5B-4A4C-A532-0F91FAF4772C}" type="slidenum">
              <a:rPr lang="ar-EG" smtClean="0"/>
              <a:pPr/>
              <a:t>‹#›</a:t>
            </a:fld>
            <a:endParaRPr lang="ar-EG"/>
          </a:p>
        </p:txBody>
      </p:sp>
    </p:spTree>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EG" dirty="0"/>
          </a:p>
        </p:txBody>
      </p:sp>
      <p:sp>
        <p:nvSpPr>
          <p:cNvPr id="4" name="Slide Number Placeholder 3"/>
          <p:cNvSpPr>
            <a:spLocks noGrp="1"/>
          </p:cNvSpPr>
          <p:nvPr>
            <p:ph type="sldNum" sz="quarter" idx="10"/>
          </p:nvPr>
        </p:nvSpPr>
        <p:spPr/>
        <p:txBody>
          <a:bodyPr/>
          <a:lstStyle/>
          <a:p>
            <a:fld id="{543DD9FE-DF5B-4A4C-A532-0F91FAF4772C}" type="slidenum">
              <a:rPr lang="ar-EG" smtClean="0"/>
              <a:pPr/>
              <a:t>1</a:t>
            </a:fld>
            <a:endParaRPr lang="ar-EG"/>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extLst/>
          </a:lstStyle>
          <a:p>
            <a:fld id="{EB99A787-7725-47C7-B054-119738CF55FE}" type="datetimeFigureOut">
              <a:rPr lang="ar-EG" smtClean="0"/>
              <a:pPr/>
              <a:t>03/08/1432</a:t>
            </a:fld>
            <a:endParaRPr lang="ar-EG"/>
          </a:p>
        </p:txBody>
      </p:sp>
      <p:sp>
        <p:nvSpPr>
          <p:cNvPr id="17" name="Footer Placeholder 16"/>
          <p:cNvSpPr>
            <a:spLocks noGrp="1"/>
          </p:cNvSpPr>
          <p:nvPr>
            <p:ph type="ftr" sz="quarter" idx="11"/>
          </p:nvPr>
        </p:nvSpPr>
        <p:spPr/>
        <p:txBody>
          <a:bodyPr/>
          <a:lstStyle>
            <a:extLst/>
          </a:lstStyle>
          <a:p>
            <a:endParaRPr lang="ar-EG"/>
          </a:p>
        </p:txBody>
      </p:sp>
      <p:sp>
        <p:nvSpPr>
          <p:cNvPr id="29" name="Slide Number Placeholder 28"/>
          <p:cNvSpPr>
            <a:spLocks noGrp="1"/>
          </p:cNvSpPr>
          <p:nvPr>
            <p:ph type="sldNum" sz="quarter" idx="12"/>
          </p:nvPr>
        </p:nvSpPr>
        <p:spPr/>
        <p:txBody>
          <a:bodyPr/>
          <a:lstStyle>
            <a:extLst/>
          </a:lstStyle>
          <a:p>
            <a:fld id="{5B9D9ADE-2C6D-45EC-A9BF-8C599CF1BE18}" type="slidenum">
              <a:rPr lang="ar-EG" smtClean="0"/>
              <a:pPr/>
              <a:t>‹#›</a:t>
            </a:fld>
            <a:endParaRPr lang="ar-EG"/>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EB99A787-7725-47C7-B054-119738CF55FE}" type="datetimeFigureOut">
              <a:rPr lang="ar-EG" smtClean="0"/>
              <a:pPr/>
              <a:t>03/08/1432</a:t>
            </a:fld>
            <a:endParaRPr lang="ar-EG"/>
          </a:p>
        </p:txBody>
      </p:sp>
      <p:sp>
        <p:nvSpPr>
          <p:cNvPr id="5" name="Footer Placeholder 4"/>
          <p:cNvSpPr>
            <a:spLocks noGrp="1"/>
          </p:cNvSpPr>
          <p:nvPr>
            <p:ph type="ftr" sz="quarter" idx="11"/>
          </p:nvPr>
        </p:nvSpPr>
        <p:spPr/>
        <p:txBody>
          <a:bodyPr/>
          <a:lstStyle>
            <a:extLst/>
          </a:lstStyle>
          <a:p>
            <a:endParaRPr lang="ar-EG"/>
          </a:p>
        </p:txBody>
      </p:sp>
      <p:sp>
        <p:nvSpPr>
          <p:cNvPr id="6" name="Slide Number Placeholder 5"/>
          <p:cNvSpPr>
            <a:spLocks noGrp="1"/>
          </p:cNvSpPr>
          <p:nvPr>
            <p:ph type="sldNum" sz="quarter" idx="12"/>
          </p:nvPr>
        </p:nvSpPr>
        <p:spPr/>
        <p:txBody>
          <a:bodyPr/>
          <a:lstStyle>
            <a:extLst/>
          </a:lstStyle>
          <a:p>
            <a:fld id="{5B9D9ADE-2C6D-45EC-A9BF-8C599CF1BE18}" type="slidenum">
              <a:rPr lang="ar-EG" smtClean="0"/>
              <a:pPr/>
              <a:t>‹#›</a:t>
            </a:fld>
            <a:endParaRPr lang="ar-EG"/>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EB99A787-7725-47C7-B054-119738CF55FE}" type="datetimeFigureOut">
              <a:rPr lang="ar-EG" smtClean="0"/>
              <a:pPr/>
              <a:t>03/08/1432</a:t>
            </a:fld>
            <a:endParaRPr lang="ar-EG"/>
          </a:p>
        </p:txBody>
      </p:sp>
      <p:sp>
        <p:nvSpPr>
          <p:cNvPr id="5" name="Footer Placeholder 4"/>
          <p:cNvSpPr>
            <a:spLocks noGrp="1"/>
          </p:cNvSpPr>
          <p:nvPr>
            <p:ph type="ftr" sz="quarter" idx="11"/>
          </p:nvPr>
        </p:nvSpPr>
        <p:spPr/>
        <p:txBody>
          <a:bodyPr/>
          <a:lstStyle>
            <a:extLst/>
          </a:lstStyle>
          <a:p>
            <a:endParaRPr lang="ar-EG"/>
          </a:p>
        </p:txBody>
      </p:sp>
      <p:sp>
        <p:nvSpPr>
          <p:cNvPr id="6" name="Slide Number Placeholder 5"/>
          <p:cNvSpPr>
            <a:spLocks noGrp="1"/>
          </p:cNvSpPr>
          <p:nvPr>
            <p:ph type="sldNum" sz="quarter" idx="12"/>
          </p:nvPr>
        </p:nvSpPr>
        <p:spPr/>
        <p:txBody>
          <a:bodyPr/>
          <a:lstStyle>
            <a:extLst/>
          </a:lstStyle>
          <a:p>
            <a:fld id="{5B9D9ADE-2C6D-45EC-A9BF-8C599CF1BE18}" type="slidenum">
              <a:rPr lang="ar-EG" smtClean="0"/>
              <a:pPr/>
              <a:t>‹#›</a:t>
            </a:fld>
            <a:endParaRPr lang="ar-EG"/>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EB99A787-7725-47C7-B054-119738CF55FE}" type="datetimeFigureOut">
              <a:rPr lang="ar-EG" smtClean="0"/>
              <a:pPr/>
              <a:t>03/08/1432</a:t>
            </a:fld>
            <a:endParaRPr lang="ar-EG"/>
          </a:p>
        </p:txBody>
      </p:sp>
      <p:sp>
        <p:nvSpPr>
          <p:cNvPr id="5" name="Footer Placeholder 4"/>
          <p:cNvSpPr>
            <a:spLocks noGrp="1"/>
          </p:cNvSpPr>
          <p:nvPr>
            <p:ph type="ftr" sz="quarter" idx="11"/>
          </p:nvPr>
        </p:nvSpPr>
        <p:spPr/>
        <p:txBody>
          <a:bodyPr/>
          <a:lstStyle>
            <a:extLst/>
          </a:lstStyle>
          <a:p>
            <a:endParaRPr lang="ar-EG"/>
          </a:p>
        </p:txBody>
      </p:sp>
      <p:sp>
        <p:nvSpPr>
          <p:cNvPr id="6" name="Slide Number Placeholder 5"/>
          <p:cNvSpPr>
            <a:spLocks noGrp="1"/>
          </p:cNvSpPr>
          <p:nvPr>
            <p:ph type="sldNum" sz="quarter" idx="12"/>
          </p:nvPr>
        </p:nvSpPr>
        <p:spPr/>
        <p:txBody>
          <a:bodyPr/>
          <a:lstStyle>
            <a:extLst/>
          </a:lstStyle>
          <a:p>
            <a:fld id="{5B9D9ADE-2C6D-45EC-A9BF-8C599CF1BE18}" type="slidenum">
              <a:rPr lang="ar-EG" smtClean="0"/>
              <a:pPr/>
              <a:t>‹#›</a:t>
            </a:fld>
            <a:endParaRPr lang="ar-EG"/>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EB99A787-7725-47C7-B054-119738CF55FE}" type="datetimeFigureOut">
              <a:rPr lang="ar-EG" smtClean="0"/>
              <a:pPr/>
              <a:t>03/08/1432</a:t>
            </a:fld>
            <a:endParaRPr lang="ar-EG"/>
          </a:p>
        </p:txBody>
      </p:sp>
      <p:sp>
        <p:nvSpPr>
          <p:cNvPr id="5" name="Footer Placeholder 4"/>
          <p:cNvSpPr>
            <a:spLocks noGrp="1"/>
          </p:cNvSpPr>
          <p:nvPr>
            <p:ph type="ftr" sz="quarter" idx="11"/>
          </p:nvPr>
        </p:nvSpPr>
        <p:spPr/>
        <p:txBody>
          <a:bodyPr/>
          <a:lstStyle>
            <a:extLst/>
          </a:lstStyle>
          <a:p>
            <a:endParaRPr lang="ar-EG"/>
          </a:p>
        </p:txBody>
      </p:sp>
      <p:sp>
        <p:nvSpPr>
          <p:cNvPr id="6" name="Slide Number Placeholder 5"/>
          <p:cNvSpPr>
            <a:spLocks noGrp="1"/>
          </p:cNvSpPr>
          <p:nvPr>
            <p:ph type="sldNum" sz="quarter" idx="12"/>
          </p:nvPr>
        </p:nvSpPr>
        <p:spPr/>
        <p:txBody>
          <a:bodyPr/>
          <a:lstStyle>
            <a:extLst/>
          </a:lstStyle>
          <a:p>
            <a:fld id="{5B9D9ADE-2C6D-45EC-A9BF-8C599CF1BE18}" type="slidenum">
              <a:rPr lang="ar-EG" smtClean="0"/>
              <a:pPr/>
              <a:t>‹#›</a:t>
            </a:fld>
            <a:endParaRPr lang="ar-EG"/>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EB99A787-7725-47C7-B054-119738CF55FE}" type="datetimeFigureOut">
              <a:rPr lang="ar-EG" smtClean="0"/>
              <a:pPr/>
              <a:t>03/08/1432</a:t>
            </a:fld>
            <a:endParaRPr lang="ar-EG"/>
          </a:p>
        </p:txBody>
      </p:sp>
      <p:sp>
        <p:nvSpPr>
          <p:cNvPr id="6" name="Footer Placeholder 5"/>
          <p:cNvSpPr>
            <a:spLocks noGrp="1"/>
          </p:cNvSpPr>
          <p:nvPr>
            <p:ph type="ftr" sz="quarter" idx="11"/>
          </p:nvPr>
        </p:nvSpPr>
        <p:spPr/>
        <p:txBody>
          <a:bodyPr/>
          <a:lstStyle>
            <a:extLst/>
          </a:lstStyle>
          <a:p>
            <a:endParaRPr lang="ar-EG"/>
          </a:p>
        </p:txBody>
      </p:sp>
      <p:sp>
        <p:nvSpPr>
          <p:cNvPr id="7" name="Slide Number Placeholder 6"/>
          <p:cNvSpPr>
            <a:spLocks noGrp="1"/>
          </p:cNvSpPr>
          <p:nvPr>
            <p:ph type="sldNum" sz="quarter" idx="12"/>
          </p:nvPr>
        </p:nvSpPr>
        <p:spPr/>
        <p:txBody>
          <a:bodyPr/>
          <a:lstStyle>
            <a:extLst/>
          </a:lstStyle>
          <a:p>
            <a:fld id="{5B9D9ADE-2C6D-45EC-A9BF-8C599CF1BE18}" type="slidenum">
              <a:rPr lang="ar-EG" smtClean="0"/>
              <a:pPr/>
              <a:t>‹#›</a:t>
            </a:fld>
            <a:endParaRPr lang="ar-EG"/>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EB99A787-7725-47C7-B054-119738CF55FE}" type="datetimeFigureOut">
              <a:rPr lang="ar-EG" smtClean="0"/>
              <a:pPr/>
              <a:t>03/08/1432</a:t>
            </a:fld>
            <a:endParaRPr lang="ar-EG"/>
          </a:p>
        </p:txBody>
      </p:sp>
      <p:sp>
        <p:nvSpPr>
          <p:cNvPr id="8" name="Footer Placeholder 7"/>
          <p:cNvSpPr>
            <a:spLocks noGrp="1"/>
          </p:cNvSpPr>
          <p:nvPr>
            <p:ph type="ftr" sz="quarter" idx="11"/>
          </p:nvPr>
        </p:nvSpPr>
        <p:spPr/>
        <p:txBody>
          <a:bodyPr/>
          <a:lstStyle>
            <a:extLst/>
          </a:lstStyle>
          <a:p>
            <a:endParaRPr lang="ar-EG"/>
          </a:p>
        </p:txBody>
      </p:sp>
      <p:sp>
        <p:nvSpPr>
          <p:cNvPr id="9" name="Slide Number Placeholder 8"/>
          <p:cNvSpPr>
            <a:spLocks noGrp="1"/>
          </p:cNvSpPr>
          <p:nvPr>
            <p:ph type="sldNum" sz="quarter" idx="12"/>
          </p:nvPr>
        </p:nvSpPr>
        <p:spPr/>
        <p:txBody>
          <a:bodyPr/>
          <a:lstStyle>
            <a:extLst/>
          </a:lstStyle>
          <a:p>
            <a:fld id="{5B9D9ADE-2C6D-45EC-A9BF-8C599CF1BE18}" type="slidenum">
              <a:rPr lang="ar-EG" smtClean="0"/>
              <a:pPr/>
              <a:t>‹#›</a:t>
            </a:fld>
            <a:endParaRPr lang="ar-EG"/>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EB99A787-7725-47C7-B054-119738CF55FE}" type="datetimeFigureOut">
              <a:rPr lang="ar-EG" smtClean="0"/>
              <a:pPr/>
              <a:t>03/08/1432</a:t>
            </a:fld>
            <a:endParaRPr lang="ar-EG"/>
          </a:p>
        </p:txBody>
      </p:sp>
      <p:sp>
        <p:nvSpPr>
          <p:cNvPr id="4" name="Footer Placeholder 3"/>
          <p:cNvSpPr>
            <a:spLocks noGrp="1"/>
          </p:cNvSpPr>
          <p:nvPr>
            <p:ph type="ftr" sz="quarter" idx="11"/>
          </p:nvPr>
        </p:nvSpPr>
        <p:spPr/>
        <p:txBody>
          <a:bodyPr/>
          <a:lstStyle>
            <a:extLst/>
          </a:lstStyle>
          <a:p>
            <a:endParaRPr lang="ar-EG"/>
          </a:p>
        </p:txBody>
      </p:sp>
      <p:sp>
        <p:nvSpPr>
          <p:cNvPr id="5" name="Slide Number Placeholder 4"/>
          <p:cNvSpPr>
            <a:spLocks noGrp="1"/>
          </p:cNvSpPr>
          <p:nvPr>
            <p:ph type="sldNum" sz="quarter" idx="12"/>
          </p:nvPr>
        </p:nvSpPr>
        <p:spPr/>
        <p:txBody>
          <a:bodyPr/>
          <a:lstStyle>
            <a:extLst/>
          </a:lstStyle>
          <a:p>
            <a:fld id="{5B9D9ADE-2C6D-45EC-A9BF-8C599CF1BE18}" type="slidenum">
              <a:rPr lang="ar-EG" smtClean="0"/>
              <a:pPr/>
              <a:t>‹#›</a:t>
            </a:fld>
            <a:endParaRPr lang="ar-EG"/>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EB99A787-7725-47C7-B054-119738CF55FE}" type="datetimeFigureOut">
              <a:rPr lang="ar-EG" smtClean="0"/>
              <a:pPr/>
              <a:t>03/08/1432</a:t>
            </a:fld>
            <a:endParaRPr lang="ar-EG"/>
          </a:p>
        </p:txBody>
      </p:sp>
      <p:sp>
        <p:nvSpPr>
          <p:cNvPr id="3" name="Footer Placeholder 2"/>
          <p:cNvSpPr>
            <a:spLocks noGrp="1"/>
          </p:cNvSpPr>
          <p:nvPr>
            <p:ph type="ftr" sz="quarter" idx="11"/>
          </p:nvPr>
        </p:nvSpPr>
        <p:spPr/>
        <p:txBody>
          <a:bodyPr/>
          <a:lstStyle>
            <a:extLst/>
          </a:lstStyle>
          <a:p>
            <a:endParaRPr lang="ar-EG"/>
          </a:p>
        </p:txBody>
      </p:sp>
      <p:sp>
        <p:nvSpPr>
          <p:cNvPr id="4" name="Slide Number Placeholder 3"/>
          <p:cNvSpPr>
            <a:spLocks noGrp="1"/>
          </p:cNvSpPr>
          <p:nvPr>
            <p:ph type="sldNum" sz="quarter" idx="12"/>
          </p:nvPr>
        </p:nvSpPr>
        <p:spPr/>
        <p:txBody>
          <a:bodyPr/>
          <a:lstStyle>
            <a:extLst/>
          </a:lstStyle>
          <a:p>
            <a:fld id="{5B9D9ADE-2C6D-45EC-A9BF-8C599CF1BE18}" type="slidenum">
              <a:rPr lang="ar-EG" smtClean="0"/>
              <a:pPr/>
              <a:t>‹#›</a:t>
            </a:fld>
            <a:endParaRPr lang="ar-EG"/>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EB99A787-7725-47C7-B054-119738CF55FE}" type="datetimeFigureOut">
              <a:rPr lang="ar-EG" smtClean="0"/>
              <a:pPr/>
              <a:t>03/08/1432</a:t>
            </a:fld>
            <a:endParaRPr lang="ar-EG"/>
          </a:p>
        </p:txBody>
      </p:sp>
      <p:sp>
        <p:nvSpPr>
          <p:cNvPr id="6" name="Footer Placeholder 5"/>
          <p:cNvSpPr>
            <a:spLocks noGrp="1"/>
          </p:cNvSpPr>
          <p:nvPr>
            <p:ph type="ftr" sz="quarter" idx="11"/>
          </p:nvPr>
        </p:nvSpPr>
        <p:spPr/>
        <p:txBody>
          <a:bodyPr/>
          <a:lstStyle>
            <a:extLst/>
          </a:lstStyle>
          <a:p>
            <a:endParaRPr lang="ar-EG"/>
          </a:p>
        </p:txBody>
      </p:sp>
      <p:sp>
        <p:nvSpPr>
          <p:cNvPr id="7" name="Slide Number Placeholder 6"/>
          <p:cNvSpPr>
            <a:spLocks noGrp="1"/>
          </p:cNvSpPr>
          <p:nvPr>
            <p:ph type="sldNum" sz="quarter" idx="12"/>
          </p:nvPr>
        </p:nvSpPr>
        <p:spPr/>
        <p:txBody>
          <a:bodyPr/>
          <a:lstStyle>
            <a:extLst/>
          </a:lstStyle>
          <a:p>
            <a:fld id="{5B9D9ADE-2C6D-45EC-A9BF-8C599CF1BE18}" type="slidenum">
              <a:rPr lang="ar-EG" smtClean="0"/>
              <a:pPr/>
              <a:t>‹#›</a:t>
            </a:fld>
            <a:endParaRPr lang="ar-EG"/>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smtClean="0"/>
              <a:t>Click icon to add picture</a:t>
            </a:r>
            <a:endParaRPr kumimoji="0" lang="en-US"/>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extLst/>
          </a:lstStyle>
          <a:p>
            <a:fld id="{EB99A787-7725-47C7-B054-119738CF55FE}" type="datetimeFigureOut">
              <a:rPr lang="ar-EG" smtClean="0"/>
              <a:pPr/>
              <a:t>03/08/1432</a:t>
            </a:fld>
            <a:endParaRPr lang="ar-EG"/>
          </a:p>
        </p:txBody>
      </p:sp>
      <p:sp>
        <p:nvSpPr>
          <p:cNvPr id="6" name="Footer Placeholder 5"/>
          <p:cNvSpPr>
            <a:spLocks noGrp="1"/>
          </p:cNvSpPr>
          <p:nvPr>
            <p:ph type="ftr" sz="quarter" idx="11"/>
          </p:nvPr>
        </p:nvSpPr>
        <p:spPr>
          <a:xfrm>
            <a:off x="914400" y="55499"/>
            <a:ext cx="5562600" cy="365125"/>
          </a:xfrm>
        </p:spPr>
        <p:txBody>
          <a:bodyPr/>
          <a:lstStyle>
            <a:extLst/>
          </a:lstStyle>
          <a:p>
            <a:endParaRPr lang="ar-EG"/>
          </a:p>
        </p:txBody>
      </p:sp>
      <p:sp>
        <p:nvSpPr>
          <p:cNvPr id="7" name="Slide Number Placeholder 6"/>
          <p:cNvSpPr>
            <a:spLocks noGrp="1"/>
          </p:cNvSpPr>
          <p:nvPr>
            <p:ph type="sldNum" sz="quarter" idx="12"/>
          </p:nvPr>
        </p:nvSpPr>
        <p:spPr>
          <a:xfrm>
            <a:off x="8610600" y="55499"/>
            <a:ext cx="457200" cy="365125"/>
          </a:xfrm>
        </p:spPr>
        <p:txBody>
          <a:bodyPr/>
          <a:lstStyle>
            <a:extLst/>
          </a:lstStyle>
          <a:p>
            <a:fld id="{5B9D9ADE-2C6D-45EC-A9BF-8C599CF1BE18}" type="slidenum">
              <a:rPr lang="ar-EG" smtClean="0"/>
              <a:pPr/>
              <a:t>‹#›</a:t>
            </a:fld>
            <a:endParaRPr lang="ar-EG"/>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EB99A787-7725-47C7-B054-119738CF55FE}" type="datetimeFigureOut">
              <a:rPr lang="ar-EG" smtClean="0"/>
              <a:pPr/>
              <a:t>03/08/1432</a:t>
            </a:fld>
            <a:endParaRPr lang="ar-EG"/>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ar-EG"/>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5B9D9ADE-2C6D-45EC-A9BF-8C599CF1BE18}" type="slidenum">
              <a:rPr lang="ar-EG" smtClean="0"/>
              <a:pPr/>
              <a:t>‹#›</a:t>
            </a:fld>
            <a:endParaRPr lang="ar-EG"/>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1"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r" rtl="1"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r" rtl="1"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r" rtl="1"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r" rtl="1"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r" rtl="1"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r" rtl="1"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r" rtl="1"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r" rtl="1"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r" rtl="1"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24.xml.rels><?xml version="1.0" encoding="UTF-8" standalone="yes"?>
<Relationships xmlns="http://schemas.openxmlformats.org/package/2006/relationships"><Relationship Id="rId3" Type="http://schemas.openxmlformats.org/officeDocument/2006/relationships/hyperlink" Target="http://www.alexu.edu.eg/" TargetMode="External"/><Relationship Id="rId2" Type="http://schemas.openxmlformats.org/officeDocument/2006/relationships/hyperlink" Target="http://www.alexdental.net/" TargetMode="External"/><Relationship Id="rId1" Type="http://schemas.openxmlformats.org/officeDocument/2006/relationships/slideLayout" Target="../slideLayouts/slideLayout2.xml"/><Relationship Id="rId4" Type="http://schemas.openxmlformats.org/officeDocument/2006/relationships/hyperlink" Target="http://www.dent.alex.edu.e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5786" y="0"/>
            <a:ext cx="7858180" cy="1857388"/>
          </a:xfrm>
        </p:spPr>
        <p:txBody>
          <a:bodyPr/>
          <a:lstStyle/>
          <a:p>
            <a:pPr algn="ctr" rtl="0"/>
            <a:r>
              <a:rPr lang="en-US" dirty="0" smtClean="0"/>
              <a:t>Faculty Of Dentistry</a:t>
            </a:r>
            <a:br>
              <a:rPr lang="en-US" dirty="0" smtClean="0"/>
            </a:br>
            <a:r>
              <a:rPr lang="en-US" dirty="0" smtClean="0"/>
              <a:t>University Of Alexandria</a:t>
            </a:r>
            <a:br>
              <a:rPr lang="en-US" dirty="0" smtClean="0"/>
            </a:br>
            <a:r>
              <a:rPr lang="en-US" dirty="0" err="1" smtClean="0"/>
              <a:t>كلية</a:t>
            </a:r>
            <a:r>
              <a:rPr lang="en-US" dirty="0" smtClean="0"/>
              <a:t> </a:t>
            </a:r>
            <a:r>
              <a:rPr lang="en-US" dirty="0" err="1" smtClean="0"/>
              <a:t>طب</a:t>
            </a:r>
            <a:r>
              <a:rPr lang="en-US" dirty="0" smtClean="0"/>
              <a:t> </a:t>
            </a:r>
            <a:r>
              <a:rPr lang="en-US" dirty="0" err="1" smtClean="0"/>
              <a:t>الأسنان</a:t>
            </a:r>
            <a:r>
              <a:rPr lang="en-US" dirty="0" smtClean="0"/>
              <a:t> </a:t>
            </a:r>
            <a:br>
              <a:rPr lang="en-US" dirty="0" smtClean="0"/>
            </a:br>
            <a:r>
              <a:rPr lang="en-US" dirty="0" smtClean="0"/>
              <a:t>جامعة الأسكندرية </a:t>
            </a:r>
            <a:endParaRPr lang="ar-EG" dirty="0"/>
          </a:p>
        </p:txBody>
      </p:sp>
      <p:pic>
        <p:nvPicPr>
          <p:cNvPr id="4" name="Picture 3" descr="AlexUnivDent_Color.jpg"/>
          <p:cNvPicPr>
            <a:picLocks noChangeAspect="1"/>
          </p:cNvPicPr>
          <p:nvPr/>
        </p:nvPicPr>
        <p:blipFill>
          <a:blip r:embed="rId3" cstate="print"/>
          <a:stretch>
            <a:fillRect/>
          </a:stretch>
        </p:blipFill>
        <p:spPr>
          <a:xfrm>
            <a:off x="3000364" y="2763553"/>
            <a:ext cx="3500462" cy="409444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Departments and Facilities</a:t>
            </a:r>
            <a:br>
              <a:rPr lang="en-US" dirty="0" smtClean="0"/>
            </a:br>
            <a:r>
              <a:rPr lang="ar-EG" dirty="0" smtClean="0"/>
              <a:t>أقسام و إمكانيات الكلية</a:t>
            </a:r>
            <a:endParaRPr lang="ar-EG" dirty="0"/>
          </a:p>
        </p:txBody>
      </p:sp>
      <p:pic>
        <p:nvPicPr>
          <p:cNvPr id="4" name="Content Placeholder 3" descr="P7020703.jpg"/>
          <p:cNvPicPr>
            <a:picLocks noGrp="1" noChangeAspect="1"/>
          </p:cNvPicPr>
          <p:nvPr>
            <p:ph idx="1"/>
          </p:nvPr>
        </p:nvPicPr>
        <p:blipFill>
          <a:blip r:embed="rId2" cstate="print"/>
          <a:stretch>
            <a:fillRect/>
          </a:stretch>
        </p:blipFill>
        <p:spPr>
          <a:xfrm>
            <a:off x="3214678" y="1643050"/>
            <a:ext cx="4676788" cy="3507591"/>
          </a:xfrm>
        </p:spPr>
      </p:pic>
      <p:pic>
        <p:nvPicPr>
          <p:cNvPr id="5" name="Picture 4" descr="P7020723.jpg"/>
          <p:cNvPicPr>
            <a:picLocks noChangeAspect="1"/>
          </p:cNvPicPr>
          <p:nvPr/>
        </p:nvPicPr>
        <p:blipFill>
          <a:blip r:embed="rId3" cstate="print"/>
          <a:stretch>
            <a:fillRect/>
          </a:stretch>
        </p:blipFill>
        <p:spPr>
          <a:xfrm>
            <a:off x="0" y="2500306"/>
            <a:ext cx="4758741" cy="3569056"/>
          </a:xfrm>
          <a:prstGeom prst="rect">
            <a:avLst/>
          </a:prstGeom>
        </p:spPr>
      </p:pic>
      <p:pic>
        <p:nvPicPr>
          <p:cNvPr id="6" name="Picture 5" descr="P7020724.jpg"/>
          <p:cNvPicPr>
            <a:picLocks noChangeAspect="1"/>
          </p:cNvPicPr>
          <p:nvPr/>
        </p:nvPicPr>
        <p:blipFill>
          <a:blip r:embed="rId4" cstate="print"/>
          <a:stretch>
            <a:fillRect/>
          </a:stretch>
        </p:blipFill>
        <p:spPr>
          <a:xfrm>
            <a:off x="4643406" y="3482554"/>
            <a:ext cx="4500594" cy="33754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2" dur="1000" fill="hold"/>
                                        <p:tgtEl>
                                          <p:spTgt spid="5"/>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4" dur="1000" fill="hold"/>
                                        <p:tgtEl>
                                          <p:spTgt spid="6"/>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10" y="357166"/>
            <a:ext cx="7986714" cy="1143008"/>
          </a:xfrm>
        </p:spPr>
        <p:txBody>
          <a:bodyPr/>
          <a:lstStyle/>
          <a:p>
            <a:pPr algn="ctr"/>
            <a:r>
              <a:rPr lang="en-US" dirty="0" smtClean="0"/>
              <a:t>Departments and Facilities</a:t>
            </a:r>
            <a:br>
              <a:rPr lang="en-US" dirty="0" smtClean="0"/>
            </a:br>
            <a:r>
              <a:rPr lang="ar-EG" dirty="0" smtClean="0"/>
              <a:t>أقسام و إمكانيات الكلية</a:t>
            </a:r>
            <a:endParaRPr lang="ar-EG" dirty="0"/>
          </a:p>
        </p:txBody>
      </p:sp>
      <p:pic>
        <p:nvPicPr>
          <p:cNvPr id="4" name="Content Placeholder 3" descr="P7020710.jpg"/>
          <p:cNvPicPr>
            <a:picLocks noGrp="1" noChangeAspect="1"/>
          </p:cNvPicPr>
          <p:nvPr>
            <p:ph idx="1"/>
          </p:nvPr>
        </p:nvPicPr>
        <p:blipFill>
          <a:blip r:embed="rId2" cstate="print"/>
          <a:stretch>
            <a:fillRect/>
          </a:stretch>
        </p:blipFill>
        <p:spPr>
          <a:xfrm>
            <a:off x="2714612" y="1714488"/>
            <a:ext cx="4500594" cy="3024209"/>
          </a:xfrm>
        </p:spPr>
      </p:pic>
      <p:pic>
        <p:nvPicPr>
          <p:cNvPr id="5" name="Picture 4" descr="P7020712.jpg"/>
          <p:cNvPicPr>
            <a:picLocks noChangeAspect="1"/>
          </p:cNvPicPr>
          <p:nvPr/>
        </p:nvPicPr>
        <p:blipFill>
          <a:blip r:embed="rId3" cstate="print"/>
          <a:stretch>
            <a:fillRect/>
          </a:stretch>
        </p:blipFill>
        <p:spPr>
          <a:xfrm>
            <a:off x="1357290" y="2000240"/>
            <a:ext cx="3053957" cy="4071942"/>
          </a:xfrm>
          <a:prstGeom prst="rect">
            <a:avLst/>
          </a:prstGeom>
        </p:spPr>
      </p:pic>
      <p:pic>
        <p:nvPicPr>
          <p:cNvPr id="7" name="Picture 6" descr="P7020721.jpg"/>
          <p:cNvPicPr>
            <a:picLocks noChangeAspect="1"/>
          </p:cNvPicPr>
          <p:nvPr/>
        </p:nvPicPr>
        <p:blipFill>
          <a:blip r:embed="rId4" cstate="print"/>
          <a:stretch>
            <a:fillRect/>
          </a:stretch>
        </p:blipFill>
        <p:spPr>
          <a:xfrm>
            <a:off x="4857752" y="2285992"/>
            <a:ext cx="4762533" cy="3571900"/>
          </a:xfrm>
          <a:prstGeom prst="rect">
            <a:avLst/>
          </a:prstGeom>
        </p:spPr>
      </p:pic>
      <p:pic>
        <p:nvPicPr>
          <p:cNvPr id="8" name="Picture 7" descr="P7020716.jpg"/>
          <p:cNvPicPr>
            <a:picLocks noChangeAspect="1"/>
          </p:cNvPicPr>
          <p:nvPr/>
        </p:nvPicPr>
        <p:blipFill>
          <a:blip r:embed="rId5" cstate="print"/>
          <a:stretch>
            <a:fillRect/>
          </a:stretch>
        </p:blipFill>
        <p:spPr>
          <a:xfrm>
            <a:off x="0" y="2357430"/>
            <a:ext cx="3571882" cy="4762509"/>
          </a:xfrm>
          <a:prstGeom prst="rect">
            <a:avLst/>
          </a:prstGeom>
        </p:spPr>
      </p:pic>
      <p:pic>
        <p:nvPicPr>
          <p:cNvPr id="9" name="Picture 8" descr="P7020720.jpg"/>
          <p:cNvPicPr>
            <a:picLocks noChangeAspect="1"/>
          </p:cNvPicPr>
          <p:nvPr/>
        </p:nvPicPr>
        <p:blipFill>
          <a:blip r:embed="rId6" cstate="print"/>
          <a:stretch>
            <a:fillRect/>
          </a:stretch>
        </p:blipFill>
        <p:spPr>
          <a:xfrm>
            <a:off x="3428992" y="3053926"/>
            <a:ext cx="5072098" cy="38040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5"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6" dur="1000" fill="hold"/>
                                        <p:tgtEl>
                                          <p:spTgt spid="5"/>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5"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8" dur="1000" fill="hold"/>
                                        <p:tgtEl>
                                          <p:spTgt spid="7"/>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5"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40" dur="1000" fill="hold"/>
                                        <p:tgtEl>
                                          <p:spTgt spid="9"/>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25"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52" dur="1000" fill="hold"/>
                                        <p:tgtEl>
                                          <p:spTgt spid="8"/>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348" y="512064"/>
            <a:ext cx="7972452" cy="1273862"/>
          </a:xfrm>
        </p:spPr>
        <p:txBody>
          <a:bodyPr/>
          <a:lstStyle/>
          <a:p>
            <a:pPr algn="ctr"/>
            <a:r>
              <a:rPr lang="en-US" dirty="0" smtClean="0"/>
              <a:t>Departments and Facilities</a:t>
            </a:r>
            <a:br>
              <a:rPr lang="en-US" dirty="0" smtClean="0"/>
            </a:br>
            <a:r>
              <a:rPr lang="ar-EG" dirty="0" smtClean="0"/>
              <a:t>أقسام و إمكانيات الكلية</a:t>
            </a:r>
            <a:endParaRPr lang="ar-EG" dirty="0"/>
          </a:p>
        </p:txBody>
      </p:sp>
      <p:pic>
        <p:nvPicPr>
          <p:cNvPr id="4" name="Content Placeholder 3" descr="P7020726.jpg"/>
          <p:cNvPicPr>
            <a:picLocks noGrp="1" noChangeAspect="1"/>
          </p:cNvPicPr>
          <p:nvPr>
            <p:ph idx="1"/>
          </p:nvPr>
        </p:nvPicPr>
        <p:blipFill>
          <a:blip r:embed="rId2" cstate="print"/>
          <a:stretch>
            <a:fillRect/>
          </a:stretch>
        </p:blipFill>
        <p:spPr>
          <a:xfrm>
            <a:off x="3731968" y="1784351"/>
            <a:ext cx="2411667" cy="1501774"/>
          </a:xfrm>
        </p:spPr>
      </p:pic>
      <p:pic>
        <p:nvPicPr>
          <p:cNvPr id="5" name="Picture 4" descr="P7020719.jpg"/>
          <p:cNvPicPr>
            <a:picLocks noChangeAspect="1"/>
          </p:cNvPicPr>
          <p:nvPr/>
        </p:nvPicPr>
        <p:blipFill>
          <a:blip r:embed="rId3" cstate="print"/>
          <a:stretch>
            <a:fillRect/>
          </a:stretch>
        </p:blipFill>
        <p:spPr>
          <a:xfrm>
            <a:off x="500034" y="1714488"/>
            <a:ext cx="3500462" cy="4667284"/>
          </a:xfrm>
          <a:prstGeom prst="rect">
            <a:avLst/>
          </a:prstGeom>
        </p:spPr>
      </p:pic>
      <p:pic>
        <p:nvPicPr>
          <p:cNvPr id="6" name="Picture 5" descr="P7020748.jpg"/>
          <p:cNvPicPr>
            <a:picLocks noChangeAspect="1"/>
          </p:cNvPicPr>
          <p:nvPr/>
        </p:nvPicPr>
        <p:blipFill>
          <a:blip r:embed="rId4" cstate="print"/>
          <a:stretch>
            <a:fillRect/>
          </a:stretch>
        </p:blipFill>
        <p:spPr>
          <a:xfrm>
            <a:off x="4643406" y="1428736"/>
            <a:ext cx="4500594" cy="2134473"/>
          </a:xfrm>
          <a:prstGeom prst="rect">
            <a:avLst/>
          </a:prstGeom>
        </p:spPr>
      </p:pic>
      <p:pic>
        <p:nvPicPr>
          <p:cNvPr id="7" name="Picture 6" descr="P7020730.jpg"/>
          <p:cNvPicPr>
            <a:picLocks noChangeAspect="1"/>
          </p:cNvPicPr>
          <p:nvPr/>
        </p:nvPicPr>
        <p:blipFill>
          <a:blip r:embed="rId5" cstate="print"/>
          <a:stretch>
            <a:fillRect/>
          </a:stretch>
        </p:blipFill>
        <p:spPr>
          <a:xfrm>
            <a:off x="785786" y="2000240"/>
            <a:ext cx="6092250" cy="4569188"/>
          </a:xfrm>
          <a:prstGeom prst="rect">
            <a:avLst/>
          </a:prstGeom>
        </p:spPr>
      </p:pic>
      <p:pic>
        <p:nvPicPr>
          <p:cNvPr id="8" name="Picture 7" descr="P7020731.jpg"/>
          <p:cNvPicPr>
            <a:picLocks noChangeAspect="1"/>
          </p:cNvPicPr>
          <p:nvPr/>
        </p:nvPicPr>
        <p:blipFill>
          <a:blip r:embed="rId6" cstate="print"/>
          <a:stretch>
            <a:fillRect/>
          </a:stretch>
        </p:blipFill>
        <p:spPr>
          <a:xfrm>
            <a:off x="3857620" y="3357562"/>
            <a:ext cx="5286380" cy="39647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ox(in)">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5"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32" dur="1000" fill="hold"/>
                                        <p:tgtEl>
                                          <p:spTgt spid="7"/>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5"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44" dur="1000" fill="hold"/>
                                        <p:tgtEl>
                                          <p:spTgt spid="8"/>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Departments and Facilities</a:t>
            </a:r>
            <a:br>
              <a:rPr lang="en-US" dirty="0" smtClean="0"/>
            </a:br>
            <a:r>
              <a:rPr lang="ar-EG" dirty="0" smtClean="0"/>
              <a:t>أقسام و إمكانيات الكلية</a:t>
            </a:r>
            <a:endParaRPr lang="ar-EG" dirty="0"/>
          </a:p>
        </p:txBody>
      </p:sp>
      <p:pic>
        <p:nvPicPr>
          <p:cNvPr id="4" name="Content Placeholder 3" descr="P7020717.jpg"/>
          <p:cNvPicPr>
            <a:picLocks noGrp="1" noChangeAspect="1"/>
          </p:cNvPicPr>
          <p:nvPr>
            <p:ph idx="1"/>
          </p:nvPr>
        </p:nvPicPr>
        <p:blipFill>
          <a:blip r:embed="rId2" cstate="print"/>
          <a:stretch>
            <a:fillRect/>
          </a:stretch>
        </p:blipFill>
        <p:spPr>
          <a:xfrm>
            <a:off x="4643438" y="1785926"/>
            <a:ext cx="3429000" cy="4572000"/>
          </a:xfrm>
        </p:spPr>
      </p:pic>
      <p:pic>
        <p:nvPicPr>
          <p:cNvPr id="5" name="Picture 4" descr="P7020708.jpg"/>
          <p:cNvPicPr>
            <a:picLocks noChangeAspect="1"/>
          </p:cNvPicPr>
          <p:nvPr/>
        </p:nvPicPr>
        <p:blipFill>
          <a:blip r:embed="rId3" cstate="print"/>
          <a:stretch>
            <a:fillRect/>
          </a:stretch>
        </p:blipFill>
        <p:spPr>
          <a:xfrm>
            <a:off x="571472" y="1946638"/>
            <a:ext cx="6548482" cy="4911362"/>
          </a:xfrm>
          <a:prstGeom prst="rect">
            <a:avLst/>
          </a:prstGeom>
        </p:spPr>
      </p:pic>
      <p:pic>
        <p:nvPicPr>
          <p:cNvPr id="6" name="Picture 5" descr="P7020729.jpg"/>
          <p:cNvPicPr>
            <a:picLocks noChangeAspect="1"/>
          </p:cNvPicPr>
          <p:nvPr/>
        </p:nvPicPr>
        <p:blipFill>
          <a:blip r:embed="rId4" cstate="print"/>
          <a:stretch>
            <a:fillRect/>
          </a:stretch>
        </p:blipFill>
        <p:spPr>
          <a:xfrm>
            <a:off x="428596" y="1571612"/>
            <a:ext cx="5715040" cy="42862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2" dur="1000" fill="hold"/>
                                        <p:tgtEl>
                                          <p:spTgt spid="5"/>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4" dur="1000" fill="hold"/>
                                        <p:tgtEl>
                                          <p:spTgt spid="6"/>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0100" y="500042"/>
            <a:ext cx="7358114" cy="988110"/>
          </a:xfrm>
        </p:spPr>
        <p:txBody>
          <a:bodyPr/>
          <a:lstStyle/>
          <a:p>
            <a:pPr algn="ctr"/>
            <a:r>
              <a:rPr lang="en-US" dirty="0" smtClean="0"/>
              <a:t>Activities</a:t>
            </a:r>
            <a:br>
              <a:rPr lang="en-US" dirty="0" smtClean="0"/>
            </a:br>
            <a:r>
              <a:rPr lang="ar-EG" dirty="0" smtClean="0"/>
              <a:t>الأنشطة المختلفة</a:t>
            </a:r>
            <a:br>
              <a:rPr lang="ar-EG" dirty="0" smtClean="0"/>
            </a:br>
            <a:r>
              <a:rPr lang="en-US" dirty="0" smtClean="0"/>
              <a:t> </a:t>
            </a:r>
            <a:br>
              <a:rPr lang="en-US" dirty="0" smtClean="0"/>
            </a:br>
            <a:endParaRPr lang="ar-EG" dirty="0"/>
          </a:p>
        </p:txBody>
      </p:sp>
      <p:sp>
        <p:nvSpPr>
          <p:cNvPr id="3" name="Content Placeholder 2"/>
          <p:cNvSpPr>
            <a:spLocks noGrp="1"/>
          </p:cNvSpPr>
          <p:nvPr>
            <p:ph idx="1"/>
          </p:nvPr>
        </p:nvSpPr>
        <p:spPr/>
        <p:txBody>
          <a:bodyPr/>
          <a:lstStyle/>
          <a:p>
            <a:pPr algn="l" rtl="0">
              <a:buFont typeface="Wingdings" pitchFamily="2" charset="2"/>
              <a:buChar char="v"/>
            </a:pPr>
            <a:r>
              <a:rPr lang="en-US" dirty="0" smtClean="0"/>
              <a:t>Student’s Union Activities</a:t>
            </a:r>
          </a:p>
          <a:p>
            <a:pPr>
              <a:buFont typeface="Wingdings" pitchFamily="2" charset="2"/>
              <a:buChar char="v"/>
            </a:pPr>
            <a:r>
              <a:rPr lang="ar-EG" dirty="0" smtClean="0"/>
              <a:t>نشاط إتحاد الطلبة</a:t>
            </a:r>
          </a:p>
          <a:p>
            <a:pPr algn="l" rtl="0">
              <a:buFont typeface="Wingdings" pitchFamily="2" charset="2"/>
              <a:buChar char="v"/>
            </a:pPr>
            <a:r>
              <a:rPr lang="en-US" dirty="0" smtClean="0"/>
              <a:t>DSSA –EGYPT Activities</a:t>
            </a:r>
          </a:p>
          <a:p>
            <a:pPr algn="r">
              <a:buFont typeface="Wingdings" pitchFamily="2" charset="2"/>
              <a:buChar char="v"/>
            </a:pPr>
            <a:r>
              <a:rPr lang="ar-EG" dirty="0" smtClean="0"/>
              <a:t>نشاط الجمعية العلمية اطلبة طب الأسنان</a:t>
            </a:r>
            <a:endParaRPr lang="en-US" dirty="0" smtClean="0"/>
          </a:p>
          <a:p>
            <a:pPr algn="l" rtl="0">
              <a:buNone/>
            </a:pPr>
            <a:endParaRPr lang="ar-EG" dirty="0"/>
          </a:p>
        </p:txBody>
      </p:sp>
      <p:pic>
        <p:nvPicPr>
          <p:cNvPr id="21506" name="Picture 2"/>
          <p:cNvPicPr>
            <a:picLocks noChangeAspect="1" noChangeArrowheads="1"/>
          </p:cNvPicPr>
          <p:nvPr/>
        </p:nvPicPr>
        <p:blipFill>
          <a:blip r:embed="rId2"/>
          <a:srcRect l="13183" t="11719" r="24560" b="17968"/>
          <a:stretch>
            <a:fillRect/>
          </a:stretch>
        </p:blipFill>
        <p:spPr bwMode="auto">
          <a:xfrm>
            <a:off x="5786446" y="4255976"/>
            <a:ext cx="3071834" cy="2602024"/>
          </a:xfrm>
          <a:prstGeom prst="rect">
            <a:avLst/>
          </a:prstGeom>
          <a:noFill/>
          <a:ln w="9525">
            <a:noFill/>
            <a:miter lim="800000"/>
            <a:headEnd/>
            <a:tailEnd/>
          </a:ln>
          <a:effectLst/>
        </p:spPr>
      </p:pic>
      <p:pic>
        <p:nvPicPr>
          <p:cNvPr id="5" name="Picture 4" descr="dssa egypt.jpg"/>
          <p:cNvPicPr>
            <a:picLocks noChangeAspect="1"/>
          </p:cNvPicPr>
          <p:nvPr/>
        </p:nvPicPr>
        <p:blipFill>
          <a:blip r:embed="rId3"/>
          <a:stretch>
            <a:fillRect/>
          </a:stretch>
        </p:blipFill>
        <p:spPr>
          <a:xfrm>
            <a:off x="1571604" y="2786058"/>
            <a:ext cx="2500330" cy="36721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xEl>
                                              <p:pRg st="0" end="0"/>
                                            </p:txEl>
                                          </p:spTgt>
                                        </p:tgtEl>
                                      </p:cBhvr>
                                    </p:animEffect>
                                  </p:childTnLst>
                                </p:cTn>
                              </p:par>
                              <p:par>
                                <p:cTn id="15" presetID="25" presetClass="entr" presetSubtype="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p:cTn id="17" dur="500" decel="50000" fill="hold">
                                          <p:stCondLst>
                                            <p:cond delay="0"/>
                                          </p:stCondLst>
                                        </p:cTn>
                                        <p:tgtEl>
                                          <p:spTgt spid="3">
                                            <p:txEl>
                                              <p:pRg st="1" end="1"/>
                                            </p:txEl>
                                          </p:spTgt>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3">
                                            <p:txEl>
                                              <p:pRg st="1" end="1"/>
                                            </p:txEl>
                                          </p:spTgt>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3">
                                            <p:txEl>
                                              <p:pRg st="1" end="1"/>
                                            </p:txEl>
                                          </p:spTgt>
                                        </p:tgtEl>
                                        <p:attrNameLst>
                                          <p:attrName>ppt_w</p:attrName>
                                        </p:attrNameLst>
                                      </p:cBhvr>
                                      <p:tavLst>
                                        <p:tav tm="0">
                                          <p:val>
                                            <p:strVal val="#ppt_w*.05"/>
                                          </p:val>
                                        </p:tav>
                                        <p:tav tm="100000">
                                          <p:val>
                                            <p:strVal val="#ppt_w"/>
                                          </p:val>
                                        </p:tav>
                                      </p:tavLst>
                                    </p:anim>
                                    <p:anim calcmode="lin" valueType="num">
                                      <p:cBhvr>
                                        <p:cTn id="20" dur="1000" fill="hold"/>
                                        <p:tgtEl>
                                          <p:spTgt spid="3">
                                            <p:txEl>
                                              <p:pRg st="1" end="1"/>
                                            </p:txEl>
                                          </p:spTgt>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3">
                                            <p:txEl>
                                              <p:pRg st="1" end="1"/>
                                            </p:txEl>
                                          </p:spTgt>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3">
                                            <p:txEl>
                                              <p:pRg st="1" end="1"/>
                                            </p:txEl>
                                          </p:spTgt>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3">
                                            <p:txEl>
                                              <p:pRg st="1" end="1"/>
                                            </p:txEl>
                                          </p:spTgt>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5" presetClass="entr" presetSubtype="0" fill="hold" nodeType="clickEffect">
                                  <p:stCondLst>
                                    <p:cond delay="0"/>
                                  </p:stCondLst>
                                  <p:childTnLst>
                                    <p:set>
                                      <p:cBhvr>
                                        <p:cTn id="28" dur="1" fill="hold">
                                          <p:stCondLst>
                                            <p:cond delay="0"/>
                                          </p:stCondLst>
                                        </p:cTn>
                                        <p:tgtEl>
                                          <p:spTgt spid="21506"/>
                                        </p:tgtEl>
                                        <p:attrNameLst>
                                          <p:attrName>style.visibility</p:attrName>
                                        </p:attrNameLst>
                                      </p:cBhvr>
                                      <p:to>
                                        <p:strVal val="visible"/>
                                      </p:to>
                                    </p:set>
                                    <p:anim calcmode="lin" valueType="num">
                                      <p:cBhvr>
                                        <p:cTn id="29" dur="500" decel="50000" fill="hold">
                                          <p:stCondLst>
                                            <p:cond delay="0"/>
                                          </p:stCondLst>
                                        </p:cTn>
                                        <p:tgtEl>
                                          <p:spTgt spid="21506"/>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21506"/>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21506"/>
                                        </p:tgtEl>
                                        <p:attrNameLst>
                                          <p:attrName>ppt_w</p:attrName>
                                        </p:attrNameLst>
                                      </p:cBhvr>
                                      <p:tavLst>
                                        <p:tav tm="0">
                                          <p:val>
                                            <p:strVal val="#ppt_w*.05"/>
                                          </p:val>
                                        </p:tav>
                                        <p:tav tm="100000">
                                          <p:val>
                                            <p:strVal val="#ppt_w"/>
                                          </p:val>
                                        </p:tav>
                                      </p:tavLst>
                                    </p:anim>
                                    <p:anim calcmode="lin" valueType="num">
                                      <p:cBhvr>
                                        <p:cTn id="32" dur="1000" fill="hold"/>
                                        <p:tgtEl>
                                          <p:spTgt spid="21506"/>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21506"/>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21506"/>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21506"/>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21506"/>
                                        </p:tgtEl>
                                      </p:cBhvr>
                                    </p:animEffect>
                                  </p:childTnLst>
                                </p:cTn>
                              </p:par>
                            </p:childTnLst>
                          </p:cTn>
                        </p:par>
                      </p:childTnLst>
                    </p:cTn>
                  </p:par>
                  <p:par>
                    <p:cTn id="37" fill="hold">
                      <p:stCondLst>
                        <p:cond delay="indefinite"/>
                      </p:stCondLst>
                      <p:childTnLst>
                        <p:par>
                          <p:cTn id="38" fill="hold">
                            <p:stCondLst>
                              <p:cond delay="0"/>
                            </p:stCondLst>
                            <p:childTnLst>
                              <p:par>
                                <p:cTn id="39" presetID="25" presetClass="entr" presetSubtype="0" fill="hold" nodeType="click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anim calcmode="lin" valueType="num">
                                      <p:cBhvr>
                                        <p:cTn id="41" dur="500" decel="50000" fill="hold">
                                          <p:stCondLst>
                                            <p:cond delay="0"/>
                                          </p:stCondLst>
                                        </p:cTn>
                                        <p:tgtEl>
                                          <p:spTgt spid="3">
                                            <p:txEl>
                                              <p:pRg st="2" end="2"/>
                                            </p:txEl>
                                          </p:spTgt>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3">
                                            <p:txEl>
                                              <p:pRg st="2" end="2"/>
                                            </p:txEl>
                                          </p:spTgt>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3">
                                            <p:txEl>
                                              <p:pRg st="2" end="2"/>
                                            </p:txEl>
                                          </p:spTgt>
                                        </p:tgtEl>
                                        <p:attrNameLst>
                                          <p:attrName>ppt_w</p:attrName>
                                        </p:attrNameLst>
                                      </p:cBhvr>
                                      <p:tavLst>
                                        <p:tav tm="0">
                                          <p:val>
                                            <p:strVal val="#ppt_w*.05"/>
                                          </p:val>
                                        </p:tav>
                                        <p:tav tm="100000">
                                          <p:val>
                                            <p:strVal val="#ppt_w"/>
                                          </p:val>
                                        </p:tav>
                                      </p:tavLst>
                                    </p:anim>
                                    <p:anim calcmode="lin" valueType="num">
                                      <p:cBhvr>
                                        <p:cTn id="44" dur="1000" fill="hold"/>
                                        <p:tgtEl>
                                          <p:spTgt spid="3">
                                            <p:txEl>
                                              <p:pRg st="2" end="2"/>
                                            </p:txEl>
                                          </p:spTgt>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3">
                                            <p:txEl>
                                              <p:pRg st="2" end="2"/>
                                            </p:txEl>
                                          </p:spTgt>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3">
                                            <p:txEl>
                                              <p:pRg st="2" end="2"/>
                                            </p:txEl>
                                          </p:spTgt>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3">
                                            <p:txEl>
                                              <p:pRg st="2" end="2"/>
                                            </p:txEl>
                                          </p:spTgt>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3">
                                            <p:txEl>
                                              <p:pRg st="2" end="2"/>
                                            </p:txEl>
                                          </p:spTgt>
                                        </p:tgtEl>
                                      </p:cBhvr>
                                    </p:animEffect>
                                  </p:childTnLst>
                                </p:cTn>
                              </p:par>
                              <p:par>
                                <p:cTn id="49" presetID="25" presetClass="entr" presetSubtype="0" fill="hold" nodeType="withEffect">
                                  <p:stCondLst>
                                    <p:cond delay="0"/>
                                  </p:stCondLst>
                                  <p:childTnLst>
                                    <p:set>
                                      <p:cBhvr>
                                        <p:cTn id="50" dur="1" fill="hold">
                                          <p:stCondLst>
                                            <p:cond delay="0"/>
                                          </p:stCondLst>
                                        </p:cTn>
                                        <p:tgtEl>
                                          <p:spTgt spid="3">
                                            <p:txEl>
                                              <p:pRg st="3" end="3"/>
                                            </p:txEl>
                                          </p:spTgt>
                                        </p:tgtEl>
                                        <p:attrNameLst>
                                          <p:attrName>style.visibility</p:attrName>
                                        </p:attrNameLst>
                                      </p:cBhvr>
                                      <p:to>
                                        <p:strVal val="visible"/>
                                      </p:to>
                                    </p:set>
                                    <p:anim calcmode="lin" valueType="num">
                                      <p:cBhvr>
                                        <p:cTn id="51" dur="500" decel="50000" fill="hold">
                                          <p:stCondLst>
                                            <p:cond delay="0"/>
                                          </p:stCondLst>
                                        </p:cTn>
                                        <p:tgtEl>
                                          <p:spTgt spid="3">
                                            <p:txEl>
                                              <p:pRg st="3" end="3"/>
                                            </p:txEl>
                                          </p:spTgt>
                                        </p:tgtEl>
                                        <p:attrNameLst>
                                          <p:attrName>style.rotation</p:attrName>
                                        </p:attrNameLst>
                                      </p:cBhvr>
                                      <p:tavLst>
                                        <p:tav tm="0">
                                          <p:val>
                                            <p:fltVal val="-90"/>
                                          </p:val>
                                        </p:tav>
                                        <p:tav tm="100000">
                                          <p:val>
                                            <p:fltVal val="0"/>
                                          </p:val>
                                        </p:tav>
                                      </p:tavLst>
                                    </p:anim>
                                    <p:anim calcmode="lin" valueType="num">
                                      <p:cBhvr>
                                        <p:cTn id="52" dur="500" decel="50000" fill="hold">
                                          <p:stCondLst>
                                            <p:cond delay="0"/>
                                          </p:stCondLst>
                                        </p:cTn>
                                        <p:tgtEl>
                                          <p:spTgt spid="3">
                                            <p:txEl>
                                              <p:pRg st="3" end="3"/>
                                            </p:txEl>
                                          </p:spTgt>
                                        </p:tgtEl>
                                        <p:attrNameLst>
                                          <p:attrName>ppt_w</p:attrName>
                                        </p:attrNameLst>
                                      </p:cBhvr>
                                      <p:tavLst>
                                        <p:tav tm="0">
                                          <p:val>
                                            <p:strVal val="#ppt_w"/>
                                          </p:val>
                                        </p:tav>
                                        <p:tav tm="100000">
                                          <p:val>
                                            <p:strVal val="#ppt_w*.05"/>
                                          </p:val>
                                        </p:tav>
                                      </p:tavLst>
                                    </p:anim>
                                    <p:anim calcmode="lin" valueType="num">
                                      <p:cBhvr>
                                        <p:cTn id="53" dur="500" accel="50000" fill="hold">
                                          <p:stCondLst>
                                            <p:cond delay="500"/>
                                          </p:stCondLst>
                                        </p:cTn>
                                        <p:tgtEl>
                                          <p:spTgt spid="3">
                                            <p:txEl>
                                              <p:pRg st="3" end="3"/>
                                            </p:txEl>
                                          </p:spTgt>
                                        </p:tgtEl>
                                        <p:attrNameLst>
                                          <p:attrName>ppt_w</p:attrName>
                                        </p:attrNameLst>
                                      </p:cBhvr>
                                      <p:tavLst>
                                        <p:tav tm="0">
                                          <p:val>
                                            <p:strVal val="#ppt_w*.05"/>
                                          </p:val>
                                        </p:tav>
                                        <p:tav tm="100000">
                                          <p:val>
                                            <p:strVal val="#ppt_w"/>
                                          </p:val>
                                        </p:tav>
                                      </p:tavLst>
                                    </p:anim>
                                    <p:anim calcmode="lin" valueType="num">
                                      <p:cBhvr>
                                        <p:cTn id="54" dur="1000" fill="hold"/>
                                        <p:tgtEl>
                                          <p:spTgt spid="3">
                                            <p:txEl>
                                              <p:pRg st="3" end="3"/>
                                            </p:txEl>
                                          </p:spTgt>
                                        </p:tgtEl>
                                        <p:attrNameLst>
                                          <p:attrName>ppt_h</p:attrName>
                                        </p:attrNameLst>
                                      </p:cBhvr>
                                      <p:tavLst>
                                        <p:tav tm="0">
                                          <p:val>
                                            <p:strVal val="#ppt_h"/>
                                          </p:val>
                                        </p:tav>
                                        <p:tav tm="100000">
                                          <p:val>
                                            <p:strVal val="#ppt_h"/>
                                          </p:val>
                                        </p:tav>
                                      </p:tavLst>
                                    </p:anim>
                                    <p:anim calcmode="lin" valueType="num">
                                      <p:cBhvr>
                                        <p:cTn id="55" dur="500" decel="50000" fill="hold">
                                          <p:stCondLst>
                                            <p:cond delay="0"/>
                                          </p:stCondLst>
                                        </p:cTn>
                                        <p:tgtEl>
                                          <p:spTgt spid="3">
                                            <p:txEl>
                                              <p:pRg st="3" end="3"/>
                                            </p:txEl>
                                          </p:spTgt>
                                        </p:tgtEl>
                                        <p:attrNameLst>
                                          <p:attrName>ppt_x</p:attrName>
                                        </p:attrNameLst>
                                      </p:cBhvr>
                                      <p:tavLst>
                                        <p:tav tm="0">
                                          <p:val>
                                            <p:strVal val="#ppt_x+.4"/>
                                          </p:val>
                                        </p:tav>
                                        <p:tav tm="100000">
                                          <p:val>
                                            <p:strVal val="#ppt_x"/>
                                          </p:val>
                                        </p:tav>
                                      </p:tavLst>
                                    </p:anim>
                                    <p:anim calcmode="lin" valueType="num">
                                      <p:cBhvr>
                                        <p:cTn id="56" dur="500" decel="50000" fill="hold">
                                          <p:stCondLst>
                                            <p:cond delay="0"/>
                                          </p:stCondLst>
                                        </p:cTn>
                                        <p:tgtEl>
                                          <p:spTgt spid="3">
                                            <p:txEl>
                                              <p:pRg st="3" end="3"/>
                                            </p:txEl>
                                          </p:spTgt>
                                        </p:tgtEl>
                                        <p:attrNameLst>
                                          <p:attrName>ppt_y</p:attrName>
                                        </p:attrNameLst>
                                      </p:cBhvr>
                                      <p:tavLst>
                                        <p:tav tm="0">
                                          <p:val>
                                            <p:strVal val="#ppt_y-.2"/>
                                          </p:val>
                                        </p:tav>
                                        <p:tav tm="100000">
                                          <p:val>
                                            <p:strVal val="#ppt_y+.1"/>
                                          </p:val>
                                        </p:tav>
                                      </p:tavLst>
                                    </p:anim>
                                    <p:anim calcmode="lin" valueType="num">
                                      <p:cBhvr>
                                        <p:cTn id="57" dur="500" accel="50000" fill="hold">
                                          <p:stCondLst>
                                            <p:cond delay="500"/>
                                          </p:stCondLst>
                                        </p:cTn>
                                        <p:tgtEl>
                                          <p:spTgt spid="3">
                                            <p:txEl>
                                              <p:pRg st="3" end="3"/>
                                            </p:txEl>
                                          </p:spTgt>
                                        </p:tgtEl>
                                        <p:attrNameLst>
                                          <p:attrName>ppt_y</p:attrName>
                                        </p:attrNameLst>
                                      </p:cBhvr>
                                      <p:tavLst>
                                        <p:tav tm="0">
                                          <p:val>
                                            <p:strVal val="#ppt_y+.1"/>
                                          </p:val>
                                        </p:tav>
                                        <p:tav tm="100000">
                                          <p:val>
                                            <p:strVal val="#ppt_y"/>
                                          </p:val>
                                        </p:tav>
                                      </p:tavLst>
                                    </p:anim>
                                    <p:animEffect transition="in" filter="fade">
                                      <p:cBhvr>
                                        <p:cTn id="58" dur="1000" decel="50000">
                                          <p:stCondLst>
                                            <p:cond delay="0"/>
                                          </p:stCondLst>
                                        </p:cTn>
                                        <p:tgtEl>
                                          <p:spTgt spid="3">
                                            <p:txEl>
                                              <p:pRg st="3" end="3"/>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5" presetClass="entr" presetSubtype="0" fill="hold" nodeType="clickEffect">
                                  <p:stCondLst>
                                    <p:cond delay="0"/>
                                  </p:stCondLst>
                                  <p:childTnLst>
                                    <p:set>
                                      <p:cBhvr>
                                        <p:cTn id="62" dur="1" fill="hold">
                                          <p:stCondLst>
                                            <p:cond delay="0"/>
                                          </p:stCondLst>
                                        </p:cTn>
                                        <p:tgtEl>
                                          <p:spTgt spid="5"/>
                                        </p:tgtEl>
                                        <p:attrNameLst>
                                          <p:attrName>style.visibility</p:attrName>
                                        </p:attrNameLst>
                                      </p:cBhvr>
                                      <p:to>
                                        <p:strVal val="visible"/>
                                      </p:to>
                                    </p:set>
                                    <p:anim calcmode="lin" valueType="num">
                                      <p:cBhvr>
                                        <p:cTn id="63"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64"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65"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66" dur="1000" fill="hold"/>
                                        <p:tgtEl>
                                          <p:spTgt spid="5"/>
                                        </p:tgtEl>
                                        <p:attrNameLst>
                                          <p:attrName>ppt_h</p:attrName>
                                        </p:attrNameLst>
                                      </p:cBhvr>
                                      <p:tavLst>
                                        <p:tav tm="0">
                                          <p:val>
                                            <p:strVal val="#ppt_h"/>
                                          </p:val>
                                        </p:tav>
                                        <p:tav tm="100000">
                                          <p:val>
                                            <p:strVal val="#ppt_h"/>
                                          </p:val>
                                        </p:tav>
                                      </p:tavLst>
                                    </p:anim>
                                    <p:anim calcmode="lin" valueType="num">
                                      <p:cBhvr>
                                        <p:cTn id="67"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68"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69"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70"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0"/>
            <a:r>
              <a:rPr lang="en-US" dirty="0" smtClean="0"/>
              <a:t>Student’s Union Activities</a:t>
            </a:r>
            <a:br>
              <a:rPr lang="en-US" dirty="0" smtClean="0"/>
            </a:br>
            <a:r>
              <a:rPr lang="ar-EG" dirty="0" smtClean="0"/>
              <a:t>نشاط إتحاد الطلبة</a:t>
            </a:r>
            <a:br>
              <a:rPr lang="ar-EG" dirty="0" smtClean="0"/>
            </a:br>
            <a:endParaRPr lang="ar-EG" dirty="0"/>
          </a:p>
        </p:txBody>
      </p:sp>
      <p:sp>
        <p:nvSpPr>
          <p:cNvPr id="3" name="Content Placeholder 2"/>
          <p:cNvSpPr>
            <a:spLocks noGrp="1"/>
          </p:cNvSpPr>
          <p:nvPr>
            <p:ph idx="1"/>
          </p:nvPr>
        </p:nvSpPr>
        <p:spPr/>
        <p:txBody>
          <a:bodyPr>
            <a:normAutofit lnSpcReduction="10000"/>
          </a:bodyPr>
          <a:lstStyle/>
          <a:p>
            <a:pPr marL="582930" indent="-514350">
              <a:buFont typeface="+mj-lt"/>
              <a:buAutoNum type="arabicPeriod"/>
            </a:pPr>
            <a:r>
              <a:rPr lang="ar-EG" dirty="0" smtClean="0"/>
              <a:t>لجنة الأسر:</a:t>
            </a:r>
          </a:p>
          <a:p>
            <a:pPr marL="582930" indent="-514350">
              <a:buNone/>
            </a:pPr>
            <a:r>
              <a:rPr lang="ar-EG" dirty="0" smtClean="0"/>
              <a:t>لجنة مسؤلة عن تنظيم الأسر, هدفها توصيل الروابط بين الطلبة ,أعضاء هيئة التدريس و الإدارة, تقريب وجهات النظر بين الطلبة في الفرق الدراسية المختلفة.</a:t>
            </a:r>
          </a:p>
          <a:p>
            <a:pPr marL="582930" indent="-514350">
              <a:buFont typeface="+mj-lt"/>
              <a:buAutoNum type="arabicPeriod"/>
            </a:pPr>
            <a:r>
              <a:rPr lang="ar-EG" dirty="0" smtClean="0"/>
              <a:t>اللجنة العلمية</a:t>
            </a:r>
          </a:p>
          <a:p>
            <a:pPr marL="582930" indent="-514350">
              <a:buFont typeface="+mj-lt"/>
              <a:buAutoNum type="arabicPeriod"/>
            </a:pPr>
            <a:r>
              <a:rPr lang="ar-EG" dirty="0" smtClean="0"/>
              <a:t>الجنة الرياضية</a:t>
            </a:r>
          </a:p>
          <a:p>
            <a:pPr marL="582930" indent="-514350">
              <a:buFont typeface="+mj-lt"/>
              <a:buAutoNum type="arabicPeriod"/>
            </a:pPr>
            <a:r>
              <a:rPr lang="ar-EG" dirty="0" smtClean="0"/>
              <a:t>اللجنة الثقافية و اللفنية</a:t>
            </a:r>
          </a:p>
          <a:p>
            <a:pPr marL="582930" indent="-514350">
              <a:buFont typeface="+mj-lt"/>
              <a:buAutoNum type="arabicPeriod"/>
            </a:pPr>
            <a:r>
              <a:rPr lang="ar-EG" dirty="0" smtClean="0"/>
              <a:t>اللجنة الإجتماعية</a:t>
            </a:r>
          </a:p>
          <a:p>
            <a:pPr marL="582930" indent="-514350">
              <a:buNone/>
            </a:pPr>
            <a:endParaRPr lang="ar-EG" dirty="0" smtClean="0"/>
          </a:p>
        </p:txBody>
      </p:sp>
      <p:pic>
        <p:nvPicPr>
          <p:cNvPr id="5" name="Picture 3"/>
          <p:cNvPicPr>
            <a:picLocks noChangeAspect="1" noChangeArrowheads="1"/>
          </p:cNvPicPr>
          <p:nvPr/>
        </p:nvPicPr>
        <p:blipFill>
          <a:blip r:embed="rId2"/>
          <a:srcRect l="9922" t="10972" r="22109" b="17153"/>
          <a:stretch>
            <a:fillRect/>
          </a:stretch>
        </p:blipFill>
        <p:spPr bwMode="auto">
          <a:xfrm>
            <a:off x="714348" y="3214686"/>
            <a:ext cx="4143404" cy="328614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0"/>
            <a:r>
              <a:rPr lang="en-US" dirty="0" smtClean="0"/>
              <a:t>Student’s Union Activities</a:t>
            </a:r>
            <a:br>
              <a:rPr lang="en-US" dirty="0" smtClean="0"/>
            </a:br>
            <a:r>
              <a:rPr lang="ar-EG" dirty="0" smtClean="0"/>
              <a:t>نشاط إتحاد الطلبة</a:t>
            </a:r>
            <a:br>
              <a:rPr lang="ar-EG" dirty="0" smtClean="0"/>
            </a:br>
            <a:endParaRPr lang="ar-EG" dirty="0"/>
          </a:p>
        </p:txBody>
      </p:sp>
      <p:sp>
        <p:nvSpPr>
          <p:cNvPr id="5" name="TextBox 4"/>
          <p:cNvSpPr txBox="1"/>
          <p:nvPr/>
        </p:nvSpPr>
        <p:spPr>
          <a:xfrm>
            <a:off x="4643438" y="1785926"/>
            <a:ext cx="4286280" cy="4401205"/>
          </a:xfrm>
          <a:prstGeom prst="rect">
            <a:avLst/>
          </a:prstGeom>
          <a:noFill/>
        </p:spPr>
        <p:txBody>
          <a:bodyPr wrap="square" rtlCol="1">
            <a:spAutoFit/>
          </a:bodyPr>
          <a:lstStyle/>
          <a:p>
            <a:r>
              <a:rPr lang="ar-EG" sz="2800" dirty="0" smtClean="0"/>
              <a:t>النشاط الرياضي:</a:t>
            </a:r>
          </a:p>
          <a:p>
            <a:endParaRPr lang="ar-EG" sz="2800" dirty="0" smtClean="0"/>
          </a:p>
          <a:p>
            <a:r>
              <a:rPr lang="ar-EG" sz="2000" dirty="0" smtClean="0"/>
              <a:t>حصلت كلية طب الأسنان, جامعة الأسكندرية على:</a:t>
            </a:r>
          </a:p>
          <a:p>
            <a:endParaRPr lang="ar-EG" dirty="0" smtClean="0"/>
          </a:p>
          <a:p>
            <a:endParaRPr lang="ar-EG" dirty="0" smtClean="0"/>
          </a:p>
          <a:p>
            <a:pPr marL="342900" indent="-342900">
              <a:buFont typeface="+mj-lt"/>
              <a:buAutoNum type="arabicPeriod"/>
            </a:pPr>
            <a:r>
              <a:rPr lang="ar-EG" sz="2800" dirty="0" smtClean="0"/>
              <a:t>مركز أول كورة الشاطئ</a:t>
            </a:r>
          </a:p>
          <a:p>
            <a:pPr marL="342900" indent="-342900">
              <a:buFont typeface="+mj-lt"/>
              <a:buAutoNum type="arabicPeriod"/>
            </a:pPr>
            <a:r>
              <a:rPr lang="ar-EG" sz="2800" dirty="0" smtClean="0"/>
              <a:t>مركز أول غطس</a:t>
            </a:r>
          </a:p>
          <a:p>
            <a:pPr marL="342900" indent="-342900">
              <a:buFont typeface="+mj-lt"/>
              <a:buAutoNum type="arabicPeriod"/>
            </a:pPr>
            <a:r>
              <a:rPr lang="ar-EG" sz="2800" dirty="0" smtClean="0"/>
              <a:t>مركز أول تجديف</a:t>
            </a:r>
          </a:p>
          <a:p>
            <a:pPr marL="342900" indent="-342900">
              <a:buFont typeface="+mj-lt"/>
              <a:buAutoNum type="arabicPeriod"/>
            </a:pPr>
            <a:r>
              <a:rPr lang="ar-EG" sz="2800" dirty="0" smtClean="0"/>
              <a:t>مركز ثالث كاراتيه</a:t>
            </a:r>
          </a:p>
          <a:p>
            <a:endParaRPr lang="ar-EG" dirty="0" smtClean="0"/>
          </a:p>
          <a:p>
            <a:r>
              <a:rPr lang="ar-EG" dirty="0" smtClean="0"/>
              <a:t> </a:t>
            </a:r>
          </a:p>
        </p:txBody>
      </p:sp>
      <p:pic>
        <p:nvPicPr>
          <p:cNvPr id="22532" name="Picture 4"/>
          <p:cNvPicPr>
            <a:picLocks noGrp="1" noChangeAspect="1" noChangeArrowheads="1"/>
          </p:cNvPicPr>
          <p:nvPr>
            <p:ph idx="1"/>
          </p:nvPr>
        </p:nvPicPr>
        <p:blipFill>
          <a:blip r:embed="rId2"/>
          <a:srcRect l="9374" t="4722" r="9765" b="14027"/>
          <a:stretch>
            <a:fillRect/>
          </a:stretch>
        </p:blipFill>
        <p:spPr bwMode="auto">
          <a:xfrm>
            <a:off x="1071538" y="1857364"/>
            <a:ext cx="4429156" cy="3337915"/>
          </a:xfrm>
          <a:prstGeom prst="rect">
            <a:avLst/>
          </a:prstGeom>
          <a:noFill/>
          <a:ln w="9525">
            <a:noFill/>
            <a:miter lim="800000"/>
            <a:headEnd/>
            <a:tailEnd/>
          </a:ln>
          <a:effectLst/>
        </p:spPr>
      </p:pic>
      <p:pic>
        <p:nvPicPr>
          <p:cNvPr id="22533" name="Picture 5"/>
          <p:cNvPicPr>
            <a:picLocks noChangeAspect="1" noChangeArrowheads="1"/>
          </p:cNvPicPr>
          <p:nvPr/>
        </p:nvPicPr>
        <p:blipFill>
          <a:blip r:embed="rId3"/>
          <a:srcRect l="8984" t="10937" r="20702" b="17773"/>
          <a:stretch>
            <a:fillRect/>
          </a:stretch>
        </p:blipFill>
        <p:spPr bwMode="auto">
          <a:xfrm>
            <a:off x="857224" y="3643314"/>
            <a:ext cx="4000528" cy="3042068"/>
          </a:xfrm>
          <a:prstGeom prst="rect">
            <a:avLst/>
          </a:prstGeom>
          <a:noFill/>
          <a:ln w="9525">
            <a:noFill/>
            <a:miter lim="800000"/>
            <a:headEnd/>
            <a:tailEnd/>
          </a:ln>
          <a:effectLst/>
        </p:spPr>
      </p:pic>
      <p:pic>
        <p:nvPicPr>
          <p:cNvPr id="22534" name="Picture 6"/>
          <p:cNvPicPr>
            <a:picLocks noChangeAspect="1" noChangeArrowheads="1"/>
          </p:cNvPicPr>
          <p:nvPr/>
        </p:nvPicPr>
        <p:blipFill>
          <a:blip r:embed="rId4"/>
          <a:srcRect l="9717" t="6054" r="9716" b="15820"/>
          <a:stretch>
            <a:fillRect/>
          </a:stretch>
        </p:blipFill>
        <p:spPr bwMode="auto">
          <a:xfrm>
            <a:off x="2714612" y="2000240"/>
            <a:ext cx="7072362" cy="5143536"/>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22532"/>
                                        </p:tgtEl>
                                        <p:attrNameLst>
                                          <p:attrName>style.visibility</p:attrName>
                                        </p:attrNameLst>
                                      </p:cBhvr>
                                      <p:to>
                                        <p:strVal val="visible"/>
                                      </p:to>
                                    </p:set>
                                    <p:anim calcmode="lin" valueType="num">
                                      <p:cBhvr>
                                        <p:cTn id="7" dur="500" decel="50000" fill="hold">
                                          <p:stCondLst>
                                            <p:cond delay="0"/>
                                          </p:stCondLst>
                                        </p:cTn>
                                        <p:tgtEl>
                                          <p:spTgt spid="2253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253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2532"/>
                                        </p:tgtEl>
                                        <p:attrNameLst>
                                          <p:attrName>ppt_w</p:attrName>
                                        </p:attrNameLst>
                                      </p:cBhvr>
                                      <p:tavLst>
                                        <p:tav tm="0">
                                          <p:val>
                                            <p:strVal val="#ppt_w*.05"/>
                                          </p:val>
                                        </p:tav>
                                        <p:tav tm="100000">
                                          <p:val>
                                            <p:strVal val="#ppt_w"/>
                                          </p:val>
                                        </p:tav>
                                      </p:tavLst>
                                    </p:anim>
                                    <p:anim calcmode="lin" valueType="num">
                                      <p:cBhvr>
                                        <p:cTn id="10" dur="1000" fill="hold"/>
                                        <p:tgtEl>
                                          <p:spTgt spid="2253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253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253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253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2532"/>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22533"/>
                                        </p:tgtEl>
                                        <p:attrNameLst>
                                          <p:attrName>style.visibility</p:attrName>
                                        </p:attrNameLst>
                                      </p:cBhvr>
                                      <p:to>
                                        <p:strVal val="visible"/>
                                      </p:to>
                                    </p:set>
                                    <p:anim calcmode="lin" valueType="num">
                                      <p:cBhvr>
                                        <p:cTn id="19" dur="500" decel="50000" fill="hold">
                                          <p:stCondLst>
                                            <p:cond delay="0"/>
                                          </p:stCondLst>
                                        </p:cTn>
                                        <p:tgtEl>
                                          <p:spTgt spid="22533"/>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22533"/>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22533"/>
                                        </p:tgtEl>
                                        <p:attrNameLst>
                                          <p:attrName>ppt_w</p:attrName>
                                        </p:attrNameLst>
                                      </p:cBhvr>
                                      <p:tavLst>
                                        <p:tav tm="0">
                                          <p:val>
                                            <p:strVal val="#ppt_w*.05"/>
                                          </p:val>
                                        </p:tav>
                                        <p:tav tm="100000">
                                          <p:val>
                                            <p:strVal val="#ppt_w"/>
                                          </p:val>
                                        </p:tav>
                                      </p:tavLst>
                                    </p:anim>
                                    <p:anim calcmode="lin" valueType="num">
                                      <p:cBhvr>
                                        <p:cTn id="22" dur="1000" fill="hold"/>
                                        <p:tgtEl>
                                          <p:spTgt spid="22533"/>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22533"/>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22533"/>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22533"/>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22533"/>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22534"/>
                                        </p:tgtEl>
                                        <p:attrNameLst>
                                          <p:attrName>style.visibility</p:attrName>
                                        </p:attrNameLst>
                                      </p:cBhvr>
                                      <p:to>
                                        <p:strVal val="visible"/>
                                      </p:to>
                                    </p:set>
                                    <p:anim calcmode="lin" valueType="num">
                                      <p:cBhvr>
                                        <p:cTn id="31" dur="500" decel="50000" fill="hold">
                                          <p:stCondLst>
                                            <p:cond delay="0"/>
                                          </p:stCondLst>
                                        </p:cTn>
                                        <p:tgtEl>
                                          <p:spTgt spid="22534"/>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22534"/>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22534"/>
                                        </p:tgtEl>
                                        <p:attrNameLst>
                                          <p:attrName>ppt_w</p:attrName>
                                        </p:attrNameLst>
                                      </p:cBhvr>
                                      <p:tavLst>
                                        <p:tav tm="0">
                                          <p:val>
                                            <p:strVal val="#ppt_w*.05"/>
                                          </p:val>
                                        </p:tav>
                                        <p:tav tm="100000">
                                          <p:val>
                                            <p:strVal val="#ppt_w"/>
                                          </p:val>
                                        </p:tav>
                                      </p:tavLst>
                                    </p:anim>
                                    <p:anim calcmode="lin" valueType="num">
                                      <p:cBhvr>
                                        <p:cTn id="34" dur="1000" fill="hold"/>
                                        <p:tgtEl>
                                          <p:spTgt spid="22534"/>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22534"/>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22534"/>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22534"/>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225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0"/>
            <a:r>
              <a:rPr lang="en-US" dirty="0" smtClean="0"/>
              <a:t>Student’s Union Activities</a:t>
            </a:r>
            <a:br>
              <a:rPr lang="en-US" dirty="0" smtClean="0"/>
            </a:br>
            <a:r>
              <a:rPr lang="ar-EG" dirty="0" smtClean="0"/>
              <a:t>نشاط إتحاد الطلبة</a:t>
            </a:r>
            <a:br>
              <a:rPr lang="ar-EG" dirty="0" smtClean="0"/>
            </a:br>
            <a:endParaRPr lang="ar-EG" dirty="0"/>
          </a:p>
        </p:txBody>
      </p:sp>
      <p:sp>
        <p:nvSpPr>
          <p:cNvPr id="3" name="Content Placeholder 2"/>
          <p:cNvSpPr>
            <a:spLocks noGrp="1"/>
          </p:cNvSpPr>
          <p:nvPr>
            <p:ph idx="1"/>
          </p:nvPr>
        </p:nvSpPr>
        <p:spPr/>
        <p:txBody>
          <a:bodyPr/>
          <a:lstStyle/>
          <a:p>
            <a:r>
              <a:rPr lang="ar-EG" dirty="0" smtClean="0"/>
              <a:t>النشاط الثقافي و الفني</a:t>
            </a:r>
          </a:p>
          <a:p>
            <a:pPr>
              <a:buNone/>
            </a:pPr>
            <a:r>
              <a:rPr lang="ar-EG" dirty="0" smtClean="0"/>
              <a:t> معارض فنية  (تشمل لوح فنية , رسم على الزجاج و مشغولات يدوية)</a:t>
            </a:r>
          </a:p>
          <a:p>
            <a:pPr>
              <a:buNone/>
            </a:pPr>
            <a:r>
              <a:rPr lang="ar-EG" dirty="0" smtClean="0"/>
              <a:t>كما حصلت الكلية على</a:t>
            </a:r>
          </a:p>
          <a:p>
            <a:pPr marL="582930" indent="-514350">
              <a:buFont typeface="+mj-lt"/>
              <a:buAutoNum type="arabicPeriod"/>
            </a:pPr>
            <a:r>
              <a:rPr lang="ar-EG" dirty="0" smtClean="0"/>
              <a:t>مركز أول شعر و نثر</a:t>
            </a:r>
          </a:p>
          <a:p>
            <a:pPr marL="582930" indent="-514350">
              <a:buFont typeface="+mj-lt"/>
              <a:buAutoNum type="arabicPeriod"/>
            </a:pPr>
            <a:r>
              <a:rPr lang="ar-EG" dirty="0" smtClean="0"/>
              <a:t>مركز ثاني في التمثيل من خلال مسرحية“كلهم أبنائي“</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ar-EG" dirty="0" smtClean="0"/>
              <a:t>النشاط الثقافي و الفني</a:t>
            </a:r>
            <a:br>
              <a:rPr lang="ar-EG" dirty="0" smtClean="0"/>
            </a:br>
            <a:endParaRPr lang="ar-EG" dirty="0"/>
          </a:p>
        </p:txBody>
      </p:sp>
      <p:pic>
        <p:nvPicPr>
          <p:cNvPr id="25603" name="Picture 3"/>
          <p:cNvPicPr>
            <a:picLocks noGrp="1" noChangeAspect="1" noChangeArrowheads="1"/>
          </p:cNvPicPr>
          <p:nvPr>
            <p:ph idx="1"/>
          </p:nvPr>
        </p:nvPicPr>
        <p:blipFill>
          <a:blip r:embed="rId2"/>
          <a:srcRect l="1718" t="6285" r="2187" b="7777"/>
          <a:stretch>
            <a:fillRect/>
          </a:stretch>
        </p:blipFill>
        <p:spPr bwMode="auto">
          <a:xfrm>
            <a:off x="2714612" y="1643050"/>
            <a:ext cx="5857916" cy="3929090"/>
          </a:xfrm>
          <a:prstGeom prst="rect">
            <a:avLst/>
          </a:prstGeom>
          <a:noFill/>
          <a:ln w="9525">
            <a:noFill/>
            <a:miter lim="800000"/>
            <a:headEnd/>
            <a:tailEnd/>
          </a:ln>
          <a:effectLst/>
        </p:spPr>
      </p:pic>
      <p:pic>
        <p:nvPicPr>
          <p:cNvPr id="25604" name="Picture 4"/>
          <p:cNvPicPr>
            <a:picLocks noChangeAspect="1" noChangeArrowheads="1"/>
          </p:cNvPicPr>
          <p:nvPr/>
        </p:nvPicPr>
        <p:blipFill>
          <a:blip r:embed="rId3"/>
          <a:srcRect l="8789" t="5859" r="9179" b="13085"/>
          <a:stretch>
            <a:fillRect/>
          </a:stretch>
        </p:blipFill>
        <p:spPr bwMode="auto">
          <a:xfrm>
            <a:off x="-357222" y="1428736"/>
            <a:ext cx="6000792" cy="4447015"/>
          </a:xfrm>
          <a:prstGeom prst="rect">
            <a:avLst/>
          </a:prstGeom>
          <a:noFill/>
          <a:ln w="9525">
            <a:noFill/>
            <a:miter lim="800000"/>
            <a:headEnd/>
            <a:tailEnd/>
          </a:ln>
          <a:effectLst/>
        </p:spPr>
      </p:pic>
      <p:pic>
        <p:nvPicPr>
          <p:cNvPr id="25605" name="Picture 5"/>
          <p:cNvPicPr>
            <a:picLocks noChangeAspect="1" noChangeArrowheads="1"/>
          </p:cNvPicPr>
          <p:nvPr/>
        </p:nvPicPr>
        <p:blipFill>
          <a:blip r:embed="rId4"/>
          <a:srcRect l="10254" t="6250" r="9911" b="9765"/>
          <a:stretch>
            <a:fillRect/>
          </a:stretch>
        </p:blipFill>
        <p:spPr bwMode="auto">
          <a:xfrm>
            <a:off x="2571736" y="2428868"/>
            <a:ext cx="6286544" cy="4960006"/>
          </a:xfrm>
          <a:prstGeom prst="rect">
            <a:avLst/>
          </a:prstGeom>
          <a:noFill/>
          <a:ln w="9525">
            <a:noFill/>
            <a:miter lim="800000"/>
            <a:headEnd/>
            <a:tailEnd/>
          </a:ln>
          <a:effectLst/>
        </p:spPr>
      </p:pic>
      <p:pic>
        <p:nvPicPr>
          <p:cNvPr id="25606" name="Picture 6"/>
          <p:cNvPicPr>
            <a:picLocks noChangeAspect="1" noChangeArrowheads="1"/>
          </p:cNvPicPr>
          <p:nvPr/>
        </p:nvPicPr>
        <p:blipFill>
          <a:blip r:embed="rId5"/>
          <a:srcRect l="27295" t="6054" r="27295" b="12890"/>
          <a:stretch>
            <a:fillRect/>
          </a:stretch>
        </p:blipFill>
        <p:spPr bwMode="auto">
          <a:xfrm>
            <a:off x="928662" y="1500174"/>
            <a:ext cx="4215703" cy="564360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25603"/>
                                        </p:tgtEl>
                                        <p:attrNameLst>
                                          <p:attrName>style.visibility</p:attrName>
                                        </p:attrNameLst>
                                      </p:cBhvr>
                                      <p:to>
                                        <p:strVal val="visible"/>
                                      </p:to>
                                    </p:set>
                                    <p:anim calcmode="lin" valueType="num">
                                      <p:cBhvr>
                                        <p:cTn id="7" dur="500" decel="50000" fill="hold">
                                          <p:stCondLst>
                                            <p:cond delay="0"/>
                                          </p:stCondLst>
                                        </p:cTn>
                                        <p:tgtEl>
                                          <p:spTgt spid="2560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560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5603"/>
                                        </p:tgtEl>
                                        <p:attrNameLst>
                                          <p:attrName>ppt_w</p:attrName>
                                        </p:attrNameLst>
                                      </p:cBhvr>
                                      <p:tavLst>
                                        <p:tav tm="0">
                                          <p:val>
                                            <p:strVal val="#ppt_w*.05"/>
                                          </p:val>
                                        </p:tav>
                                        <p:tav tm="100000">
                                          <p:val>
                                            <p:strVal val="#ppt_w"/>
                                          </p:val>
                                        </p:tav>
                                      </p:tavLst>
                                    </p:anim>
                                    <p:anim calcmode="lin" valueType="num">
                                      <p:cBhvr>
                                        <p:cTn id="10" dur="1000" fill="hold"/>
                                        <p:tgtEl>
                                          <p:spTgt spid="2560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560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560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560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5603"/>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25604"/>
                                        </p:tgtEl>
                                        <p:attrNameLst>
                                          <p:attrName>style.visibility</p:attrName>
                                        </p:attrNameLst>
                                      </p:cBhvr>
                                      <p:to>
                                        <p:strVal val="visible"/>
                                      </p:to>
                                    </p:set>
                                    <p:anim calcmode="lin" valueType="num">
                                      <p:cBhvr>
                                        <p:cTn id="19" dur="500" decel="50000" fill="hold">
                                          <p:stCondLst>
                                            <p:cond delay="0"/>
                                          </p:stCondLst>
                                        </p:cTn>
                                        <p:tgtEl>
                                          <p:spTgt spid="25604"/>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25604"/>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25604"/>
                                        </p:tgtEl>
                                        <p:attrNameLst>
                                          <p:attrName>ppt_w</p:attrName>
                                        </p:attrNameLst>
                                      </p:cBhvr>
                                      <p:tavLst>
                                        <p:tav tm="0">
                                          <p:val>
                                            <p:strVal val="#ppt_w*.05"/>
                                          </p:val>
                                        </p:tav>
                                        <p:tav tm="100000">
                                          <p:val>
                                            <p:strVal val="#ppt_w"/>
                                          </p:val>
                                        </p:tav>
                                      </p:tavLst>
                                    </p:anim>
                                    <p:anim calcmode="lin" valueType="num">
                                      <p:cBhvr>
                                        <p:cTn id="22" dur="1000" fill="hold"/>
                                        <p:tgtEl>
                                          <p:spTgt spid="25604"/>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25604"/>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25604"/>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25604"/>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25604"/>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25605"/>
                                        </p:tgtEl>
                                        <p:attrNameLst>
                                          <p:attrName>style.visibility</p:attrName>
                                        </p:attrNameLst>
                                      </p:cBhvr>
                                      <p:to>
                                        <p:strVal val="visible"/>
                                      </p:to>
                                    </p:set>
                                    <p:anim calcmode="lin" valueType="num">
                                      <p:cBhvr>
                                        <p:cTn id="31" dur="500" decel="50000" fill="hold">
                                          <p:stCondLst>
                                            <p:cond delay="0"/>
                                          </p:stCondLst>
                                        </p:cTn>
                                        <p:tgtEl>
                                          <p:spTgt spid="25605"/>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25605"/>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25605"/>
                                        </p:tgtEl>
                                        <p:attrNameLst>
                                          <p:attrName>ppt_w</p:attrName>
                                        </p:attrNameLst>
                                      </p:cBhvr>
                                      <p:tavLst>
                                        <p:tav tm="0">
                                          <p:val>
                                            <p:strVal val="#ppt_w*.05"/>
                                          </p:val>
                                        </p:tav>
                                        <p:tav tm="100000">
                                          <p:val>
                                            <p:strVal val="#ppt_w"/>
                                          </p:val>
                                        </p:tav>
                                      </p:tavLst>
                                    </p:anim>
                                    <p:anim calcmode="lin" valueType="num">
                                      <p:cBhvr>
                                        <p:cTn id="34" dur="1000" fill="hold"/>
                                        <p:tgtEl>
                                          <p:spTgt spid="25605"/>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25605"/>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25605"/>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25605"/>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25605"/>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nodeType="clickEffect">
                                  <p:stCondLst>
                                    <p:cond delay="0"/>
                                  </p:stCondLst>
                                  <p:childTnLst>
                                    <p:set>
                                      <p:cBhvr>
                                        <p:cTn id="42" dur="1" fill="hold">
                                          <p:stCondLst>
                                            <p:cond delay="0"/>
                                          </p:stCondLst>
                                        </p:cTn>
                                        <p:tgtEl>
                                          <p:spTgt spid="25606"/>
                                        </p:tgtEl>
                                        <p:attrNameLst>
                                          <p:attrName>style.visibility</p:attrName>
                                        </p:attrNameLst>
                                      </p:cBhvr>
                                      <p:to>
                                        <p:strVal val="visible"/>
                                      </p:to>
                                    </p:set>
                                    <p:anim calcmode="lin" valueType="num">
                                      <p:cBhvr>
                                        <p:cTn id="43" dur="500" decel="50000" fill="hold">
                                          <p:stCondLst>
                                            <p:cond delay="0"/>
                                          </p:stCondLst>
                                        </p:cTn>
                                        <p:tgtEl>
                                          <p:spTgt spid="25606"/>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25606"/>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25606"/>
                                        </p:tgtEl>
                                        <p:attrNameLst>
                                          <p:attrName>ppt_w</p:attrName>
                                        </p:attrNameLst>
                                      </p:cBhvr>
                                      <p:tavLst>
                                        <p:tav tm="0">
                                          <p:val>
                                            <p:strVal val="#ppt_w*.05"/>
                                          </p:val>
                                        </p:tav>
                                        <p:tav tm="100000">
                                          <p:val>
                                            <p:strVal val="#ppt_w"/>
                                          </p:val>
                                        </p:tav>
                                      </p:tavLst>
                                    </p:anim>
                                    <p:anim calcmode="lin" valueType="num">
                                      <p:cBhvr>
                                        <p:cTn id="46" dur="1000" fill="hold"/>
                                        <p:tgtEl>
                                          <p:spTgt spid="25606"/>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25606"/>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25606"/>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25606"/>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256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ar-EG" dirty="0" smtClean="0"/>
              <a:t>النشاط الثقافي و الفني</a:t>
            </a:r>
            <a:endParaRPr lang="ar-EG" dirty="0"/>
          </a:p>
        </p:txBody>
      </p:sp>
      <p:pic>
        <p:nvPicPr>
          <p:cNvPr id="26626" name="Picture 2"/>
          <p:cNvPicPr>
            <a:picLocks noGrp="1" noChangeAspect="1" noChangeArrowheads="1"/>
          </p:cNvPicPr>
          <p:nvPr>
            <p:ph idx="1"/>
          </p:nvPr>
        </p:nvPicPr>
        <p:blipFill>
          <a:blip r:embed="rId2"/>
          <a:srcRect l="9922" t="12535" r="19765" b="14027"/>
          <a:stretch>
            <a:fillRect/>
          </a:stretch>
        </p:blipFill>
        <p:spPr bwMode="auto">
          <a:xfrm>
            <a:off x="1643042" y="1500174"/>
            <a:ext cx="4924662" cy="3857652"/>
          </a:xfrm>
          <a:prstGeom prst="rect">
            <a:avLst/>
          </a:prstGeom>
          <a:noFill/>
          <a:ln w="9525">
            <a:noFill/>
            <a:miter lim="800000"/>
            <a:headEnd/>
            <a:tailEnd/>
          </a:ln>
          <a:effectLst/>
        </p:spPr>
      </p:pic>
      <p:pic>
        <p:nvPicPr>
          <p:cNvPr id="26627" name="Picture 3"/>
          <p:cNvPicPr>
            <a:picLocks noChangeAspect="1" noChangeArrowheads="1"/>
          </p:cNvPicPr>
          <p:nvPr/>
        </p:nvPicPr>
        <p:blipFill>
          <a:blip r:embed="rId3"/>
          <a:srcRect l="9717" t="3125" r="927" b="13867"/>
          <a:stretch>
            <a:fillRect/>
          </a:stretch>
        </p:blipFill>
        <p:spPr bwMode="auto">
          <a:xfrm>
            <a:off x="4357686" y="1183971"/>
            <a:ext cx="8143932" cy="5674029"/>
          </a:xfrm>
          <a:prstGeom prst="rect">
            <a:avLst/>
          </a:prstGeom>
          <a:noFill/>
          <a:ln w="9525">
            <a:noFill/>
            <a:miter lim="800000"/>
            <a:headEnd/>
            <a:tailEnd/>
          </a:ln>
          <a:effectLst/>
        </p:spPr>
      </p:pic>
      <p:pic>
        <p:nvPicPr>
          <p:cNvPr id="26628" name="Picture 4"/>
          <p:cNvPicPr>
            <a:picLocks noChangeAspect="1" noChangeArrowheads="1"/>
          </p:cNvPicPr>
          <p:nvPr/>
        </p:nvPicPr>
        <p:blipFill>
          <a:blip r:embed="rId4"/>
          <a:srcRect l="9716" t="3125" r="7519" b="20703"/>
          <a:stretch>
            <a:fillRect/>
          </a:stretch>
        </p:blipFill>
        <p:spPr bwMode="auto">
          <a:xfrm>
            <a:off x="214282" y="2571744"/>
            <a:ext cx="7786742" cy="5374896"/>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26626"/>
                                        </p:tgtEl>
                                        <p:attrNameLst>
                                          <p:attrName>style.visibility</p:attrName>
                                        </p:attrNameLst>
                                      </p:cBhvr>
                                      <p:to>
                                        <p:strVal val="visible"/>
                                      </p:to>
                                    </p:set>
                                    <p:anim calcmode="lin" valueType="num">
                                      <p:cBhvr>
                                        <p:cTn id="7" dur="500" decel="50000" fill="hold">
                                          <p:stCondLst>
                                            <p:cond delay="0"/>
                                          </p:stCondLst>
                                        </p:cTn>
                                        <p:tgtEl>
                                          <p:spTgt spid="2662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662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6626"/>
                                        </p:tgtEl>
                                        <p:attrNameLst>
                                          <p:attrName>ppt_w</p:attrName>
                                        </p:attrNameLst>
                                      </p:cBhvr>
                                      <p:tavLst>
                                        <p:tav tm="0">
                                          <p:val>
                                            <p:strVal val="#ppt_w*.05"/>
                                          </p:val>
                                        </p:tav>
                                        <p:tav tm="100000">
                                          <p:val>
                                            <p:strVal val="#ppt_w"/>
                                          </p:val>
                                        </p:tav>
                                      </p:tavLst>
                                    </p:anim>
                                    <p:anim calcmode="lin" valueType="num">
                                      <p:cBhvr>
                                        <p:cTn id="10" dur="1000" fill="hold"/>
                                        <p:tgtEl>
                                          <p:spTgt spid="2662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662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662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662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6626"/>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26627"/>
                                        </p:tgtEl>
                                        <p:attrNameLst>
                                          <p:attrName>style.visibility</p:attrName>
                                        </p:attrNameLst>
                                      </p:cBhvr>
                                      <p:to>
                                        <p:strVal val="visible"/>
                                      </p:to>
                                    </p:set>
                                    <p:anim calcmode="lin" valueType="num">
                                      <p:cBhvr>
                                        <p:cTn id="19" dur="500" decel="50000" fill="hold">
                                          <p:stCondLst>
                                            <p:cond delay="0"/>
                                          </p:stCondLst>
                                        </p:cTn>
                                        <p:tgtEl>
                                          <p:spTgt spid="26627"/>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26627"/>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26627"/>
                                        </p:tgtEl>
                                        <p:attrNameLst>
                                          <p:attrName>ppt_w</p:attrName>
                                        </p:attrNameLst>
                                      </p:cBhvr>
                                      <p:tavLst>
                                        <p:tav tm="0">
                                          <p:val>
                                            <p:strVal val="#ppt_w*.05"/>
                                          </p:val>
                                        </p:tav>
                                        <p:tav tm="100000">
                                          <p:val>
                                            <p:strVal val="#ppt_w"/>
                                          </p:val>
                                        </p:tav>
                                      </p:tavLst>
                                    </p:anim>
                                    <p:anim calcmode="lin" valueType="num">
                                      <p:cBhvr>
                                        <p:cTn id="22" dur="1000" fill="hold"/>
                                        <p:tgtEl>
                                          <p:spTgt spid="26627"/>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26627"/>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26627"/>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26627"/>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26627"/>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26628"/>
                                        </p:tgtEl>
                                        <p:attrNameLst>
                                          <p:attrName>style.visibility</p:attrName>
                                        </p:attrNameLst>
                                      </p:cBhvr>
                                      <p:to>
                                        <p:strVal val="visible"/>
                                      </p:to>
                                    </p:set>
                                    <p:anim calcmode="lin" valueType="num">
                                      <p:cBhvr>
                                        <p:cTn id="31" dur="500" decel="50000" fill="hold">
                                          <p:stCondLst>
                                            <p:cond delay="0"/>
                                          </p:stCondLst>
                                        </p:cTn>
                                        <p:tgtEl>
                                          <p:spTgt spid="26628"/>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26628"/>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26628"/>
                                        </p:tgtEl>
                                        <p:attrNameLst>
                                          <p:attrName>ppt_w</p:attrName>
                                        </p:attrNameLst>
                                      </p:cBhvr>
                                      <p:tavLst>
                                        <p:tav tm="0">
                                          <p:val>
                                            <p:strVal val="#ppt_w*.05"/>
                                          </p:val>
                                        </p:tav>
                                        <p:tav tm="100000">
                                          <p:val>
                                            <p:strVal val="#ppt_w"/>
                                          </p:val>
                                        </p:tav>
                                      </p:tavLst>
                                    </p:anim>
                                    <p:anim calcmode="lin" valueType="num">
                                      <p:cBhvr>
                                        <p:cTn id="34" dur="1000" fill="hold"/>
                                        <p:tgtEl>
                                          <p:spTgt spid="26628"/>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26628"/>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26628"/>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26628"/>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26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a:t>
            </a:r>
            <a:endParaRPr lang="ar-EG" dirty="0"/>
          </a:p>
        </p:txBody>
      </p:sp>
      <p:sp>
        <p:nvSpPr>
          <p:cNvPr id="3" name="Content Placeholder 2"/>
          <p:cNvSpPr>
            <a:spLocks noGrp="1"/>
          </p:cNvSpPr>
          <p:nvPr>
            <p:ph idx="1"/>
          </p:nvPr>
        </p:nvSpPr>
        <p:spPr>
          <a:xfrm>
            <a:off x="857224" y="1142984"/>
            <a:ext cx="8001056" cy="5429288"/>
          </a:xfrm>
        </p:spPr>
        <p:txBody>
          <a:bodyPr>
            <a:normAutofit fontScale="92500" lnSpcReduction="10000"/>
          </a:bodyPr>
          <a:lstStyle/>
          <a:p>
            <a:pPr algn="l"/>
            <a:r>
              <a:rPr lang="en-US" sz="1700" dirty="0" smtClean="0"/>
              <a:t>The School of Dentistry started in 1945 and was first attached to the Faculty of Medicine. The first academic year of 1945/1946 had only two students in its first year. The Faculty of Dentistry was detached from the Faculty of Medicine and was founded in 1970 in a separate building.</a:t>
            </a:r>
          </a:p>
          <a:p>
            <a:pPr algn="l"/>
            <a:r>
              <a:rPr lang="en-US" sz="1600" dirty="0" smtClean="0"/>
              <a:t> </a:t>
            </a:r>
            <a:r>
              <a:rPr lang="en-US" sz="1600" b="1" dirty="0" smtClean="0"/>
              <a:t>It is the second oldest Dentistry teaching institution in Egypt and the Middle East. The Faculty is unique among all dental faculties in Egypt in having the Maxillofacial and Plastic Surgery Department, the Dental Public Health and Preventive Dentistry postgraduate degrees as well as the Tissue Engineering labs. </a:t>
            </a:r>
            <a:endParaRPr lang="en-US" sz="1600" dirty="0" smtClean="0"/>
          </a:p>
          <a:p>
            <a:pPr algn="l">
              <a:buNone/>
            </a:pPr>
            <a:endParaRPr lang="en-US" sz="2000" dirty="0" smtClean="0"/>
          </a:p>
          <a:p>
            <a:pPr algn="l">
              <a:buNone/>
            </a:pPr>
            <a:endParaRPr lang="en-US" sz="2000" dirty="0" smtClean="0"/>
          </a:p>
          <a:p>
            <a:pPr algn="l">
              <a:buNone/>
            </a:pPr>
            <a:endParaRPr lang="en-US" sz="2000" dirty="0" smtClean="0"/>
          </a:p>
          <a:p>
            <a:pPr algn="l">
              <a:buNone/>
            </a:pPr>
            <a:endParaRPr lang="en-US" sz="2000" dirty="0" smtClean="0"/>
          </a:p>
          <a:p>
            <a:pPr algn="l">
              <a:buNone/>
            </a:pPr>
            <a:endParaRPr lang="en-US" sz="2000" dirty="0" smtClean="0"/>
          </a:p>
          <a:p>
            <a:pPr algn="l">
              <a:buNone/>
            </a:pPr>
            <a:endParaRPr lang="en-US" sz="2000" dirty="0" smtClean="0"/>
          </a:p>
          <a:p>
            <a:pPr>
              <a:buNone/>
            </a:pPr>
            <a:r>
              <a:rPr lang="ar-EG" sz="2000" dirty="0" smtClean="0"/>
              <a:t>في عام 1945 تم إنشاء الكلية, وقد بدأت كجزء من كلية الطب .إستقلت كلية طب الأسنان ,جامعة الأسكندرية بذاتها في عام 1971.تضم هيئة التدريس بالكلية أكثر من 250 من نخبة أساتذة طب الأسنان بمصر و تستعين بهم جامعات هامة في الشرق الأوسط ؛ المملكة العربية السعودية ,ليبيا , لبنان ... و غيرهم</a:t>
            </a:r>
            <a:endParaRPr lang="en-US" sz="2000" dirty="0" smtClean="0"/>
          </a:p>
        </p:txBody>
      </p:sp>
      <p:pic>
        <p:nvPicPr>
          <p:cNvPr id="5" name="Picture 4" descr="P7020744.jpg"/>
          <p:cNvPicPr>
            <a:picLocks noChangeAspect="1"/>
          </p:cNvPicPr>
          <p:nvPr/>
        </p:nvPicPr>
        <p:blipFill>
          <a:blip r:embed="rId2" cstate="print"/>
          <a:stretch>
            <a:fillRect/>
          </a:stretch>
        </p:blipFill>
        <p:spPr>
          <a:xfrm>
            <a:off x="2643173" y="2971734"/>
            <a:ext cx="3643339" cy="218281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ar-EG" dirty="0" smtClean="0"/>
              <a:t>النشاط الإجتماعي </a:t>
            </a:r>
            <a:endParaRPr lang="ar-EG" dirty="0"/>
          </a:p>
        </p:txBody>
      </p:sp>
      <p:sp>
        <p:nvSpPr>
          <p:cNvPr id="3" name="Content Placeholder 2"/>
          <p:cNvSpPr>
            <a:spLocks noGrp="1"/>
          </p:cNvSpPr>
          <p:nvPr>
            <p:ph idx="1"/>
          </p:nvPr>
        </p:nvSpPr>
        <p:spPr/>
        <p:txBody>
          <a:bodyPr/>
          <a:lstStyle/>
          <a:p>
            <a:r>
              <a:rPr lang="ar-EG" dirty="0" smtClean="0"/>
              <a:t>تنظيم رحلات إجتماعية </a:t>
            </a:r>
          </a:p>
          <a:p>
            <a:r>
              <a:rPr lang="ar-EG" dirty="0" smtClean="0"/>
              <a:t>تنظيم رحلات علمية لحضور مؤتمرات طب الأسنان</a:t>
            </a:r>
          </a:p>
          <a:p>
            <a:r>
              <a:rPr lang="ar-EG" dirty="0" smtClean="0"/>
              <a:t>الإحتفال بيوم اليتيم  </a:t>
            </a:r>
          </a:p>
        </p:txBody>
      </p:sp>
      <p:pic>
        <p:nvPicPr>
          <p:cNvPr id="27653" name="Picture 5"/>
          <p:cNvPicPr>
            <a:picLocks noChangeAspect="1" noChangeArrowheads="1"/>
          </p:cNvPicPr>
          <p:nvPr/>
        </p:nvPicPr>
        <p:blipFill>
          <a:blip r:embed="rId2"/>
          <a:srcRect l="9522" t="10938" r="19433" b="16796"/>
          <a:stretch>
            <a:fillRect/>
          </a:stretch>
        </p:blipFill>
        <p:spPr bwMode="auto">
          <a:xfrm>
            <a:off x="-500098" y="3214686"/>
            <a:ext cx="5500726" cy="419643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27653"/>
                                        </p:tgtEl>
                                        <p:attrNameLst>
                                          <p:attrName>style.visibility</p:attrName>
                                        </p:attrNameLst>
                                      </p:cBhvr>
                                      <p:to>
                                        <p:strVal val="visible"/>
                                      </p:to>
                                    </p:set>
                                    <p:anim calcmode="lin" valueType="num">
                                      <p:cBhvr>
                                        <p:cTn id="7" dur="500" decel="50000" fill="hold">
                                          <p:stCondLst>
                                            <p:cond delay="0"/>
                                          </p:stCondLst>
                                        </p:cTn>
                                        <p:tgtEl>
                                          <p:spTgt spid="2765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765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7653"/>
                                        </p:tgtEl>
                                        <p:attrNameLst>
                                          <p:attrName>ppt_w</p:attrName>
                                        </p:attrNameLst>
                                      </p:cBhvr>
                                      <p:tavLst>
                                        <p:tav tm="0">
                                          <p:val>
                                            <p:strVal val="#ppt_w*.05"/>
                                          </p:val>
                                        </p:tav>
                                        <p:tav tm="100000">
                                          <p:val>
                                            <p:strVal val="#ppt_w"/>
                                          </p:val>
                                        </p:tav>
                                      </p:tavLst>
                                    </p:anim>
                                    <p:anim calcmode="lin" valueType="num">
                                      <p:cBhvr>
                                        <p:cTn id="10" dur="1000" fill="hold"/>
                                        <p:tgtEl>
                                          <p:spTgt spid="2765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765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765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765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7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DSSA-EGYPT Activities</a:t>
            </a:r>
            <a:br>
              <a:rPr lang="en-US" dirty="0" smtClean="0"/>
            </a:br>
            <a:endParaRPr lang="ar-EG" dirty="0"/>
          </a:p>
        </p:txBody>
      </p:sp>
      <p:sp>
        <p:nvSpPr>
          <p:cNvPr id="3" name="Content Placeholder 2"/>
          <p:cNvSpPr>
            <a:spLocks noGrp="1"/>
          </p:cNvSpPr>
          <p:nvPr>
            <p:ph idx="1"/>
          </p:nvPr>
        </p:nvSpPr>
        <p:spPr/>
        <p:txBody>
          <a:bodyPr/>
          <a:lstStyle/>
          <a:p>
            <a:pPr algn="l">
              <a:buNone/>
            </a:pPr>
            <a:r>
              <a:rPr lang="en-US" dirty="0" smtClean="0"/>
              <a:t>Scientific Activities:</a:t>
            </a:r>
          </a:p>
          <a:p>
            <a:pPr algn="l" rtl="0"/>
            <a:r>
              <a:rPr lang="en-US" dirty="0" smtClean="0"/>
              <a:t>Scientific Day </a:t>
            </a:r>
          </a:p>
          <a:p>
            <a:pPr algn="l" rtl="0"/>
            <a:r>
              <a:rPr lang="en-US" dirty="0" smtClean="0"/>
              <a:t>Dental campaigns</a:t>
            </a:r>
          </a:p>
          <a:p>
            <a:pPr algn="l" rtl="0"/>
            <a:r>
              <a:rPr lang="en-US" dirty="0" smtClean="0"/>
              <a:t>International Dental Research </a:t>
            </a:r>
            <a:r>
              <a:rPr lang="en-US" dirty="0" err="1" smtClean="0"/>
              <a:t>Programme</a:t>
            </a:r>
            <a:endParaRPr lang="en-US" dirty="0" smtClean="0"/>
          </a:p>
          <a:p>
            <a:pPr algn="l" rtl="0">
              <a:buNone/>
            </a:pPr>
            <a:endParaRPr lang="en-US" dirty="0" smtClean="0"/>
          </a:p>
          <a:p>
            <a:pPr algn="l">
              <a:buNone/>
            </a:pPr>
            <a:endParaRPr lang="ar-EG" dirty="0"/>
          </a:p>
        </p:txBody>
      </p:sp>
      <p:pic>
        <p:nvPicPr>
          <p:cNvPr id="4" name="Picture 3" descr="dssa POSTER.jpg"/>
          <p:cNvPicPr>
            <a:picLocks noChangeAspect="1"/>
          </p:cNvPicPr>
          <p:nvPr/>
        </p:nvPicPr>
        <p:blipFill>
          <a:blip r:embed="rId2"/>
          <a:stretch>
            <a:fillRect/>
          </a:stretch>
        </p:blipFill>
        <p:spPr>
          <a:xfrm>
            <a:off x="4071934" y="860020"/>
            <a:ext cx="4002994" cy="5997980"/>
          </a:xfrm>
          <a:prstGeom prst="rect">
            <a:avLst/>
          </a:prstGeom>
        </p:spPr>
      </p:pic>
      <p:pic>
        <p:nvPicPr>
          <p:cNvPr id="5" name="Picture 4" descr="DSC00445.jpg"/>
          <p:cNvPicPr>
            <a:picLocks noChangeAspect="1"/>
          </p:cNvPicPr>
          <p:nvPr/>
        </p:nvPicPr>
        <p:blipFill>
          <a:blip r:embed="rId3"/>
          <a:srcRect l="18532" t="2500" r="16250" b="18532"/>
          <a:stretch>
            <a:fillRect/>
          </a:stretch>
        </p:blipFill>
        <p:spPr>
          <a:xfrm>
            <a:off x="2000232" y="1400480"/>
            <a:ext cx="4357718" cy="3957346"/>
          </a:xfrm>
          <a:prstGeom prst="rect">
            <a:avLst/>
          </a:prstGeom>
        </p:spPr>
      </p:pic>
      <p:pic>
        <p:nvPicPr>
          <p:cNvPr id="6" name="Picture 5" descr="123.jpg"/>
          <p:cNvPicPr>
            <a:picLocks noChangeAspect="1"/>
          </p:cNvPicPr>
          <p:nvPr/>
        </p:nvPicPr>
        <p:blipFill>
          <a:blip r:embed="rId4"/>
          <a:stretch>
            <a:fillRect/>
          </a:stretch>
        </p:blipFill>
        <p:spPr>
          <a:xfrm>
            <a:off x="3390900" y="928670"/>
            <a:ext cx="5753100" cy="4314825"/>
          </a:xfrm>
          <a:prstGeom prst="rect">
            <a:avLst/>
          </a:prstGeom>
        </p:spPr>
      </p:pic>
      <p:pic>
        <p:nvPicPr>
          <p:cNvPr id="7" name="Picture 6" descr="alex uni.jpg"/>
          <p:cNvPicPr>
            <a:picLocks noChangeAspect="1"/>
          </p:cNvPicPr>
          <p:nvPr/>
        </p:nvPicPr>
        <p:blipFill>
          <a:blip r:embed="rId5"/>
          <a:stretch>
            <a:fillRect/>
          </a:stretch>
        </p:blipFill>
        <p:spPr>
          <a:xfrm>
            <a:off x="500034" y="2071678"/>
            <a:ext cx="6643734" cy="49828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2" dur="1000" fill="hold"/>
                                        <p:tgtEl>
                                          <p:spTgt spid="5"/>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4" dur="1000" fill="hold"/>
                                        <p:tgtEl>
                                          <p:spTgt spid="6"/>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6" dur="1000" fill="hold"/>
                                        <p:tgtEl>
                                          <p:spTgt spid="7"/>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0_1965.JPG"/>
          <p:cNvPicPr>
            <a:picLocks noChangeAspect="1"/>
          </p:cNvPicPr>
          <p:nvPr/>
        </p:nvPicPr>
        <p:blipFill>
          <a:blip r:embed="rId2" cstate="print"/>
          <a:stretch>
            <a:fillRect/>
          </a:stretch>
        </p:blipFill>
        <p:spPr>
          <a:xfrm>
            <a:off x="1857356" y="642918"/>
            <a:ext cx="6248400" cy="4686300"/>
          </a:xfrm>
          <a:prstGeom prst="rect">
            <a:avLst/>
          </a:prstGeom>
        </p:spPr>
      </p:pic>
      <p:pic>
        <p:nvPicPr>
          <p:cNvPr id="3" name="Picture 2" descr="5.jpg"/>
          <p:cNvPicPr>
            <a:picLocks noChangeAspect="1"/>
          </p:cNvPicPr>
          <p:nvPr/>
        </p:nvPicPr>
        <p:blipFill>
          <a:blip r:embed="rId3"/>
          <a:stretch>
            <a:fillRect/>
          </a:stretch>
        </p:blipFill>
        <p:spPr>
          <a:xfrm>
            <a:off x="-142908" y="428604"/>
            <a:ext cx="6492892" cy="4869669"/>
          </a:xfrm>
          <a:prstGeom prst="rect">
            <a:avLst/>
          </a:prstGeom>
        </p:spPr>
      </p:pic>
      <p:pic>
        <p:nvPicPr>
          <p:cNvPr id="5" name="Picture 4" descr="untitled.bmp"/>
          <p:cNvPicPr>
            <a:picLocks noChangeAspect="1"/>
          </p:cNvPicPr>
          <p:nvPr/>
        </p:nvPicPr>
        <p:blipFill>
          <a:blip r:embed="rId4"/>
          <a:stretch>
            <a:fillRect/>
          </a:stretch>
        </p:blipFill>
        <p:spPr>
          <a:xfrm>
            <a:off x="2285984" y="1857364"/>
            <a:ext cx="6096000"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22" dur="1000" fill="hold"/>
                                        <p:tgtEl>
                                          <p:spTgt spid="3"/>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4" dur="1000" fill="hold"/>
                                        <p:tgtEl>
                                          <p:spTgt spid="5"/>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79.JPG"/>
          <p:cNvPicPr>
            <a:picLocks noChangeAspect="1"/>
          </p:cNvPicPr>
          <p:nvPr/>
        </p:nvPicPr>
        <p:blipFill>
          <a:blip r:embed="rId2"/>
          <a:stretch>
            <a:fillRect/>
          </a:stretch>
        </p:blipFill>
        <p:spPr>
          <a:xfrm>
            <a:off x="2643174" y="-285776"/>
            <a:ext cx="5143500" cy="6858000"/>
          </a:xfrm>
          <a:prstGeom prst="rect">
            <a:avLst/>
          </a:prstGeom>
        </p:spPr>
      </p:pic>
      <p:pic>
        <p:nvPicPr>
          <p:cNvPr id="3" name="Picture 2" descr="siwa4.bmp"/>
          <p:cNvPicPr>
            <a:picLocks noChangeAspect="1"/>
          </p:cNvPicPr>
          <p:nvPr/>
        </p:nvPicPr>
        <p:blipFill>
          <a:blip r:embed="rId3"/>
          <a:stretch>
            <a:fillRect/>
          </a:stretch>
        </p:blipFill>
        <p:spPr>
          <a:xfrm>
            <a:off x="1643042" y="2571744"/>
            <a:ext cx="5928902" cy="4446676"/>
          </a:xfrm>
          <a:prstGeom prst="rect">
            <a:avLst/>
          </a:prstGeom>
        </p:spPr>
      </p:pic>
      <p:pic>
        <p:nvPicPr>
          <p:cNvPr id="4" name="Picture 3" descr="IMG_0473.JPG"/>
          <p:cNvPicPr>
            <a:picLocks noChangeAspect="1"/>
          </p:cNvPicPr>
          <p:nvPr/>
        </p:nvPicPr>
        <p:blipFill>
          <a:blip r:embed="rId4" cstate="print"/>
          <a:stretch>
            <a:fillRect/>
          </a:stretch>
        </p:blipFill>
        <p:spPr>
          <a:xfrm>
            <a:off x="285720" y="0"/>
            <a:ext cx="6429420" cy="48220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22" dur="1000" fill="hold"/>
                                        <p:tgtEl>
                                          <p:spTgt spid="3"/>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4" dur="1000" fill="hold"/>
                                        <p:tgtEl>
                                          <p:spTgt spid="4"/>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 Us </a:t>
            </a:r>
            <a:br>
              <a:rPr lang="en-US" dirty="0" smtClean="0"/>
            </a:br>
            <a:endParaRPr lang="ar-EG" dirty="0"/>
          </a:p>
        </p:txBody>
      </p:sp>
      <p:sp>
        <p:nvSpPr>
          <p:cNvPr id="3" name="Content Placeholder 2"/>
          <p:cNvSpPr>
            <a:spLocks noGrp="1"/>
          </p:cNvSpPr>
          <p:nvPr>
            <p:ph idx="1"/>
          </p:nvPr>
        </p:nvSpPr>
        <p:spPr/>
        <p:txBody>
          <a:bodyPr/>
          <a:lstStyle/>
          <a:p>
            <a:pPr algn="ctr">
              <a:buNone/>
            </a:pPr>
            <a:r>
              <a:rPr lang="en-US" sz="5400" dirty="0" smtClean="0">
                <a:hlinkClick r:id="rId2"/>
              </a:rPr>
              <a:t>www.alexdental.net</a:t>
            </a:r>
            <a:endParaRPr lang="en-US" sz="5400" dirty="0" smtClean="0"/>
          </a:p>
          <a:p>
            <a:pPr algn="ctr">
              <a:buNone/>
            </a:pPr>
            <a:r>
              <a:rPr lang="en-US" sz="5400" dirty="0" smtClean="0">
                <a:hlinkClick r:id="rId3"/>
              </a:rPr>
              <a:t>www.alexu.edu.eg</a:t>
            </a:r>
            <a:endParaRPr lang="en-US" sz="5400" dirty="0" smtClean="0"/>
          </a:p>
          <a:p>
            <a:pPr algn="ctr">
              <a:buNone/>
            </a:pPr>
            <a:r>
              <a:rPr lang="en-US" sz="5400" dirty="0" smtClean="0">
                <a:hlinkClick r:id="rId4"/>
              </a:rPr>
              <a:t>www.dent.alex.edu.eg</a:t>
            </a:r>
            <a:endParaRPr lang="en-US" sz="5400" dirty="0" smtClean="0"/>
          </a:p>
          <a:p>
            <a:pPr algn="ctr">
              <a:buNone/>
            </a:pPr>
            <a:endParaRPr lang="en-US" sz="5400" dirty="0" smtClean="0"/>
          </a:p>
          <a:p>
            <a:pPr algn="ctr"/>
            <a:endParaRPr lang="en-US" dirty="0" smtClean="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480" y="357166"/>
            <a:ext cx="5929354" cy="1202424"/>
          </a:xfrm>
        </p:spPr>
        <p:txBody>
          <a:bodyPr/>
          <a:lstStyle/>
          <a:p>
            <a:pPr algn="ctr"/>
            <a:r>
              <a:rPr lang="en-US" dirty="0" smtClean="0"/>
              <a:t>Vision &amp; Mission</a:t>
            </a:r>
            <a:br>
              <a:rPr lang="en-US" dirty="0" smtClean="0"/>
            </a:br>
            <a:r>
              <a:rPr lang="en-US" dirty="0" smtClean="0"/>
              <a:t>    </a:t>
            </a:r>
            <a:r>
              <a:rPr lang="ar-EG" dirty="0" smtClean="0"/>
              <a:t>رؤية و رسالة الكلية </a:t>
            </a:r>
            <a:r>
              <a:rPr lang="en-US" dirty="0" smtClean="0"/>
              <a:t> </a:t>
            </a:r>
            <a:endParaRPr lang="ar-EG" dirty="0"/>
          </a:p>
        </p:txBody>
      </p:sp>
      <p:sp>
        <p:nvSpPr>
          <p:cNvPr id="3" name="Content Placeholder 2"/>
          <p:cNvSpPr>
            <a:spLocks noGrp="1"/>
          </p:cNvSpPr>
          <p:nvPr>
            <p:ph idx="1"/>
          </p:nvPr>
        </p:nvSpPr>
        <p:spPr/>
        <p:txBody>
          <a:bodyPr>
            <a:normAutofit/>
          </a:bodyPr>
          <a:lstStyle/>
          <a:p>
            <a:pPr algn="l" rtl="0"/>
            <a:r>
              <a:rPr lang="en-US" sz="1700" b="1" dirty="0" smtClean="0"/>
              <a:t>Faculty Vision</a:t>
            </a:r>
            <a:endParaRPr lang="en-US" sz="1700" dirty="0" smtClean="0"/>
          </a:p>
          <a:p>
            <a:pPr algn="l"/>
            <a:r>
              <a:rPr lang="en-US" sz="1700" dirty="0" smtClean="0"/>
              <a:t>The vision of the Faculty of Dentistry is excellence in education through improving professional competency, skills and attitude of the under and postgraduate students in order to qualify them for an accepted international standard. Students must be able to compete in local and regional job markets. Our perspective also includes driving the educational process step by step into the era of electronic media in addition to the development of an effective strategy for promotion of scientific </a:t>
            </a:r>
            <a:r>
              <a:rPr lang="en-US" sz="1600" dirty="0" smtClean="0"/>
              <a:t>research based on community needs.</a:t>
            </a:r>
            <a:endParaRPr lang="ar-EG" sz="1600" dirty="0" smtClean="0"/>
          </a:p>
          <a:p>
            <a:r>
              <a:rPr lang="ar-EG" sz="1600" b="1" dirty="0" smtClean="0"/>
              <a:t> رؤية الكلية  :-</a:t>
            </a:r>
            <a:endParaRPr lang="en-US" sz="1600" dirty="0" smtClean="0"/>
          </a:p>
          <a:p>
            <a:r>
              <a:rPr lang="ar-EG" sz="1600" dirty="0" smtClean="0"/>
              <a:t>التميز فى التعليم من خلال الارتقاء بالكفاءة المهنية والمهارات والاتجاهات اللازمة لتأهيل طلاب مرحلتي البكالوريوس والدراسات العيا وفقاً للمعايير الدولية لتأهيلهم على المنافسة فى سوق العمل المحلى والإقليمى و الدولى. كما يتضمن منظور الكلية  دفع العملية التعليمية إلى عصر الوسائط الإلكترونية بالإضافة إلى تنمية استراتيجية فعالة للبحث العلمى مبنية على احتياجات المجتمع .</a:t>
            </a:r>
            <a:endParaRPr lang="en-US" sz="1600" dirty="0" smtClean="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480" y="0"/>
            <a:ext cx="5572164" cy="1214422"/>
          </a:xfrm>
        </p:spPr>
        <p:txBody>
          <a:bodyPr/>
          <a:lstStyle/>
          <a:p>
            <a:pPr algn="ctr"/>
            <a:r>
              <a:rPr lang="en-US" dirty="0" smtClean="0"/>
              <a:t>Vision &amp; Mission</a:t>
            </a:r>
            <a:br>
              <a:rPr lang="en-US" dirty="0" smtClean="0"/>
            </a:br>
            <a:r>
              <a:rPr lang="en-US" dirty="0" smtClean="0"/>
              <a:t>  </a:t>
            </a:r>
            <a:r>
              <a:rPr lang="ar-EG" dirty="0" smtClean="0"/>
              <a:t>رؤية و رسالة الكلية  </a:t>
            </a:r>
            <a:endParaRPr lang="ar-EG" dirty="0"/>
          </a:p>
        </p:txBody>
      </p:sp>
      <p:sp>
        <p:nvSpPr>
          <p:cNvPr id="3" name="Content Placeholder 2"/>
          <p:cNvSpPr>
            <a:spLocks noGrp="1"/>
          </p:cNvSpPr>
          <p:nvPr>
            <p:ph idx="1"/>
          </p:nvPr>
        </p:nvSpPr>
        <p:spPr>
          <a:xfrm>
            <a:off x="642910" y="1142984"/>
            <a:ext cx="7772400" cy="4572000"/>
          </a:xfrm>
        </p:spPr>
        <p:txBody>
          <a:bodyPr>
            <a:normAutofit fontScale="92500" lnSpcReduction="20000"/>
          </a:bodyPr>
          <a:lstStyle/>
          <a:p>
            <a:pPr algn="l" rtl="0"/>
            <a:r>
              <a:rPr lang="en-US" sz="1900" b="1" dirty="0" smtClean="0"/>
              <a:t>Faculty</a:t>
            </a:r>
            <a:r>
              <a:rPr lang="en-US" sz="1900" dirty="0" smtClean="0"/>
              <a:t> </a:t>
            </a:r>
            <a:r>
              <a:rPr lang="en-US" sz="1900" b="1" dirty="0" smtClean="0"/>
              <a:t>Mission</a:t>
            </a:r>
            <a:r>
              <a:rPr lang="en-US" sz="1900" i="1" dirty="0" smtClean="0"/>
              <a:t> </a:t>
            </a:r>
            <a:endParaRPr lang="en-US" sz="1900" dirty="0" smtClean="0"/>
          </a:p>
          <a:p>
            <a:pPr algn="l"/>
            <a:r>
              <a:rPr lang="en-US" sz="1900" dirty="0" smtClean="0"/>
              <a:t>The mission of the Faculty of Dentistry is to graduate a qualified dental practitioner who is equipped with the knowledge, skills and attitudes necessary to practice ethical and scientifically-based dental health care, at the individual and local community levels in which quality dental care is provided to our patients.</a:t>
            </a:r>
          </a:p>
          <a:p>
            <a:pPr algn="l">
              <a:buNone/>
            </a:pPr>
            <a:r>
              <a:rPr lang="en-US" sz="1900" dirty="0" smtClean="0"/>
              <a:t>Our success is based on maintaining a strong faculty and staff, supported in their commitment to teaching and administration, </a:t>
            </a:r>
            <a:r>
              <a:rPr lang="en-US" sz="1600" dirty="0" smtClean="0"/>
              <a:t>professional development, scholarship, research, student service, and community service</a:t>
            </a:r>
          </a:p>
          <a:p>
            <a:r>
              <a:rPr lang="ar-EG" sz="1600" b="1" dirty="0" smtClean="0"/>
              <a:t>رسالة الكلية :-</a:t>
            </a:r>
            <a:endParaRPr lang="en-US" sz="1600" dirty="0" smtClean="0"/>
          </a:p>
          <a:p>
            <a:r>
              <a:rPr lang="ar-EG" sz="1600" dirty="0" smtClean="0"/>
              <a:t>تخريج طبيب أسنان مؤهل ولديه المعرفة و الميول والمهارات اللازمة  لممارسة مهنة طب الأسنان ارتكازاً على الأسس العلمية والأخلاقية على مستوى الفرد والمجتمع والتى من خلالها يتم تقديم رعاية صحية للفم والأسنان ذات جودة عالية للمرضى .</a:t>
            </a:r>
            <a:endParaRPr lang="en-US" sz="1600" dirty="0" smtClean="0"/>
          </a:p>
          <a:p>
            <a:r>
              <a:rPr lang="ar-EG" sz="1600" dirty="0" smtClean="0"/>
              <a:t>ويعتمد نجاح كلية طب الأسنان وهيئتها التعليمية على :-</a:t>
            </a:r>
            <a:endParaRPr lang="en-US" sz="1600" dirty="0" smtClean="0"/>
          </a:p>
          <a:p>
            <a:pPr lvl="0"/>
            <a:r>
              <a:rPr lang="ar-EG" sz="1600" dirty="0" smtClean="0"/>
              <a:t>الإلتزام بالمعايير التدريسية والإدارية .</a:t>
            </a:r>
            <a:endParaRPr lang="en-US" sz="1600" dirty="0" smtClean="0"/>
          </a:p>
          <a:p>
            <a:pPr lvl="0"/>
            <a:r>
              <a:rPr lang="ar-EG" sz="1600" dirty="0" smtClean="0"/>
              <a:t>التطوير المهنى والإرتقاء بالبحث العلمى .</a:t>
            </a:r>
            <a:endParaRPr lang="en-US" sz="1600" dirty="0" smtClean="0"/>
          </a:p>
          <a:p>
            <a:pPr lvl="0"/>
            <a:r>
              <a:rPr lang="ar-EG" sz="1600" dirty="0" smtClean="0"/>
              <a:t>توفير الخدمات الطلابية والمجتمعية .</a:t>
            </a:r>
            <a:endParaRPr lang="en-US" sz="1600" dirty="0" smtClean="0"/>
          </a:p>
          <a:p>
            <a:pPr algn="l">
              <a:buNone/>
            </a:pPr>
            <a:endParaRPr lang="ar-EG" sz="1600" dirty="0"/>
          </a:p>
        </p:txBody>
      </p:sp>
      <p:pic>
        <p:nvPicPr>
          <p:cNvPr id="4" name="Picture 3" descr="P7020743.jpg"/>
          <p:cNvPicPr>
            <a:picLocks noChangeAspect="1"/>
          </p:cNvPicPr>
          <p:nvPr/>
        </p:nvPicPr>
        <p:blipFill>
          <a:blip r:embed="rId2" cstate="print"/>
          <a:stretch>
            <a:fillRect/>
          </a:stretch>
        </p:blipFill>
        <p:spPr>
          <a:xfrm rot="850559">
            <a:off x="958647" y="4280497"/>
            <a:ext cx="2648149" cy="290777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Accreditation</a:t>
            </a:r>
            <a:br>
              <a:rPr lang="en-US" dirty="0" smtClean="0"/>
            </a:br>
            <a:endParaRPr lang="ar-EG" dirty="0"/>
          </a:p>
        </p:txBody>
      </p:sp>
      <p:pic>
        <p:nvPicPr>
          <p:cNvPr id="4" name="Content Placeholder 3" descr="P7020759.jpg"/>
          <p:cNvPicPr>
            <a:picLocks noGrp="1" noChangeAspect="1"/>
          </p:cNvPicPr>
          <p:nvPr>
            <p:ph idx="1"/>
          </p:nvPr>
        </p:nvPicPr>
        <p:blipFill>
          <a:blip r:embed="rId2" cstate="print"/>
          <a:stretch>
            <a:fillRect/>
          </a:stretch>
        </p:blipFill>
        <p:spPr>
          <a:xfrm>
            <a:off x="5214942" y="1285860"/>
            <a:ext cx="3571900" cy="2678925"/>
          </a:xfrm>
        </p:spPr>
      </p:pic>
      <p:sp>
        <p:nvSpPr>
          <p:cNvPr id="6" name="TextBox 5"/>
          <p:cNvSpPr txBox="1"/>
          <p:nvPr/>
        </p:nvSpPr>
        <p:spPr>
          <a:xfrm>
            <a:off x="1071538" y="1643050"/>
            <a:ext cx="3571900" cy="1200329"/>
          </a:xfrm>
          <a:prstGeom prst="rect">
            <a:avLst/>
          </a:prstGeom>
          <a:noFill/>
        </p:spPr>
        <p:txBody>
          <a:bodyPr wrap="square" rtlCol="1">
            <a:spAutoFit/>
          </a:bodyPr>
          <a:lstStyle/>
          <a:p>
            <a:r>
              <a:rPr lang="ar-EG" dirty="0" smtClean="0"/>
              <a:t>كلية طب الأسنان جامعة الأسكندرية ضمن 3 جامعات مصرية فقط ,مؤهلة للحصول على شهادة الإعتماد و الجودة في خلال سنة و نصف. </a:t>
            </a:r>
            <a:endParaRPr lang="ar-EG" dirty="0"/>
          </a:p>
        </p:txBody>
      </p:sp>
      <p:sp>
        <p:nvSpPr>
          <p:cNvPr id="7" name="TextBox 6"/>
          <p:cNvSpPr txBox="1"/>
          <p:nvPr/>
        </p:nvSpPr>
        <p:spPr>
          <a:xfrm>
            <a:off x="785786" y="3286124"/>
            <a:ext cx="3071834" cy="1071570"/>
          </a:xfrm>
          <a:prstGeom prst="rect">
            <a:avLst/>
          </a:prstGeom>
          <a:noFill/>
        </p:spPr>
        <p:txBody>
          <a:bodyPr wrap="square" rtlCol="1">
            <a:spAutoFit/>
          </a:bodyPr>
          <a:lstStyle/>
          <a:p>
            <a:pPr algn="ctr"/>
            <a:r>
              <a:rPr lang="en-US" sz="3200" dirty="0" smtClean="0"/>
              <a:t>Strategy </a:t>
            </a:r>
          </a:p>
          <a:p>
            <a:pPr algn="l"/>
            <a:r>
              <a:rPr lang="ar-EG" sz="3200" dirty="0" smtClean="0"/>
              <a:t>النظام التعليمي   </a:t>
            </a:r>
            <a:endParaRPr lang="ar-EG" sz="3200" dirty="0"/>
          </a:p>
        </p:txBody>
      </p:sp>
      <p:sp>
        <p:nvSpPr>
          <p:cNvPr id="8" name="TextBox 7"/>
          <p:cNvSpPr txBox="1"/>
          <p:nvPr/>
        </p:nvSpPr>
        <p:spPr>
          <a:xfrm>
            <a:off x="1071538" y="4643446"/>
            <a:ext cx="5214974" cy="1754326"/>
          </a:xfrm>
          <a:prstGeom prst="rect">
            <a:avLst/>
          </a:prstGeom>
          <a:noFill/>
        </p:spPr>
        <p:txBody>
          <a:bodyPr wrap="square" rtlCol="1">
            <a:spAutoFit/>
          </a:bodyPr>
          <a:lstStyle/>
          <a:p>
            <a:pPr algn="l"/>
            <a:r>
              <a:rPr lang="ar-EG" dirty="0" smtClean="0"/>
              <a:t>      </a:t>
            </a:r>
            <a:r>
              <a:rPr lang="en-US" dirty="0" smtClean="0"/>
              <a:t>One preliminary year at Faculty of Science.</a:t>
            </a:r>
          </a:p>
          <a:p>
            <a:pPr algn="l"/>
            <a:r>
              <a:rPr lang="en-US" dirty="0" smtClean="0"/>
              <a:t>Four Dental educational years .</a:t>
            </a:r>
          </a:p>
          <a:p>
            <a:pPr algn="l"/>
            <a:r>
              <a:rPr lang="en-US" dirty="0" smtClean="0"/>
              <a:t>               </a:t>
            </a:r>
          </a:p>
          <a:p>
            <a:pPr algn="l"/>
            <a:r>
              <a:rPr lang="en-US" dirty="0" smtClean="0"/>
              <a:t>Two Preclinical                  Two Clinical years</a:t>
            </a:r>
          </a:p>
          <a:p>
            <a:pPr algn="l"/>
            <a:r>
              <a:rPr lang="en-US" dirty="0" smtClean="0"/>
              <a:t>                         </a:t>
            </a:r>
          </a:p>
          <a:p>
            <a:pPr algn="l"/>
            <a:r>
              <a:rPr lang="ar-EG" dirty="0" smtClean="0"/>
              <a:t>   </a:t>
            </a:r>
            <a:endParaRPr lang="ar-EG" dirty="0"/>
          </a:p>
        </p:txBody>
      </p:sp>
      <p:cxnSp>
        <p:nvCxnSpPr>
          <p:cNvPr id="10" name="Straight Connector 9"/>
          <p:cNvCxnSpPr/>
          <p:nvPr/>
        </p:nvCxnSpPr>
        <p:spPr>
          <a:xfrm>
            <a:off x="3286116" y="5214950"/>
            <a:ext cx="571504" cy="35719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0800000" flipV="1">
            <a:off x="2357422" y="5214950"/>
            <a:ext cx="857256" cy="285752"/>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a:p>
        </p:txBody>
      </p:sp>
      <p:sp>
        <p:nvSpPr>
          <p:cNvPr id="3" name="Content Placeholder 2"/>
          <p:cNvSpPr>
            <a:spLocks noGrp="1"/>
          </p:cNvSpPr>
          <p:nvPr>
            <p:ph idx="1"/>
          </p:nvPr>
        </p:nvSpPr>
        <p:spPr/>
        <p:txBody>
          <a:bodyPr>
            <a:normAutofit lnSpcReduction="10000"/>
          </a:bodyPr>
          <a:lstStyle/>
          <a:p>
            <a:pPr algn="l"/>
            <a:r>
              <a:rPr lang="en-US" b="1" dirty="0" smtClean="0"/>
              <a:t>Undergraduate degree:</a:t>
            </a:r>
            <a:endParaRPr lang="en-US" dirty="0" smtClean="0"/>
          </a:p>
          <a:p>
            <a:pPr algn="l"/>
            <a:r>
              <a:rPr lang="en-US" dirty="0" smtClean="0"/>
              <a:t>Bachelor of Oral and Dental Medicine and Surgery (BDS)</a:t>
            </a:r>
            <a:endParaRPr lang="ar-EG" dirty="0" smtClean="0"/>
          </a:p>
          <a:p>
            <a:r>
              <a:rPr lang="ar-EG" sz="2800" b="1" dirty="0" smtClean="0"/>
              <a:t>الدرجات العلمية التى تمنحها الكلية  </a:t>
            </a:r>
          </a:p>
          <a:p>
            <a:pPr>
              <a:buNone/>
            </a:pPr>
            <a:r>
              <a:rPr lang="ar-EG" sz="2800" b="1" dirty="0" smtClean="0"/>
              <a:t>( مرحلة البكالوريوس ) :-</a:t>
            </a:r>
            <a:endParaRPr lang="en-US" sz="2800" dirty="0" smtClean="0"/>
          </a:p>
          <a:p>
            <a:r>
              <a:rPr lang="ar-EG" sz="2800" dirty="0" smtClean="0"/>
              <a:t>بكالوريوس طب وجراحة الفم والاسنان.</a:t>
            </a:r>
          </a:p>
          <a:p>
            <a:r>
              <a:rPr lang="ar-EG" sz="2800" b="1" dirty="0" smtClean="0"/>
              <a:t>الدبلوم</a:t>
            </a:r>
            <a:r>
              <a:rPr lang="ar-EG" sz="2800" dirty="0" smtClean="0"/>
              <a:t> : فى 6 تخصصات</a:t>
            </a:r>
          </a:p>
          <a:p>
            <a:r>
              <a:rPr lang="ar-EG" b="1" dirty="0" smtClean="0"/>
              <a:t>الماجستير</a:t>
            </a:r>
            <a:r>
              <a:rPr lang="ar-EG" dirty="0" smtClean="0"/>
              <a:t> : فى 11 تخصص</a:t>
            </a:r>
          </a:p>
          <a:p>
            <a:r>
              <a:rPr lang="ar-EG" b="1" dirty="0" smtClean="0"/>
              <a:t>الدكتوراه</a:t>
            </a:r>
            <a:r>
              <a:rPr lang="ar-EG" dirty="0" smtClean="0"/>
              <a:t> : فى 13 تخصص</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872442" cy="1273862"/>
          </a:xfrm>
        </p:spPr>
        <p:txBody>
          <a:bodyPr/>
          <a:lstStyle/>
          <a:p>
            <a:r>
              <a:rPr lang="en-US" dirty="0" smtClean="0"/>
              <a:t>Departments and Facilities</a:t>
            </a:r>
            <a:br>
              <a:rPr lang="en-US" dirty="0" smtClean="0"/>
            </a:br>
            <a:r>
              <a:rPr lang="ar-EG" dirty="0" smtClean="0"/>
              <a:t>أقسام و إمكانيات الكلية</a:t>
            </a:r>
            <a:r>
              <a:rPr lang="en-US" dirty="0" smtClean="0"/>
              <a:t>    </a:t>
            </a:r>
            <a:br>
              <a:rPr lang="en-US" dirty="0" smtClean="0"/>
            </a:br>
            <a:endParaRPr lang="ar-EG" dirty="0"/>
          </a:p>
        </p:txBody>
      </p:sp>
      <p:sp>
        <p:nvSpPr>
          <p:cNvPr id="3" name="Content Placeholder 2"/>
          <p:cNvSpPr>
            <a:spLocks noGrp="1"/>
          </p:cNvSpPr>
          <p:nvPr>
            <p:ph idx="1"/>
          </p:nvPr>
        </p:nvSpPr>
        <p:spPr>
          <a:xfrm>
            <a:off x="785786" y="1714488"/>
            <a:ext cx="4286280" cy="4643438"/>
          </a:xfrm>
        </p:spPr>
        <p:txBody>
          <a:bodyPr>
            <a:normAutofit fontScale="62500" lnSpcReduction="20000"/>
          </a:bodyPr>
          <a:lstStyle/>
          <a:p>
            <a:pPr marL="582930" lvl="0" indent="-514350" algn="l" rtl="0">
              <a:buFont typeface="+mj-lt"/>
              <a:buAutoNum type="arabicPeriod"/>
            </a:pPr>
            <a:r>
              <a:rPr lang="en-US" dirty="0" err="1" smtClean="0"/>
              <a:t>Prosthodontics</a:t>
            </a:r>
            <a:endParaRPr lang="en-US" dirty="0" smtClean="0"/>
          </a:p>
          <a:p>
            <a:pPr marL="582930" lvl="0" indent="-514350" algn="l" rtl="0">
              <a:buFont typeface="+mj-lt"/>
              <a:buAutoNum type="arabicPeriod"/>
            </a:pPr>
            <a:r>
              <a:rPr lang="en-US" dirty="0" smtClean="0"/>
              <a:t>Conservative Dentistry (including Operative Dentistry, Fixed </a:t>
            </a:r>
            <a:r>
              <a:rPr lang="en-US" dirty="0" err="1" smtClean="0"/>
              <a:t>Prosthodontics</a:t>
            </a:r>
            <a:r>
              <a:rPr lang="en-US" dirty="0" smtClean="0"/>
              <a:t> and </a:t>
            </a:r>
            <a:r>
              <a:rPr lang="en-US" dirty="0" err="1" smtClean="0"/>
              <a:t>Endodontics</a:t>
            </a:r>
            <a:r>
              <a:rPr lang="en-US" dirty="0" smtClean="0"/>
              <a:t>)</a:t>
            </a:r>
          </a:p>
          <a:p>
            <a:pPr marL="582930" lvl="0" indent="-514350" algn="l" rtl="0">
              <a:buFont typeface="+mj-lt"/>
              <a:buAutoNum type="arabicPeriod"/>
            </a:pPr>
            <a:r>
              <a:rPr lang="en-US" dirty="0" smtClean="0"/>
              <a:t>Oral and Maxillofacial Surgery</a:t>
            </a:r>
          </a:p>
          <a:p>
            <a:pPr marL="582930" lvl="0" indent="-514350" algn="l" rtl="0">
              <a:buFont typeface="+mj-lt"/>
              <a:buAutoNum type="arabicPeriod"/>
            </a:pPr>
            <a:r>
              <a:rPr lang="en-US" dirty="0" smtClean="0"/>
              <a:t>Oral  Pathology</a:t>
            </a:r>
          </a:p>
          <a:p>
            <a:pPr marL="582930" lvl="0" indent="-514350" algn="l" rtl="0">
              <a:buFont typeface="+mj-lt"/>
              <a:buAutoNum type="arabicPeriod"/>
            </a:pPr>
            <a:r>
              <a:rPr lang="en-US" dirty="0" smtClean="0"/>
              <a:t>Oral Biology (including Dental Anatomy / Morphology and Dental Histology). </a:t>
            </a:r>
          </a:p>
          <a:p>
            <a:pPr marL="582930" lvl="0" indent="-514350" algn="l" rtl="0">
              <a:buFont typeface="+mj-lt"/>
              <a:buAutoNum type="arabicPeriod"/>
            </a:pPr>
            <a:r>
              <a:rPr lang="en-US" dirty="0" smtClean="0"/>
              <a:t>Oral Medicine, </a:t>
            </a:r>
            <a:r>
              <a:rPr lang="en-US" dirty="0" err="1" smtClean="0"/>
              <a:t>Periodontology</a:t>
            </a:r>
            <a:r>
              <a:rPr lang="en-US" dirty="0" smtClean="0"/>
              <a:t>, Diagnosis and Radiology.</a:t>
            </a:r>
          </a:p>
          <a:p>
            <a:pPr marL="582930" lvl="0" indent="-514350" algn="l" rtl="0">
              <a:buFont typeface="+mj-lt"/>
              <a:buAutoNum type="arabicPeriod"/>
            </a:pPr>
            <a:r>
              <a:rPr lang="en-US" dirty="0" smtClean="0"/>
              <a:t>Orthodontics </a:t>
            </a:r>
          </a:p>
          <a:p>
            <a:pPr marL="582930" lvl="0" indent="-514350" algn="l" rtl="0">
              <a:buFont typeface="+mj-lt"/>
              <a:buAutoNum type="arabicPeriod"/>
            </a:pPr>
            <a:r>
              <a:rPr lang="en-US" dirty="0" smtClean="0"/>
              <a:t>Pediatric Dentistry and Dental Public Health </a:t>
            </a:r>
          </a:p>
          <a:p>
            <a:pPr marL="582930" lvl="0" indent="-514350" algn="l" rtl="0">
              <a:buFont typeface="+mj-lt"/>
              <a:buAutoNum type="arabicPeriod"/>
            </a:pPr>
            <a:r>
              <a:rPr lang="en-US" dirty="0" smtClean="0"/>
              <a:t>Dental Biomaterials </a:t>
            </a:r>
          </a:p>
          <a:p>
            <a:pPr marL="582930" lvl="0" indent="-514350" algn="l" rtl="0">
              <a:buFont typeface="+mj-lt"/>
              <a:buAutoNum type="arabicPeriod"/>
            </a:pPr>
            <a:r>
              <a:rPr lang="en-US" dirty="0" smtClean="0"/>
              <a:t> Maxillofacial and Plastic Surgery</a:t>
            </a:r>
          </a:p>
          <a:p>
            <a:endParaRPr lang="ar-EG" dirty="0"/>
          </a:p>
        </p:txBody>
      </p:sp>
      <p:sp>
        <p:nvSpPr>
          <p:cNvPr id="1027" name="Rectangle 3"/>
          <p:cNvSpPr>
            <a:spLocks noChangeArrowheads="1"/>
          </p:cNvSpPr>
          <p:nvPr/>
        </p:nvSpPr>
        <p:spPr bwMode="auto">
          <a:xfrm>
            <a:off x="5643570" y="1785927"/>
            <a:ext cx="3500430"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Char char="•"/>
              <a:tabLst>
                <a:tab pos="244475" algn="l"/>
              </a:tabLst>
            </a:pPr>
            <a:r>
              <a:rPr kumimoji="0" lang="ar-EG"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قسم الاستعاضة الصناعية ( المتحركة ).</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1" eaLnBrk="0" fontAlgn="base" latinLnBrk="0" hangingPunct="0">
              <a:lnSpc>
                <a:spcPct val="100000"/>
              </a:lnSpc>
              <a:spcBef>
                <a:spcPct val="0"/>
              </a:spcBef>
              <a:spcAft>
                <a:spcPct val="0"/>
              </a:spcAft>
              <a:buClrTx/>
              <a:buSzTx/>
              <a:buFontTx/>
              <a:buChar char="•"/>
              <a:tabLst>
                <a:tab pos="244475" algn="l"/>
              </a:tabLst>
            </a:pPr>
            <a:r>
              <a:rPr kumimoji="0" lang="ar-EG"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قسم العلاج التحفظى ويشمل حشو الأسنان ، التركيبات السنية وعلاج الجذور. </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1" eaLnBrk="0" fontAlgn="base" latinLnBrk="0" hangingPunct="0">
              <a:lnSpc>
                <a:spcPct val="100000"/>
              </a:lnSpc>
              <a:spcBef>
                <a:spcPct val="0"/>
              </a:spcBef>
              <a:spcAft>
                <a:spcPct val="0"/>
              </a:spcAft>
              <a:buClrTx/>
              <a:buSzTx/>
              <a:buFontTx/>
              <a:buChar char="•"/>
              <a:tabLst>
                <a:tab pos="244475" algn="l"/>
              </a:tabLst>
            </a:pPr>
            <a:r>
              <a:rPr kumimoji="0" lang="ar-EG"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قسم جراحة الفم والوجه والفكين.</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1" eaLnBrk="0" fontAlgn="base" latinLnBrk="0" hangingPunct="0">
              <a:lnSpc>
                <a:spcPct val="100000"/>
              </a:lnSpc>
              <a:spcBef>
                <a:spcPct val="0"/>
              </a:spcBef>
              <a:spcAft>
                <a:spcPct val="0"/>
              </a:spcAft>
              <a:buClrTx/>
              <a:buSzTx/>
              <a:buFontTx/>
              <a:buChar char="•"/>
              <a:tabLst>
                <a:tab pos="244475" algn="l"/>
              </a:tabLst>
            </a:pPr>
            <a:r>
              <a:rPr kumimoji="0" lang="ar-EG"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قسم باثولوجيا الفم. </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1" eaLnBrk="0" fontAlgn="base" latinLnBrk="0" hangingPunct="0">
              <a:lnSpc>
                <a:spcPct val="100000"/>
              </a:lnSpc>
              <a:spcBef>
                <a:spcPct val="0"/>
              </a:spcBef>
              <a:spcAft>
                <a:spcPct val="0"/>
              </a:spcAft>
              <a:buClrTx/>
              <a:buSzTx/>
              <a:buFontTx/>
              <a:buChar char="•"/>
              <a:tabLst>
                <a:tab pos="244475" algn="l"/>
              </a:tabLst>
            </a:pPr>
            <a:r>
              <a:rPr kumimoji="0" lang="ar-EG"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قسم بيولوجيا الفم .</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1" eaLnBrk="0" fontAlgn="base" latinLnBrk="0" hangingPunct="0">
              <a:lnSpc>
                <a:spcPct val="100000"/>
              </a:lnSpc>
              <a:spcBef>
                <a:spcPct val="0"/>
              </a:spcBef>
              <a:spcAft>
                <a:spcPct val="0"/>
              </a:spcAft>
              <a:buClrTx/>
              <a:buSzTx/>
              <a:buFontTx/>
              <a:buChar char="•"/>
              <a:tabLst>
                <a:tab pos="244475" algn="l"/>
              </a:tabLst>
            </a:pPr>
            <a:r>
              <a:rPr kumimoji="0" lang="ar-EG"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قسم طب الفم و يشمل علاج اللثة والتشخيص والاشعة. </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1" eaLnBrk="0" fontAlgn="base" latinLnBrk="0" hangingPunct="0">
              <a:lnSpc>
                <a:spcPct val="100000"/>
              </a:lnSpc>
              <a:spcBef>
                <a:spcPct val="0"/>
              </a:spcBef>
              <a:spcAft>
                <a:spcPct val="0"/>
              </a:spcAft>
              <a:buClrTx/>
              <a:buSzTx/>
              <a:buFontTx/>
              <a:buChar char="•"/>
              <a:tabLst>
                <a:tab pos="244475" algn="l"/>
              </a:tabLst>
            </a:pPr>
            <a:r>
              <a:rPr kumimoji="0" lang="ar-EG"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قسم تقويم الأسنان.</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1" eaLnBrk="0" fontAlgn="base" latinLnBrk="0" hangingPunct="0">
              <a:lnSpc>
                <a:spcPct val="100000"/>
              </a:lnSpc>
              <a:spcBef>
                <a:spcPct val="0"/>
              </a:spcBef>
              <a:spcAft>
                <a:spcPct val="0"/>
              </a:spcAft>
              <a:buClrTx/>
              <a:buSzTx/>
              <a:buFontTx/>
              <a:buChar char="•"/>
              <a:tabLst>
                <a:tab pos="244475" algn="l"/>
              </a:tabLst>
            </a:pPr>
            <a:r>
              <a:rPr kumimoji="0" lang="ar-EG"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قسم طب أاسنان الأطفال والصحة العامة للأسنان.</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1" eaLnBrk="0" fontAlgn="base" latinLnBrk="0" hangingPunct="0">
              <a:lnSpc>
                <a:spcPct val="100000"/>
              </a:lnSpc>
              <a:spcBef>
                <a:spcPct val="0"/>
              </a:spcBef>
              <a:spcAft>
                <a:spcPct val="0"/>
              </a:spcAft>
              <a:buClrTx/>
              <a:buSzTx/>
              <a:buFontTx/>
              <a:buChar char="•"/>
              <a:tabLst>
                <a:tab pos="244475" algn="l"/>
              </a:tabLst>
            </a:pPr>
            <a:r>
              <a:rPr kumimoji="0" lang="ar-EG"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قسم المواد الحيوية لطب الأسنان.</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tab pos="244475" algn="l"/>
              </a:tabLst>
            </a:pPr>
            <a:r>
              <a:rPr kumimoji="0" lang="ar-EG"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10- قسم جراحة الوجه والفك والتجميل.</a:t>
            </a:r>
            <a:endParaRPr kumimoji="0" lang="ar-EG" sz="20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Departments and Facilities</a:t>
            </a:r>
            <a:br>
              <a:rPr lang="en-US" dirty="0" smtClean="0"/>
            </a:br>
            <a:r>
              <a:rPr lang="ar-EG" dirty="0" smtClean="0"/>
              <a:t>أقسام و إمكانيات الكلية</a:t>
            </a:r>
            <a:endParaRPr lang="ar-EG" dirty="0"/>
          </a:p>
        </p:txBody>
      </p:sp>
      <p:sp>
        <p:nvSpPr>
          <p:cNvPr id="3" name="Content Placeholder 2"/>
          <p:cNvSpPr>
            <a:spLocks noGrp="1"/>
          </p:cNvSpPr>
          <p:nvPr>
            <p:ph idx="1"/>
          </p:nvPr>
        </p:nvSpPr>
        <p:spPr/>
        <p:txBody>
          <a:bodyPr/>
          <a:lstStyle/>
          <a:p>
            <a:pPr algn="l">
              <a:buNone/>
            </a:pPr>
            <a:r>
              <a:rPr lang="ar-EG" dirty="0" smtClean="0"/>
              <a:t>  </a:t>
            </a:r>
            <a:r>
              <a:rPr lang="en-US" dirty="0" smtClean="0"/>
              <a:t>Lecture Rooms</a:t>
            </a:r>
          </a:p>
          <a:p>
            <a:pPr algn="l">
              <a:buNone/>
            </a:pPr>
            <a:r>
              <a:rPr lang="en-US" dirty="0" smtClean="0"/>
              <a:t> </a:t>
            </a:r>
            <a:r>
              <a:rPr lang="ar-EG" dirty="0" smtClean="0"/>
              <a:t>المدرجات العلمية </a:t>
            </a:r>
            <a:r>
              <a:rPr lang="en-US" dirty="0" smtClean="0"/>
              <a:t>                                                      </a:t>
            </a:r>
            <a:endParaRPr lang="ar-EG" dirty="0"/>
          </a:p>
        </p:txBody>
      </p:sp>
      <p:pic>
        <p:nvPicPr>
          <p:cNvPr id="4" name="Picture 3" descr="P7020722.jpg"/>
          <p:cNvPicPr>
            <a:picLocks noChangeAspect="1"/>
          </p:cNvPicPr>
          <p:nvPr/>
        </p:nvPicPr>
        <p:blipFill>
          <a:blip r:embed="rId2" cstate="print"/>
          <a:stretch>
            <a:fillRect/>
          </a:stretch>
        </p:blipFill>
        <p:spPr>
          <a:xfrm>
            <a:off x="1428728" y="2357430"/>
            <a:ext cx="1971689" cy="1071570"/>
          </a:xfrm>
          <a:prstGeom prst="rect">
            <a:avLst/>
          </a:prstGeom>
        </p:spPr>
      </p:pic>
      <p:pic>
        <p:nvPicPr>
          <p:cNvPr id="5" name="Picture 4" descr="P7020756.jpg"/>
          <p:cNvPicPr>
            <a:picLocks noChangeAspect="1"/>
          </p:cNvPicPr>
          <p:nvPr/>
        </p:nvPicPr>
        <p:blipFill>
          <a:blip r:embed="rId3" cstate="print"/>
          <a:stretch>
            <a:fillRect/>
          </a:stretch>
        </p:blipFill>
        <p:spPr>
          <a:xfrm>
            <a:off x="3428992" y="2786058"/>
            <a:ext cx="5193749" cy="3049975"/>
          </a:xfrm>
          <a:prstGeom prst="rect">
            <a:avLst/>
          </a:prstGeom>
        </p:spPr>
      </p:pic>
      <p:pic>
        <p:nvPicPr>
          <p:cNvPr id="6" name="Picture 5" descr="P7020752.jpg"/>
          <p:cNvPicPr>
            <a:picLocks noChangeAspect="1"/>
          </p:cNvPicPr>
          <p:nvPr/>
        </p:nvPicPr>
        <p:blipFill>
          <a:blip r:embed="rId4" cstate="print"/>
          <a:stretch>
            <a:fillRect/>
          </a:stretch>
        </p:blipFill>
        <p:spPr>
          <a:xfrm>
            <a:off x="214282" y="3786190"/>
            <a:ext cx="2000231" cy="1500174"/>
          </a:xfrm>
          <a:prstGeom prst="rect">
            <a:avLst/>
          </a:prstGeom>
        </p:spPr>
      </p:pic>
      <p:pic>
        <p:nvPicPr>
          <p:cNvPr id="7" name="Picture 6" descr="P7020751.jpg"/>
          <p:cNvPicPr>
            <a:picLocks noChangeAspect="1"/>
          </p:cNvPicPr>
          <p:nvPr/>
        </p:nvPicPr>
        <p:blipFill>
          <a:blip r:embed="rId5" cstate="print"/>
          <a:stretch>
            <a:fillRect/>
          </a:stretch>
        </p:blipFill>
        <p:spPr>
          <a:xfrm>
            <a:off x="2214546" y="4000504"/>
            <a:ext cx="4615865" cy="3461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par>
                          <p:cTn id="15" fill="hold">
                            <p:stCondLst>
                              <p:cond delay="1000"/>
                            </p:stCondLst>
                            <p:childTnLst>
                              <p:par>
                                <p:cTn id="16" presetID="4"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ox(i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5"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6" dur="1000" fill="hold"/>
                                        <p:tgtEl>
                                          <p:spTgt spid="7"/>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7"/>
                                        </p:tgtEl>
                                      </p:cBhvr>
                                    </p:animEffect>
                                  </p:childTnLst>
                                </p:cTn>
                              </p:par>
                            </p:childTnLst>
                          </p:cTn>
                        </p:par>
                        <p:par>
                          <p:cTn id="31" fill="hold">
                            <p:stCondLst>
                              <p:cond delay="1000"/>
                            </p:stCondLst>
                            <p:childTnLst>
                              <p:par>
                                <p:cTn id="32" presetID="4" presetClass="entr" presetSubtype="16"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ox(in)">
                                      <p:cBhvr>
                                        <p:cTn id="3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943880" cy="1273862"/>
          </a:xfrm>
        </p:spPr>
        <p:txBody>
          <a:bodyPr/>
          <a:lstStyle/>
          <a:p>
            <a:pPr algn="ctr"/>
            <a:r>
              <a:rPr lang="en-US" dirty="0" smtClean="0"/>
              <a:t>Departments and Facilities</a:t>
            </a:r>
            <a:br>
              <a:rPr lang="en-US" dirty="0" smtClean="0"/>
            </a:br>
            <a:r>
              <a:rPr lang="ar-EG" dirty="0" smtClean="0"/>
              <a:t>أقسام و إمكانيات الكلية</a:t>
            </a:r>
            <a:endParaRPr lang="ar-EG" dirty="0"/>
          </a:p>
        </p:txBody>
      </p:sp>
      <p:pic>
        <p:nvPicPr>
          <p:cNvPr id="4" name="Content Placeholder 3" descr="P7020694.jpg"/>
          <p:cNvPicPr>
            <a:picLocks noGrp="1" noChangeAspect="1"/>
          </p:cNvPicPr>
          <p:nvPr>
            <p:ph idx="1"/>
          </p:nvPr>
        </p:nvPicPr>
        <p:blipFill>
          <a:blip r:embed="rId2" cstate="print"/>
          <a:stretch>
            <a:fillRect/>
          </a:stretch>
        </p:blipFill>
        <p:spPr>
          <a:xfrm rot="10800000" flipV="1">
            <a:off x="714348" y="1357298"/>
            <a:ext cx="2819400" cy="2114550"/>
          </a:xfrm>
        </p:spPr>
      </p:pic>
      <p:pic>
        <p:nvPicPr>
          <p:cNvPr id="5" name="Picture 4" descr="P7020696.jpg"/>
          <p:cNvPicPr>
            <a:picLocks noChangeAspect="1"/>
          </p:cNvPicPr>
          <p:nvPr/>
        </p:nvPicPr>
        <p:blipFill>
          <a:blip r:embed="rId3" cstate="print"/>
          <a:stretch>
            <a:fillRect/>
          </a:stretch>
        </p:blipFill>
        <p:spPr>
          <a:xfrm>
            <a:off x="714348" y="2857472"/>
            <a:ext cx="3000396" cy="4000528"/>
          </a:xfrm>
          <a:prstGeom prst="rect">
            <a:avLst/>
          </a:prstGeom>
        </p:spPr>
      </p:pic>
      <p:pic>
        <p:nvPicPr>
          <p:cNvPr id="6" name="Picture 5" descr="P7020697.jpg"/>
          <p:cNvPicPr>
            <a:picLocks noChangeAspect="1"/>
          </p:cNvPicPr>
          <p:nvPr/>
        </p:nvPicPr>
        <p:blipFill>
          <a:blip r:embed="rId4" cstate="print"/>
          <a:stretch>
            <a:fillRect/>
          </a:stretch>
        </p:blipFill>
        <p:spPr>
          <a:xfrm>
            <a:off x="5286380" y="857232"/>
            <a:ext cx="3429024" cy="2571768"/>
          </a:xfrm>
          <a:prstGeom prst="rect">
            <a:avLst/>
          </a:prstGeom>
        </p:spPr>
      </p:pic>
      <p:pic>
        <p:nvPicPr>
          <p:cNvPr id="8" name="Picture 7" descr="P7020700.jpg"/>
          <p:cNvPicPr>
            <a:picLocks noChangeAspect="1"/>
          </p:cNvPicPr>
          <p:nvPr/>
        </p:nvPicPr>
        <p:blipFill>
          <a:blip r:embed="rId5" cstate="print"/>
          <a:stretch>
            <a:fillRect/>
          </a:stretch>
        </p:blipFill>
        <p:spPr>
          <a:xfrm>
            <a:off x="5643570" y="4375553"/>
            <a:ext cx="3309929" cy="2482447"/>
          </a:xfrm>
          <a:prstGeom prst="rect">
            <a:avLst/>
          </a:prstGeom>
        </p:spPr>
      </p:pic>
      <p:pic>
        <p:nvPicPr>
          <p:cNvPr id="9" name="Picture 8" descr="P7020699.jpg"/>
          <p:cNvPicPr>
            <a:picLocks noChangeAspect="1"/>
          </p:cNvPicPr>
          <p:nvPr/>
        </p:nvPicPr>
        <p:blipFill>
          <a:blip r:embed="rId6" cstate="print"/>
          <a:stretch>
            <a:fillRect/>
          </a:stretch>
        </p:blipFill>
        <p:spPr>
          <a:xfrm>
            <a:off x="2857488" y="2285992"/>
            <a:ext cx="4143404" cy="31075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2" dur="1000" fill="hold"/>
                                        <p:tgtEl>
                                          <p:spTgt spid="5"/>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4" dur="1000" fill="hold"/>
                                        <p:tgtEl>
                                          <p:spTgt spid="6"/>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46" dur="1000" fill="hold"/>
                                        <p:tgtEl>
                                          <p:spTgt spid="8"/>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p:cTn id="55"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58" dur="1000" fill="hold"/>
                                        <p:tgtEl>
                                          <p:spTgt spid="9"/>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309</TotalTime>
  <Words>887</Words>
  <Application>Microsoft Office PowerPoint</Application>
  <PresentationFormat>On-screen Show (4:3)</PresentationFormat>
  <Paragraphs>119</Paragraphs>
  <Slides>24</Slides>
  <Notes>1</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Metro</vt:lpstr>
      <vt:lpstr>Faculty Of Dentistry University Of Alexandria كلية طب الأسنان  جامعة الأسكندرية </vt:lpstr>
      <vt:lpstr>History:</vt:lpstr>
      <vt:lpstr>Vision &amp; Mission     رؤية و رسالة الكلية  </vt:lpstr>
      <vt:lpstr>Vision &amp; Mission   رؤية و رسالة الكلية  </vt:lpstr>
      <vt:lpstr>Accreditation </vt:lpstr>
      <vt:lpstr>Slide 6</vt:lpstr>
      <vt:lpstr>Departments and Facilities أقسام و إمكانيات الكلية     </vt:lpstr>
      <vt:lpstr>Departments and Facilities أقسام و إمكانيات الكلية</vt:lpstr>
      <vt:lpstr>Departments and Facilities أقسام و إمكانيات الكلية</vt:lpstr>
      <vt:lpstr>Departments and Facilities أقسام و إمكانيات الكلية</vt:lpstr>
      <vt:lpstr>Departments and Facilities أقسام و إمكانيات الكلية</vt:lpstr>
      <vt:lpstr>Departments and Facilities أقسام و إمكانيات الكلية</vt:lpstr>
      <vt:lpstr>Departments and Facilities أقسام و إمكانيات الكلية</vt:lpstr>
      <vt:lpstr>Activities الأنشطة المختلفة   </vt:lpstr>
      <vt:lpstr>Student’s Union Activities نشاط إتحاد الطلبة </vt:lpstr>
      <vt:lpstr>Student’s Union Activities نشاط إتحاد الطلبة </vt:lpstr>
      <vt:lpstr>Student’s Union Activities نشاط إتحاد الطلبة </vt:lpstr>
      <vt:lpstr>النشاط الثقافي و الفني </vt:lpstr>
      <vt:lpstr>النشاط الثقافي و الفني</vt:lpstr>
      <vt:lpstr>النشاط الإجتماعي </vt:lpstr>
      <vt:lpstr>DSSA-EGYPT Activities </vt:lpstr>
      <vt:lpstr>Slide 22</vt:lpstr>
      <vt:lpstr>Slide 23</vt:lpstr>
      <vt:lpstr>Contact Us  </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NebrasTech</dc:creator>
  <cp:lastModifiedBy>NebrasTech</cp:lastModifiedBy>
  <cp:revision>34</cp:revision>
  <dcterms:created xsi:type="dcterms:W3CDTF">2011-07-04T00:28:15Z</dcterms:created>
  <dcterms:modified xsi:type="dcterms:W3CDTF">2011-07-04T12:03:14Z</dcterms:modified>
</cp:coreProperties>
</file>