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86" r:id="rId4"/>
    <p:sldId id="298" r:id="rId5"/>
    <p:sldId id="257" r:id="rId6"/>
    <p:sldId id="277" r:id="rId7"/>
    <p:sldId id="287" r:id="rId8"/>
    <p:sldId id="279" r:id="rId9"/>
    <p:sldId id="280" r:id="rId10"/>
    <p:sldId id="281" r:id="rId11"/>
    <p:sldId id="282" r:id="rId12"/>
    <p:sldId id="299" r:id="rId13"/>
    <p:sldId id="284" r:id="rId14"/>
    <p:sldId id="288" r:id="rId15"/>
    <p:sldId id="289" r:id="rId16"/>
    <p:sldId id="285" r:id="rId17"/>
    <p:sldId id="290" r:id="rId18"/>
    <p:sldId id="291" r:id="rId19"/>
    <p:sldId id="297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1597" autoAdjust="0"/>
  </p:normalViewPr>
  <p:slideViewPr>
    <p:cSldViewPr>
      <p:cViewPr>
        <p:scale>
          <a:sx n="81" d="100"/>
          <a:sy n="81" d="100"/>
        </p:scale>
        <p:origin x="-84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7A81C-D9F8-4622-9494-2AB34963FE03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3DC5E-373A-45B5-B2CB-D373638BB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DC5E-373A-45B5-B2CB-D373638BB6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DC5E-373A-45B5-B2CB-D373638BB6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7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FA39-ED7A-42D6-A24E-D373A88BA7C5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إعرف دواك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إعرف دواك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513E-C730-46A9-909C-E168C9D19FEC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  To the Target: Communication in Community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4338-F098-40AF-B20E-F9E857D17719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  To the Target: Communication in Community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إعرف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7FB0-77EF-4445-99D2-DA6890BE5EDA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إعرف دواك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185F-1E92-4856-9EEA-778AC15E77A7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إعرف دواك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B0F1-90BA-4449-954C-4161079C6ABE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إعرف دواك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FAE5-D956-48D5-8125-8BD7DA48D09A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  To the Target: Communication in Community Pharmacy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C1B-D3FB-4B4C-89FF-9F9D802F7A99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  To the Target: Communication in Community Pharmacy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7AAD-A721-40AD-837B-E487BDEA62CE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  To the Target: Communication in Community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65E9-AC0D-4E7F-AC6C-C1E116FC3B07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  To the Target: Communication in Community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DC01-1CB9-430B-BDCB-201A6D8F1B19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إعرف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F07B-E084-410C-BA3B-554BE4B1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F:\projects\AADP\AADP\logo\AADP full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9380" cy="2743200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إعرف دواك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905000"/>
            <a:ext cx="5029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/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الحقن</a:t>
            </a:r>
            <a:endParaRPr lang="ar-SA" sz="4000" b="1" dirty="0" smtClean="0">
              <a:solidFill>
                <a:srgbClr val="FF0000"/>
              </a:solidFill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الإنسولين</a:t>
            </a: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 (40-100)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!</a:t>
            </a: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سن السرنجة!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الإذابة-</a:t>
            </a:r>
            <a:r>
              <a:rPr lang="ar-EG" sz="4000" b="1" dirty="0" smtClean="0">
                <a:cs typeface="Areeq Al-Gafelh" pitchFamily="2" charset="-78"/>
              </a:rPr>
              <a:t> </a:t>
            </a:r>
            <a:r>
              <a:rPr lang="ar-SA" sz="4000" b="1" dirty="0" smtClean="0">
                <a:cs typeface="Areeq Al-Gafelh" pitchFamily="2" charset="-78"/>
              </a:rPr>
              <a:t>الحفظ.</a:t>
            </a: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</p:txBody>
      </p:sp>
      <p:pic>
        <p:nvPicPr>
          <p:cNvPr id="19458" name="Picture 2" descr="http://www.health.com/health/static/hw/media/medical/hw/h9991298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581400" cy="2590800"/>
          </a:xfrm>
          <a:prstGeom prst="rect">
            <a:avLst/>
          </a:prstGeom>
          <a:noFill/>
        </p:spPr>
      </p:pic>
      <p:pic>
        <p:nvPicPr>
          <p:cNvPr id="19460" name="Picture 4" descr="http://www.sxc.hu/pic/m/z/ze/zeathiel/1028452_syringes_and_v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28604"/>
            <a:ext cx="3581400" cy="249599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087934"/>
            <a:ext cx="5029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/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القطرات</a:t>
            </a:r>
            <a:endParaRPr lang="ar-SA" sz="4000" b="1" dirty="0" smtClean="0">
              <a:solidFill>
                <a:srgbClr val="FF0000"/>
              </a:solidFill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أنف-</a:t>
            </a:r>
            <a:r>
              <a:rPr lang="ar-EG" sz="4000" b="1" dirty="0" smtClean="0">
                <a:cs typeface="Areeq Al-Gafelh" pitchFamily="2" charset="-78"/>
              </a:rPr>
              <a:t> </a:t>
            </a:r>
            <a:r>
              <a:rPr lang="ar-SA" sz="4000" b="1" dirty="0" smtClean="0">
                <a:cs typeface="Areeq Al-Gafelh" pitchFamily="2" charset="-78"/>
              </a:rPr>
              <a:t>أذن-</a:t>
            </a:r>
            <a:r>
              <a:rPr lang="ar-EG" sz="4000" b="1" dirty="0" smtClean="0">
                <a:cs typeface="Areeq Al-Gafelh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عين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حفظ قطرات العين بعد الفتح: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شهر واحد فقط</a:t>
            </a:r>
            <a:r>
              <a:rPr lang="ar-SA" sz="4000" b="1" dirty="0" smtClean="0">
                <a:cs typeface="Areeq Al-Gafelh" pitchFamily="2" charset="-78"/>
              </a:rPr>
              <a:t>!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نقط الأنف (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الزكام</a:t>
            </a:r>
            <a:r>
              <a:rPr lang="ar-SA" sz="4000" b="1" dirty="0" smtClean="0">
                <a:cs typeface="Areeq Al-Gafelh" pitchFamily="2" charset="-78"/>
              </a:rPr>
              <a:t>):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لا تزد عن 5 أيام</a:t>
            </a:r>
            <a:r>
              <a:rPr lang="ar-SA" sz="4000" b="1" dirty="0" smtClean="0">
                <a:cs typeface="Areeq Al-Gafelh" pitchFamily="2" charset="-78"/>
              </a:rPr>
              <a:t>.</a:t>
            </a: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</p:txBody>
      </p:sp>
      <p:pic>
        <p:nvPicPr>
          <p:cNvPr id="18434" name="Picture 2" descr="http://www.mcguffmedical.com/Images/Images550/005858%20Alphagan%20%20P,%200.15%20Percent,%20(Brimonodine%20Tartate),%20Glaucoma%20and%20Ocular%20Hypertension,%20Ophthalmic%20Drops,%2010mL%20Bottle%20McGuffMedical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76374"/>
            <a:ext cx="3581400" cy="41624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  To the Target: Communication in Community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FF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في تناول الأدوية</a:t>
            </a:r>
            <a:endParaRPr lang="en-US" b="1" kern="1200" dirty="0" smtClean="0">
              <a:solidFill>
                <a:schemeClr val="bg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785640"/>
            <a:ext cx="5029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/>
            <a:r>
              <a:rPr lang="ar-SA" sz="4400" b="1" dirty="0" smtClean="0">
                <a:solidFill>
                  <a:srgbClr val="00B050"/>
                </a:solidFill>
                <a:cs typeface="Areeq Al-Gafelh" pitchFamily="2" charset="-78"/>
              </a:rPr>
              <a:t>اللبوسات</a:t>
            </a:r>
            <a:endParaRPr lang="ar-SA" sz="40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شرجي-مهبلي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.</a:t>
            </a: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عاديه-كبسولات!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لبوس الجليسرين (</a:t>
            </a:r>
            <a:r>
              <a:rPr lang="ar-SA" sz="4000" b="1" dirty="0" smtClean="0">
                <a:solidFill>
                  <a:srgbClr val="00B050"/>
                </a:solidFill>
                <a:cs typeface="Areeq Al-Gafelh" pitchFamily="2" charset="-78"/>
              </a:rPr>
              <a:t>نقطتين ميه</a:t>
            </a:r>
            <a:r>
              <a:rPr lang="ar-SA" sz="4000" b="1" dirty="0" smtClean="0">
                <a:cs typeface="Areeq Al-Gafelh" pitchFamily="2" charset="-78"/>
              </a:rPr>
              <a:t>).</a:t>
            </a: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</p:txBody>
      </p:sp>
      <p:sp>
        <p:nvSpPr>
          <p:cNvPr id="17410" name="AutoShape 2" descr="http://2.bp.blogspot.com/-vINqOJEep4E/TfY4dpbbzJI/AAAAAAAACB8/0lGgaHLVHhE/s320/suppository.jpg"/>
          <p:cNvSpPr>
            <a:spLocks noChangeAspect="1" noChangeArrowheads="1"/>
          </p:cNvSpPr>
          <p:nvPr/>
        </p:nvSpPr>
        <p:spPr bwMode="auto">
          <a:xfrm>
            <a:off x="157163" y="-982663"/>
            <a:ext cx="27432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2.bp.blogspot.com/-vINqOJEep4E/TfY4dpbbzJI/AAAAAAAACB8/0lGgaHLVHhE/s320/supposi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2743200" cy="205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373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1524000"/>
            <a:ext cx="4724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/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البخاخات</a:t>
            </a:r>
            <a:endParaRPr lang="ar-SA" sz="4000" b="1" dirty="0" smtClean="0">
              <a:solidFill>
                <a:srgbClr val="FF0000"/>
              </a:solidFill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المضمضة بالماء بعد الاستخدام (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الكورتيزون</a:t>
            </a:r>
            <a:r>
              <a:rPr lang="ar-SA" sz="4000" b="1" dirty="0" smtClean="0">
                <a:cs typeface="Areeq Al-Gafelh" pitchFamily="2" charset="-78"/>
              </a:rPr>
              <a:t>-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الفطريات</a:t>
            </a:r>
            <a:r>
              <a:rPr lang="ar-SA" sz="4000" b="1" dirty="0" smtClean="0">
                <a:cs typeface="Areeq Al-Gafelh" pitchFamily="2" charset="-78"/>
              </a:rPr>
              <a:t>)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.</a:t>
            </a: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الرج</a:t>
            </a:r>
            <a:r>
              <a:rPr lang="ar-SA" sz="4000" b="1" dirty="0" smtClean="0">
                <a:cs typeface="Areeq Al-Gafelh" pitchFamily="2" charset="-78"/>
              </a:rPr>
              <a:t> قبل الاستخدام!</a:t>
            </a: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</p:txBody>
      </p:sp>
      <p:pic>
        <p:nvPicPr>
          <p:cNvPr id="16386" name="Picture 2" descr="Asthma inhalers: Life Saviors for Serious Patients of Asth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035425" cy="2690284"/>
          </a:xfrm>
          <a:prstGeom prst="rect">
            <a:avLst/>
          </a:prstGeom>
          <a:noFill/>
        </p:spPr>
      </p:pic>
      <p:pic>
        <p:nvPicPr>
          <p:cNvPr id="16388" name="Picture 4" descr="http://m.aclens.com/l/accessoryphotos/similasan-sinus-relief-nasal-spray-3555-v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EG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0668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>
              <a:buFont typeface="Wingdings" pitchFamily="2" charset="2"/>
              <a:buChar char="§"/>
            </a:pPr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الكورتيزون!</a:t>
            </a:r>
            <a:r>
              <a:rPr lang="ar-SA" sz="4400" b="1" dirty="0" smtClean="0">
                <a:solidFill>
                  <a:srgbClr val="00B050"/>
                </a:solidFill>
                <a:cs typeface="Areeq Al-Gafelh" pitchFamily="2" charset="-78"/>
              </a:rPr>
              <a:t> </a:t>
            </a:r>
          </a:p>
          <a:p>
            <a:pPr indent="465138" algn="ctr" rtl="1">
              <a:buFont typeface="Wingdings" pitchFamily="2" charset="2"/>
              <a:buChar char="§"/>
            </a:pPr>
            <a:endParaRPr lang="ar-SA" sz="20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EG" sz="4000" b="1" dirty="0" smtClean="0">
                <a:cs typeface="Areeq Al-Gafelh" pitchFamily="2" charset="-78"/>
              </a:rPr>
              <a:t>الدكتور كتبلي كورتيزون...</a:t>
            </a: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خايف أتعود عليه</a:t>
            </a:r>
            <a:r>
              <a:rPr lang="ar-SA" sz="4000" b="1" dirty="0" smtClean="0">
                <a:cs typeface="Areeq Al-Gafelh" pitchFamily="2" charset="-78"/>
              </a:rPr>
              <a:t>!</a:t>
            </a:r>
            <a:r>
              <a:rPr lang="ar-SA" sz="4000" b="1" dirty="0" smtClean="0">
                <a:solidFill>
                  <a:schemeClr val="accent1"/>
                </a:solidFill>
                <a:cs typeface="Areeq Al-Gafelh" pitchFamily="2" charset="-78"/>
              </a:rPr>
              <a:t> </a:t>
            </a: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SA" sz="4000" b="1" dirty="0" smtClean="0">
                <a:cs typeface="Areeq Al-Gafelh" pitchFamily="2" charset="-78"/>
              </a:rPr>
              <a:t>الكورتيزون و</a:t>
            </a:r>
            <a:r>
              <a:rPr lang="ar-SA" sz="4000" b="1" dirty="0" smtClean="0">
                <a:solidFill>
                  <a:schemeClr val="accent1"/>
                </a:solidFill>
                <a:cs typeface="Areeq Al-Gafelh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الأطفال</a:t>
            </a:r>
            <a:r>
              <a:rPr lang="ar-SA" sz="4000" b="1" dirty="0" smtClean="0">
                <a:cs typeface="Areeq Al-Gafelh" pitchFamily="2" charset="-78"/>
              </a:rPr>
              <a:t>!</a:t>
            </a: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EG" sz="4000" b="1" dirty="0" smtClean="0">
                <a:cs typeface="Areeq Al-Gafelh" pitchFamily="2" charset="-78"/>
              </a:rPr>
              <a:t>هل ا</a:t>
            </a:r>
            <a:r>
              <a:rPr lang="ar-SA" sz="4000" b="1" dirty="0" smtClean="0">
                <a:cs typeface="Areeq Al-Gafelh" pitchFamily="2" charset="-78"/>
              </a:rPr>
              <a:t>لكورتيزون</a:t>
            </a:r>
            <a:r>
              <a:rPr lang="ar-EG" sz="4000" b="1" dirty="0" smtClean="0">
                <a:cs typeface="Areeq Al-Gafelh" pitchFamily="2" charset="-78"/>
              </a:rPr>
              <a:t> الموضعي</a:t>
            </a:r>
            <a:r>
              <a:rPr lang="ar-EG" sz="4000" b="1" dirty="0">
                <a:solidFill>
                  <a:schemeClr val="accent1"/>
                </a:solidFill>
                <a:cs typeface="Areeq Al-Gafelh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خطر؟</a:t>
            </a: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SA" sz="4000" b="1" dirty="0" smtClean="0">
                <a:cs typeface="Areeq Al-Gafelh" pitchFamily="2" charset="-78"/>
              </a:rPr>
              <a:t>الكورتيزون </a:t>
            </a:r>
            <a:r>
              <a:rPr lang="ar-EG" sz="4000" b="1" dirty="0">
                <a:cs typeface="Areeq Al-Gafelh" pitchFamily="2" charset="-78"/>
              </a:rPr>
              <a:t>و</a:t>
            </a:r>
            <a:r>
              <a:rPr lang="ar-EG" sz="4000" b="1" dirty="0" smtClean="0">
                <a:cs typeface="Areeq Al-Gafelh" pitchFamily="2" charset="-78"/>
              </a:rPr>
              <a:t> </a:t>
            </a: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زيادة الوزن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؟</a:t>
            </a:r>
            <a:endParaRPr lang="ar-SA" sz="4000" b="1" dirty="0" smtClean="0"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EG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8458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>
              <a:buFont typeface="Wingdings" pitchFamily="2" charset="2"/>
              <a:buChar char="§"/>
            </a:pPr>
            <a:r>
              <a:rPr lang="ar-EG" sz="4400" b="1" dirty="0" smtClean="0">
                <a:solidFill>
                  <a:srgbClr val="FF0000"/>
                </a:solidFill>
                <a:cs typeface="Areeq Al-Gafelh" pitchFamily="2" charset="-78"/>
              </a:rPr>
              <a:t>المسكنات</a:t>
            </a:r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!</a:t>
            </a:r>
            <a:r>
              <a:rPr lang="ar-SA" sz="4400" b="1" dirty="0" smtClean="0">
                <a:solidFill>
                  <a:srgbClr val="00B050"/>
                </a:solidFill>
                <a:cs typeface="Areeq Al-Gafelh" pitchFamily="2" charset="-78"/>
              </a:rPr>
              <a:t> </a:t>
            </a:r>
          </a:p>
          <a:p>
            <a:pPr indent="465138" algn="ctr" rtl="1">
              <a:buFont typeface="Wingdings" pitchFamily="2" charset="2"/>
              <a:buChar char="§"/>
            </a:pPr>
            <a:endParaRPr lang="ar-SA" sz="20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معدتك</a:t>
            </a:r>
            <a:r>
              <a:rPr lang="ar-SA" sz="4000" b="1" dirty="0" smtClean="0">
                <a:cs typeface="Areeq Al-Gafelh" pitchFamily="2" charset="-78"/>
              </a:rPr>
              <a:t> في خطر!</a:t>
            </a: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بعد الأكل</a:t>
            </a: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!!!</a:t>
            </a:r>
            <a:endParaRPr lang="ar-SA" sz="4000" b="1" dirty="0" smtClean="0">
              <a:solidFill>
                <a:srgbClr val="FF0000"/>
              </a:solidFill>
              <a:cs typeface="Areeq Al-Gafelh" pitchFamily="2" charset="-78"/>
            </a:endParaRP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EG" sz="4000" b="1" dirty="0" smtClean="0">
                <a:cs typeface="Areeq Al-Gafelh" pitchFamily="2" charset="-78"/>
              </a:rPr>
              <a:t>إذا عرف </a:t>
            </a: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السبب</a:t>
            </a:r>
            <a:r>
              <a:rPr lang="ar-EG" sz="4000" b="1" dirty="0" smtClean="0">
                <a:cs typeface="Areeq Al-Gafelh" pitchFamily="2" charset="-78"/>
              </a:rPr>
              <a:t>...!</a:t>
            </a:r>
            <a:endParaRPr lang="ar-SA" sz="4000" b="1" dirty="0" smtClean="0"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276600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sz="8000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sz="8000" b="1" dirty="0" smtClean="0">
                <a:solidFill>
                  <a:srgbClr val="0070C0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sz="8000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الأمراض الشائعة</a:t>
            </a:r>
            <a:endParaRPr lang="en-US" sz="8000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الأمراض الشائعة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>
              <a:buFont typeface="Wingdings" pitchFamily="2" charset="2"/>
              <a:buChar char="§"/>
            </a:pPr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الإسهال!</a:t>
            </a:r>
            <a:r>
              <a:rPr lang="ar-SA" sz="4400" b="1" dirty="0" smtClean="0">
                <a:solidFill>
                  <a:srgbClr val="00B050"/>
                </a:solidFill>
                <a:cs typeface="Areeq Al-Gafelh" pitchFamily="2" charset="-78"/>
              </a:rPr>
              <a:t> </a:t>
            </a:r>
          </a:p>
          <a:p>
            <a:pPr indent="465138" algn="ctr" rtl="1">
              <a:buFont typeface="Wingdings" pitchFamily="2" charset="2"/>
              <a:buChar char="§"/>
            </a:pPr>
            <a:endParaRPr lang="ar-SA" sz="20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محلول معالجة الجفاف </a:t>
            </a:r>
            <a:endParaRPr lang="ar-EG" sz="4000" b="1" dirty="0">
              <a:cs typeface="Areeq Al-Gafelh" pitchFamily="2" charset="-78"/>
            </a:endParaRP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SA" sz="4000" b="1" dirty="0" smtClean="0">
                <a:cs typeface="Areeq Al-Gafelh" pitchFamily="2" charset="-78"/>
              </a:rPr>
              <a:t>السوائل</a:t>
            </a:r>
            <a:r>
              <a:rPr lang="ar-EG" sz="4000" b="1" dirty="0" smtClean="0">
                <a:cs typeface="Areeq Al-Gafelh" pitchFamily="2" charset="-78"/>
              </a:rPr>
              <a:t> </a:t>
            </a: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EG" sz="4000" b="1" dirty="0" smtClean="0">
                <a:cs typeface="Areeq Al-Gafelh" pitchFamily="2" charset="-78"/>
              </a:rPr>
              <a:t>الأدوية المطهرة</a:t>
            </a:r>
            <a:r>
              <a:rPr lang="ar-SA" sz="4000" b="1" dirty="0" smtClean="0">
                <a:cs typeface="Areeq Al-Gafelh" pitchFamily="2" charset="-78"/>
              </a:rPr>
              <a:t>.</a:t>
            </a:r>
            <a:endParaRPr lang="ar-SA" sz="40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indent="465138" algn="ctr" rtl="1">
              <a:buFont typeface="Wingdings" pitchFamily="2" charset="2"/>
              <a:buChar char="§"/>
            </a:pPr>
            <a:endParaRPr lang="ar-SA" sz="44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indent="465138" algn="ctr" rtl="1">
              <a:buFont typeface="Wingdings" pitchFamily="2" charset="2"/>
              <a:buChar char="§"/>
            </a:pPr>
            <a:endParaRPr lang="ar-SA" sz="44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indent="465138" algn="ctr" rtl="1"/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الأمراض الشائعة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>
              <a:buFont typeface="Wingdings" pitchFamily="2" charset="2"/>
              <a:buChar char="§"/>
            </a:pPr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السكر</a:t>
            </a:r>
            <a:r>
              <a:rPr lang="ar-SA" sz="4400" b="1" dirty="0" smtClean="0">
                <a:solidFill>
                  <a:srgbClr val="0070C0"/>
                </a:solidFill>
                <a:cs typeface="Areeq Al-Gafelh" pitchFamily="2" charset="-78"/>
              </a:rPr>
              <a:t> </a:t>
            </a:r>
          </a:p>
          <a:p>
            <a:pPr indent="465138" algn="ctr" rtl="1">
              <a:buFont typeface="Wingdings" pitchFamily="2" charset="2"/>
              <a:buChar char="§"/>
            </a:pPr>
            <a:endParaRPr lang="ar-SA" sz="20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marL="457200" indent="7938" algn="r" rtl="1">
              <a:buFont typeface="Courier New" pitchFamily="49" charset="0"/>
              <a:buChar char="o"/>
            </a:pPr>
            <a:r>
              <a:rPr lang="ar-SA" sz="4000" b="1" dirty="0" smtClean="0">
                <a:cs typeface="Areeq Al-Gafelh" pitchFamily="2" charset="-78"/>
              </a:rPr>
              <a:t>الأدوية المحتوي</a:t>
            </a:r>
            <a:r>
              <a:rPr lang="ar-EG" sz="4000" b="1" dirty="0" smtClean="0">
                <a:cs typeface="Areeq Al-Gafelh" pitchFamily="2" charset="-78"/>
              </a:rPr>
              <a:t>ة</a:t>
            </a:r>
            <a:r>
              <a:rPr lang="ar-SA" sz="4000" b="1" dirty="0" smtClean="0">
                <a:cs typeface="Areeq Al-Gafelh" pitchFamily="2" charset="-78"/>
              </a:rPr>
              <a:t> على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سكر</a:t>
            </a:r>
            <a:r>
              <a:rPr lang="ar-SA" sz="4000" b="1" dirty="0" smtClean="0">
                <a:cs typeface="Areeq Al-Gafelh" pitchFamily="2" charset="-78"/>
              </a:rPr>
              <a:t>.</a:t>
            </a:r>
            <a:r>
              <a:rPr lang="ar-EG" sz="4000" b="1" dirty="0" smtClean="0">
                <a:cs typeface="Areeq Al-Gafelh" pitchFamily="2" charset="-78"/>
              </a:rPr>
              <a:t> </a:t>
            </a:r>
          </a:p>
          <a:p>
            <a:pPr marL="457200" algn="r" rtl="1"/>
            <a:r>
              <a:rPr lang="ar-EG" sz="4000" b="1" dirty="0" smtClean="0">
                <a:cs typeface="Areeq Al-Gafelh" pitchFamily="2" charset="-78"/>
              </a:rPr>
              <a:t>(الأشربة وخصوصا أدوية الكحة)</a:t>
            </a:r>
            <a:endParaRPr lang="ar-SA" sz="44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indent="465138" algn="ctr" rtl="1"/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الأمراض الشائعة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8458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>
              <a:buFont typeface="Wingdings" pitchFamily="2" charset="2"/>
              <a:buChar char="§"/>
            </a:pPr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</a:t>
            </a:r>
            <a:r>
              <a:rPr lang="ar-EG" sz="4400" b="1" dirty="0" smtClean="0">
                <a:solidFill>
                  <a:srgbClr val="FF0000"/>
                </a:solidFill>
                <a:cs typeface="Areeq Al-Gafelh" pitchFamily="2" charset="-78"/>
              </a:rPr>
              <a:t>ضغط</a:t>
            </a:r>
            <a:r>
              <a:rPr lang="ar-SA" sz="4400" b="1" dirty="0" smtClean="0">
                <a:solidFill>
                  <a:srgbClr val="0070C0"/>
                </a:solidFill>
                <a:cs typeface="Areeq Al-Gafelh" pitchFamily="2" charset="-78"/>
              </a:rPr>
              <a:t> </a:t>
            </a:r>
          </a:p>
          <a:p>
            <a:pPr marL="457200" indent="293688" algn="r" rtl="1">
              <a:buFont typeface="Courier New" pitchFamily="49" charset="0"/>
              <a:buChar char="o"/>
            </a:pPr>
            <a:r>
              <a:rPr lang="ar-SA" sz="4000" b="1" dirty="0" smtClean="0">
                <a:cs typeface="Areeq Al-Gafelh" pitchFamily="2" charset="-78"/>
              </a:rPr>
              <a:t>أدوية البرد و الفوارات.</a:t>
            </a:r>
          </a:p>
          <a:p>
            <a:pPr algn="ctr" rtl="1"/>
            <a:endParaRPr lang="ar-SA" sz="44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indent="465138" algn="ctr" rtl="1"/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90164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24400"/>
            <a:ext cx="9144000" cy="1924050"/>
          </a:xfrm>
        </p:spPr>
        <p:txBody>
          <a:bodyPr>
            <a:noAutofit/>
          </a:bodyPr>
          <a:lstStyle/>
          <a:p>
            <a:pPr rtl="1"/>
            <a:endParaRPr lang="en-US" b="1" dirty="0">
              <a:solidFill>
                <a:srgbClr val="FF0000"/>
              </a:solidFill>
              <a:cs typeface="Areeq Al-Gafelh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E52-3CBE-47A6-AC06-E4B97E525D2C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F:\Photos\General\getty_rm_photo_of_pharmacist_discussing_medication_with_pat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990600"/>
            <a:ext cx="4695825" cy="3190875"/>
          </a:xfrm>
          <a:prstGeom prst="rect">
            <a:avLst/>
          </a:prstGeom>
          <a:noFill/>
        </p:spPr>
      </p:pic>
      <p:pic>
        <p:nvPicPr>
          <p:cNvPr id="2050" name="Picture 2" descr="F:\projects\AADP\AADP\logo\AADP - Calligraphy\إعرف دواك\1-2-إعرف دواك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4591050" cy="18288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0"/>
            <a:ext cx="9144000" cy="192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eeq Al-Gafelh" pitchFamily="2" charset="-78"/>
              </a:rPr>
              <a:t>الصيدلي معاك..عشان تعرف دواك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24400"/>
            <a:ext cx="9144000" cy="1924050"/>
          </a:xfrm>
        </p:spPr>
        <p:txBody>
          <a:bodyPr>
            <a:noAutofit/>
          </a:bodyPr>
          <a:lstStyle/>
          <a:p>
            <a:pPr rtl="1"/>
            <a:r>
              <a:rPr lang="ar-EG" b="1" dirty="0" smtClean="0">
                <a:solidFill>
                  <a:srgbClr val="FF0000"/>
                </a:solidFill>
                <a:cs typeface="Areeq Al-Gafelh" pitchFamily="2" charset="-78"/>
              </a:rPr>
              <a:t>شكراً جزيلاً</a:t>
            </a:r>
            <a:endParaRPr lang="en-US" b="1" dirty="0">
              <a:solidFill>
                <a:srgbClr val="FF0000"/>
              </a:solidFill>
              <a:cs typeface="Areeq Al-Gafelh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E52-3CBE-47A6-AC06-E4B97E525D2C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F:\Photos\General\getty_rm_photo_of_pharmacist_discussing_medication_with_pat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990600"/>
            <a:ext cx="4695825" cy="3190875"/>
          </a:xfrm>
          <a:prstGeom prst="rect">
            <a:avLst/>
          </a:prstGeom>
          <a:noFill/>
        </p:spPr>
      </p:pic>
      <p:pic>
        <p:nvPicPr>
          <p:cNvPr id="2050" name="Picture 2" descr="F:\projects\AADP\AADP\logo\AADP - Calligraphy\إعرف دواك\1-2-إعرف دواك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4591050" cy="18288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0"/>
            <a:ext cx="9144000" cy="192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7200" b="1" dirty="0" smtClean="0">
                <a:solidFill>
                  <a:srgbClr val="FF0000"/>
                </a:solidFill>
                <a:cs typeface="Areeq Al-Gafelh" pitchFamily="2" charset="-78"/>
              </a:rPr>
              <a:t/>
            </a:r>
            <a:br>
              <a:rPr lang="ar-EG" sz="7200" b="1" dirty="0" smtClean="0">
                <a:solidFill>
                  <a:srgbClr val="FF0000"/>
                </a:solidFill>
                <a:cs typeface="Areeq Al-Gafelh" pitchFamily="2" charset="-78"/>
              </a:rPr>
            </a:br>
            <a:r>
              <a:rPr lang="ar-EG" sz="7200" b="1" dirty="0" smtClean="0">
                <a:solidFill>
                  <a:srgbClr val="FF0000"/>
                </a:solidFill>
                <a:cs typeface="Areeq Al-Gafelh" pitchFamily="2" charset="-78"/>
              </a:rPr>
              <a:t>(</a:t>
            </a:r>
            <a:r>
              <a:rPr lang="ar-EG" sz="7200" b="1" dirty="0">
                <a:cs typeface="Areeq Al-Gafelh" pitchFamily="2" charset="-78"/>
              </a:rPr>
              <a:t>الأخطاء الشائعة في استخدام الدواء</a:t>
            </a:r>
            <a:r>
              <a:rPr lang="ar-EG" sz="7200" b="1" dirty="0">
                <a:solidFill>
                  <a:srgbClr val="FF0000"/>
                </a:solidFill>
                <a:cs typeface="Areeq Al-Gafelh" pitchFamily="2" charset="-78"/>
              </a:rPr>
              <a:t>)</a:t>
            </a:r>
            <a:endParaRPr lang="en-US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3000" y="1981200"/>
            <a:ext cx="6629400" cy="381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eeq Al-Gafelh" pitchFamily="2" charset="-78"/>
              </a:rPr>
              <a:t>1-</a:t>
            </a:r>
            <a:r>
              <a:rPr kumimoji="0" lang="ar-EG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eeq Al-Gafelh" pitchFamily="2" charset="-78"/>
              </a:rPr>
              <a:t> </a:t>
            </a:r>
            <a:r>
              <a:rPr kumimoji="0" lang="ar-S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eeq Al-Gafelh" pitchFamily="2" charset="-78"/>
              </a:rPr>
              <a:t>إرشادات</a:t>
            </a:r>
            <a:r>
              <a:rPr kumimoji="0" lang="ar-S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eeq Al-Gafelh" pitchFamily="2" charset="-78"/>
              </a:rPr>
              <a:t> </a:t>
            </a:r>
            <a:r>
              <a:rPr kumimoji="0" lang="ar-S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eeq Al-Gafelh" pitchFamily="2" charset="-78"/>
              </a:rPr>
              <a:t>عامة</a:t>
            </a:r>
            <a:endParaRPr kumimoji="0" lang="ar-EG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eeq Al-Gafelh" pitchFamily="2" charset="-78"/>
            </a:endParaRPr>
          </a:p>
          <a:p>
            <a:pPr lvl="0" algn="r" rtl="1">
              <a:spcBef>
                <a:spcPct val="0"/>
              </a:spcBef>
              <a:defRPr/>
            </a:pPr>
            <a:r>
              <a:rPr lang="ar-EG" sz="6600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2- </a:t>
            </a:r>
            <a:r>
              <a:rPr lang="ar-SA" sz="6600" b="1" dirty="0" smtClean="0">
                <a:solidFill>
                  <a:srgbClr val="FF0000"/>
                </a:solidFill>
                <a:cs typeface="Areeq Al-Gafelh" pitchFamily="2" charset="-78"/>
              </a:rPr>
              <a:t>تحذيرات</a:t>
            </a:r>
            <a:r>
              <a:rPr lang="ar-SA" sz="6600" b="1" dirty="0" smtClean="0">
                <a:solidFill>
                  <a:srgbClr val="0070C0"/>
                </a:solidFill>
                <a:cs typeface="Areeq Al-Gafelh" pitchFamily="2" charset="-78"/>
              </a:rPr>
              <a:t> </a:t>
            </a:r>
            <a:r>
              <a:rPr lang="ar-SA" sz="6600" b="1" dirty="0">
                <a:solidFill>
                  <a:schemeClr val="tx1"/>
                </a:solidFill>
                <a:cs typeface="Areeq Al-Gafelh" pitchFamily="2" charset="-78"/>
              </a:rPr>
              <a:t>في تناول </a:t>
            </a:r>
            <a:r>
              <a:rPr lang="ar-SA" sz="6600" b="1" dirty="0" smtClean="0">
                <a:solidFill>
                  <a:schemeClr val="tx1"/>
                </a:solidFill>
                <a:cs typeface="Areeq Al-Gafelh" pitchFamily="2" charset="-78"/>
              </a:rPr>
              <a:t>الأدوية</a:t>
            </a:r>
            <a:endParaRPr lang="ar-EG" sz="6600" b="1" dirty="0" smtClean="0">
              <a:solidFill>
                <a:schemeClr val="tx1"/>
              </a:solidFill>
              <a:cs typeface="Areeq Al-Gafelh" pitchFamily="2" charset="-78"/>
            </a:endParaRPr>
          </a:p>
          <a:p>
            <a:pPr lvl="0" algn="r" rtl="1">
              <a:spcBef>
                <a:spcPct val="0"/>
              </a:spcBef>
              <a:defRPr/>
            </a:pPr>
            <a:r>
              <a:rPr lang="ar-EG" sz="6600" b="1" dirty="0" smtClean="0">
                <a:solidFill>
                  <a:schemeClr val="tx1"/>
                </a:solidFill>
                <a:cs typeface="Areeq Al-Gafelh" pitchFamily="2" charset="-78"/>
              </a:rPr>
              <a:t>3- </a:t>
            </a:r>
            <a:r>
              <a:rPr lang="ar-SA" sz="6600" b="1" dirty="0" smtClean="0">
                <a:solidFill>
                  <a:srgbClr val="FF0000"/>
                </a:solidFill>
                <a:cs typeface="Areeq Al-Gafelh" pitchFamily="2" charset="-78"/>
              </a:rPr>
              <a:t>تحذيرات</a:t>
            </a:r>
            <a:r>
              <a:rPr lang="ar-SA" sz="6600" b="1" dirty="0" smtClean="0">
                <a:solidFill>
                  <a:srgbClr val="0070C0"/>
                </a:solidFill>
                <a:cs typeface="Areeq Al-Gafelh" pitchFamily="2" charset="-78"/>
              </a:rPr>
              <a:t> </a:t>
            </a:r>
            <a:r>
              <a:rPr lang="ar-SA" sz="6600" b="1" dirty="0">
                <a:solidFill>
                  <a:schemeClr val="tx1"/>
                </a:solidFill>
                <a:cs typeface="Areeq Al-Gafelh" pitchFamily="2" charset="-78"/>
              </a:rPr>
              <a:t>الأمراض الشائعة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3000" y="1981200"/>
            <a:ext cx="6629400" cy="2286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eeq Al-Gafelh" pitchFamily="2" charset="-78"/>
              </a:rPr>
              <a:t>إرشادات</a:t>
            </a:r>
            <a:r>
              <a:rPr kumimoji="0" lang="ar-SA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eeq Al-Gafelh" pitchFamily="2" charset="-78"/>
              </a:rPr>
              <a:t> </a:t>
            </a:r>
            <a:r>
              <a:rPr kumimoji="0" lang="ar-SA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eeq Al-Gafelh" pitchFamily="2" charset="-78"/>
              </a:rPr>
              <a:t>عامة</a:t>
            </a:r>
            <a:endParaRPr kumimoji="0" lang="en-US" sz="8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eeq Al-Gafel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5634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50292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إرشادات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 عامة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313795"/>
            <a:ext cx="541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دواءك خاص بك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فقط</a:t>
            </a:r>
            <a:r>
              <a:rPr lang="ar-SA" sz="4000" b="1" dirty="0" smtClean="0">
                <a:cs typeface="Areeq Al-Gafelh" pitchFamily="2" charset="-78"/>
              </a:rPr>
              <a:t>!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بعيداً عن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الأطفال</a:t>
            </a:r>
            <a:r>
              <a:rPr lang="ar-SA" sz="4000" b="1" dirty="0" smtClean="0">
                <a:cs typeface="Areeq Al-Gafelh" pitchFamily="2" charset="-78"/>
              </a:rPr>
              <a:t>!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تاريخ</a:t>
            </a:r>
            <a:r>
              <a:rPr lang="ar-SA" sz="4000" b="1" dirty="0" smtClean="0">
                <a:cs typeface="Areeq Al-Gafelh" pitchFamily="2" charset="-78"/>
              </a:rPr>
              <a:t> الصلاحية.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قائمة</a:t>
            </a:r>
            <a:r>
              <a:rPr lang="ar-SA" sz="4000" b="1" dirty="0" smtClean="0">
                <a:cs typeface="Areeq Al-Gafelh" pitchFamily="2" charset="-78"/>
              </a:rPr>
              <a:t> الأدوية.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استشر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الصيدلي</a:t>
            </a:r>
            <a:r>
              <a:rPr lang="ar-SA" sz="4000" b="1" dirty="0" smtClean="0">
                <a:cs typeface="Areeq Al-Gafelh" pitchFamily="2" charset="-78"/>
              </a:rPr>
              <a:t>.</a:t>
            </a: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en-US" sz="4000" b="1" dirty="0" smtClean="0">
              <a:cs typeface="Areeq Al-Gafelh" pitchFamily="2" charset="-78"/>
            </a:endParaRPr>
          </a:p>
        </p:txBody>
      </p:sp>
      <p:pic>
        <p:nvPicPr>
          <p:cNvPr id="3074" name="Picture 2" descr="C:\Users\Alaa El Kazak\Pictures\ibc_egypt_05159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5800"/>
            <a:ext cx="4143376" cy="16002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48150"/>
            <a:ext cx="4143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إعرف دواك</a:t>
            </a:r>
            <a:endParaRPr lang="en-US" dirty="0"/>
          </a:p>
        </p:txBody>
      </p:sp>
      <p:sp>
        <p:nvSpPr>
          <p:cNvPr id="3077" name="AutoShape 5" descr="data:image/jpeg;base64,/9j/4AAQSkZJRgABAQAAAQABAAD/2wCEAAkGBhQSERQUEBQUFBUVFBQUFBUVFBQUFBQVFBQVFBQUFRUXGyYeFxklGRQUHy8gIycpLCwsFR4xNTAqNSYrLCkBCQoKDgwOGA8PFykkHBwpLCwsLCksLCwsKSksLC8pLCwsLCwsLCwsLCwsLCwsKSwpLCwpLCwsLCwsLCksLCwsLP/AABEIALEBHQMBIgACEQEDEQH/xAAcAAABBQEBAQAAAAAAAAAAAAAEAAECAwUGBwj/xABFEAABAwIEBQICBwQGCQUAAAABAAIRAyEEBRIxBhMiQVFhcTKRFCOBobHB8CRCctEVM1JTYvElNENzg5KisuE1Y4LC4v/EABkBAQEBAQEBAAAAAAAAAAAAAAABAwIEBf/EADIRAQABAgMFBQUJAAAAAAAAAAABAkEDETEEUXGxwQUSMnKBITOh4fATFCIjJFJistH/2gAMAwEAAhEDEQA/APMK1VCvenquVLnLiHsqki5NrVcq2nSVZS6XhZslegYJtguG4UpLvsG3ZdxoxqHU2q4BRptVoCqKousLGD9sp/wlb8XWHih+3U/4Csq7cXp2bWryzyQwQjFORNT4n+4SwuGc3EOcRY7KVSmCXzPxDb2WtWsMaNKka77M2hYnEdSMQ0eWLazEaeX4WTxBhg/EN1TanNlnjeGOL2dn5fa+3dJcN0wMUY/sSfmutqCx9lyPDbAMWQJ/q+5nuuye2xXGFp6r2h72OEOawLdXMPe6v5RFBwcO6twGHjmaHAnv6FLmODHOcCLDe9/K1fPTw7owxPhpQ/DFckOBIMRsPKOwoDqDi64IdMeEHwzWY7WGtIIiZ2jtCDbhZOaYgh+kePRbOlYueDqAtcb+EBWPfFIH2VeXEupOveTHlXV6eqjtNh/mq8rouDHg2uY87bqgSjReKgkWBix3kd1KqycK8eJ+4psO6ajW92kEu1fF6ImmyaNQTF3idoubqDM4UJ01Gkd/xCGyxsYgxe5EdhdaPDlIAv0vDpgnf7EDgqTfpkBpABdc+UsK8xGnFiN9TbR5RfFVAlrDa1+6q4gpEYhrh/h7xsUTxPBpsd6+vcLq6WEF00qJ9W/eE2dgQ2fWx2+1QwrB9EYR5Ye/9r1U88wZIDmyTtG4+XlSFk2IpfspgH4ZgW/QWXktaa7YA+EgxIA+e5W5hWThoP8AYIPdc5lGDbTrNcwPJc4hznabCD4NlLF2vXw7G1NWoCHX7n2UM0bqLXNIgj5ps0bpqz5+V/iJ9UZiaDXtYQBEQOytyzxR5VRUnlSpMlcPRMpUaKNpUE9Gkr5VIb/DdOF2+DauM4auu3wYXUaMatRtMK0NUabVaAq5VabrncxrBmNY47Cm4rpIuudzGgH46m07Gk5ZV24vVsutXlnk0MHnLarNbAS0bnwqK5P1hBiXN/BW5fgqTS6lT1CLu90q1Ek1AI+Jm/stZy70ZMKfDVw6q8Th3Pay23dZuciMXTn+7M+N1p40ENp+g2ndZ2d1AMXRJt9Ud/zWeN4Y4vVsHvJ4TyVZM0DHWi9I7e668tXIZT/rzSNjTd2A7rsoXGFpPF3t/jp8sdWDhcK9pqEiGkE+LobDMJbUBJ+EG/v2RuFdzKjpJAbPm82t2UaOCdy36wWy2AbbTawWr563LWfs7v8A5T2WVwcyH1Be4BvbudvI9VuZKPq4IO53ESPZG0sM1vwtAneAglCxc0oVHvjT0xY2v6FbkLKzljC5mvVs6IIA7bkoLa7CKFrENGx22lCZG0/WajLredotur+aTh5YwxFgTePKqyK7qkX+G42m9tkA+EYzpc54BnYTEztKNosltcf4n/eJWdWcQ/S27QRDerTq1fD+a1sM3qrjy78WBLjB4SqRUqNJNw0iSO0iAtLk4dlUvc5vMkxcyJ9ELkOVOo1nF+xbAMtMGdrXlSxVKj9Kl1R2oPb0hp0yR0tJ9U3ijPMBWq1emn0gCDqjVefsWlndGmaQ5xc0SPhmZjaybPcJWfp5PYGeotE9pgq3F0WtoRVkgRq0m5PeCe0q3QNR0fRDyiS0AwXb2N0VmFdzaYLTFxNpMHwPKDwAYaNXlBwGl3xODoIBsL2R5ZrpMmIhpMmIEKQqrBPLg+8tiBIEzF5C4/LuWzFNBE1C+f37T30gAD7V3WHcyIplvsCFydPJK3MLm0mNIeHFxJ6urtfYC89yU1gu183w0u1F7G9PTqMQR3juiaTWuY2S10SJAkfYqc5sQQGOLmx1mAADNvPsicvcHUw6nF5J7X7wrdLPBQUbh2ISixHU1y9AkFQc5RDkzio6dbwoLLucIFw/CPw/au5woXcaMKtR7ArAFGmFZCrhXF1z+LH+kaP+7d+K6GLrn8d/6jQ/3b/xWWJbjD2bL4qvLVyG4P8Ar37/AC/BKqxpdV1SACw29lOiDzj1GL27f5ofMG9VWT/d27GQVrOsfVnnp0q4dYLMY5dOJPYFZXEFP6+jNyKTu4btG57LXrOApM1N1dheLeVi8X4ltKrQcW6m6Htj3jzussecqPV6+zomceIi8TyPlp/baP8ABUHxB3hdivPshzQVcbR0t0gB4kxJkei9BItbdcYM5xMxva9pUTRXTFUe3u9ZZOHqONV0usJOmBED1HdV5diH1BUIJ26Z7fl2VWUahXe128OkxY37Dsnyx884tv0WHqCey2fMaWWufcVPMgyDbxZHQsjh4WeTY6ri3e/ZbEIGWRn9OeXciC6/YWEErYhZ2Z4ZpIL3aQYBOstk9hGxQVYJ2rDHXZul1ySSQJuYVGRBoqO0kHU0G0iIMEEHZabaYFJzWnVAcLAbxtAtKy8lpAvBuIb8NwD/ABDSAgAxdRmtzGtY5wLmuJcRGoySTG49FuYQfW1R6Uz82x+SOZRAmO5n5oOl/rNQeaVM/Jzgg53Jmn6XB0xD52mQREd/KfOdQxctNSCaRhukNImNz+rlRwLT/SAlj7GpBsBcESb7ePcIviIYYVga7Kj3w13TtAJA73PoFJublvFUhtMibFwgOLQZFiY3TUqrzgjJAcGj4TrI2sSd3R39VbxTPKYWj94TJggEdvJVeTYhwwj6gDQQHEEvLmEt7nuBbZW8G9Dhg6qVUHVdxuRAu3se/ujWM1YUA36B93+SH4ZxxfraXNdGlwhrmnrkume0zHsisC2cMR6PbbexISCVGUu1vJMAsaG22vebWmyweJKTea1rG1WucXCS7pdsS5svAEDza63MldDy0DT0g6ST2sXCReSsDiGjTbWe6rVZT6/7oOOnTbqLT1F33JrBLfzerpZTMEjYkOgxA7hGZSZpNn8Z72koZtJz6NAiC6GmS0wOm50x+MInLsG+m0h7mnqJGkEWN7yTJUiy73hNNquBUGhTBUbpgpFR1qD6iEy7bhD4ftXd4TZcHwa7o+1d7hNl3DCdRzFaAq2K0KuVZ3XPZmP9IYb1Y9dE4X+xc9nA/b8IfR4WOJbjHN7Nk8c+Wr+sisEwjEOBv8V/KfGt6qsXtSP4q+lUPPLfUn7lVjmnXVj+7pn/AKnLWdafqzz0aVcOsIvp66DLgb7mB3XMcesAZh4M2dcd9l0dSfo7LSZIsCb3XP8AHdKKOHtHxD12G/qs9p93L39kz+ro9eUsThAxjKXufwK9XXkvC7oxdH+P8QvW4WGzeGeL29ux+dTP8essluIJqwAzUHlsRct7nV5jshsDi3Oc8AN0w4uA3sCLX8x80dSxDBXLQzqJPVbxJMePVBZc7654YGtgP1iZMz0keV6nwBGQTpcSCLixEXi++61lh5DWe9xJeS3ciNyQBO3kE/at1A0LK4iYOWCQCGukySLaSNx9/pK1kFnBPLszmdTenqI33Ibcj0QC8P1AaUNIcJJBaHBrgdjJ3/koZdgaja2p7aYGkjpgETEi1yJG5RmXgvY7VTNIE7fCTYSbbXkLHc+HABtJjgXSTHUQ8ANa7VJtMk91NB0sLOIjFj1of9tT/wArSQFcftNI+adUfIsKsjlK9NhxxaHEP5siNc6nDeR2/mtfiPF0WOaKzKryWGNBdHiOk7krOztpGL6i0M1sLvrKgIbAvDTbvaPHlG8UM1coj4S2pd1TlsEtlpI3LvCXSwjNaOnCNFM1GDpMAnXB/dJJnv8AcmyFh+iEEP8A9oPrBc73Ai4Vxxrm4MPpadbWMB1O1hptqBcPiMFPkePdXpv5ha4hxadNoBFgR9qkWWbsnhVzm1XAhxa5oIhrQ0QSCSZm+23ZbeWjoqDxUqj/AKifzXP8NNY3EFtMBrtJmz3dLXCQCXnT27LosAYdXHiqT82NKR16DMyOo3mnSRdptYusRcw0QIP3ofiTK9VTmNoVazw0aSK2im32bMz7CUfgMrcHNfOkXt1NJk/vNAA+xZvE9ajSrNfiKfNa9oY0cxoLSNRJDCRNu6sXJbmSH6inO+mDIcLjeziT80dCAyHEsqUGuo03UmXDWOboIg+PCPSNFl8+alB1VQfUQ7nqO5lea6rdWVMpKuc3ofA7pZ9q9Cwmy854DPR9q9Gwmy6cy0KauAVNNXhEVuF/sXN8TVOXiMLVdZjXODndm6oiV0zxdV1qDXgteA4HcESD9izrp70ZN8DFjCr70xnHtj0mMmb9Io6xU5zI7DUIuI8qrEZthdRLq7LtDSNQ/dMq4cK4WZ5LPkVczIMONqNP/lC5/HO5rH3aP3fD5gWcT4OmIbUaBMw0ON1znGec0sSym2iXOLXEnocLER4Xc08vpjamwezG/wAlaKIGwHyC5qoqrjKZ+Hza4G0YGBiRiUUVTMb5j/Hm3CPD9V9dlQtLWMOokiJI2AXpkJAJLrDw4ojKHG27ZVtVffqjLLSGPisTprtApsJ1N6t3wRc+iWCoOFdx5bmjrGo6dJEyItO8/NXVsqLq3M1DT02i5AEEH0/mtKFo8TByKrqqvuBDRIDYDrmHD0v7reWTlWDqtqOc9rWghws8mTqlpjtafmtdSAyCzlxFFxDtJ6b3v1Aaem99reUchM2/qakEDpN3DUPlB/AqgLJS/U8OMAaToOsubIt1OJsYJVGY5MATytTnOF6ZfDSzUXG1jGs+e59lZkjmtqPpsFTSWtcNVMi9w6Xlo9BHos7NMbUbWcBUIMuaCLtDY1MYCKbtJHxOk3AUsOrCAxoivhz61W/OnP8A9UZh3S1pkOloOobGwuPQoTMvjw5/96P+anUCAGrw0HVtZqVYaQ5gNQvbMy7ocIHoh+M36WUzqcOp1mt1F3TO8iIid7rpFi8V/wBS2CW/WNEgxuDuS9v4qoFoFxy5xdUDppkhz2aIA/tgEybb97IfgyuTzQDT0AgmAWvDojqlrQRY39FoZAwuwpZU1QNbNbnMeXCTJsSBG0GdlDKm4drqjKddtXmC9OWE2BDiNAEyPwU3KzcsdOL0T0y8n60za7YaH39oXQYT+urj1pu+bI/JYeWPwbKzG06VVrw9zG6yel5B1dJfItN4W5RtiKnrTpH5F4QZGKxjg8gufr1wHB55Q6rDltbe3b70uI2NFam+q+rTZoLdVJpJ1Fw0guDSQIUq8/St/wDaAAbuBI+JrDI0id7Knjmn9XTOl1SHGGCnUqhxixc1jgBHlysayTo1MhxFJ1M8iq6sA4hznvL3B3dpJuPZaRWBwa5/KcKjWsIIhrKBoNaCNhN3n1XQQkLL5tqFVpyUyikkkkqjveAT0n3XpGD2C804AdY+4XpWD2CqNGmiGhUUkQ1VEHi4TKVTsmXKknhDY7MadFodVdpBIaLEyTsABfsqP6dpaWu1ENc/lgua5o1dpkWHqgPSWVU4jphtNzW1H81zm0wxslxZMkSdrG6ieJmGk2oxlRxdU5IpwBU5gmWkEwIhQa6dc5i+NGMbTc2m92trnkS1pYGPDHC/xOk7BE5nxJyhW00nVDSDD09y9pedX9kBokn1QbSSw85zqrSptqU6bCzlte4vJuXEBtNgFy4zK3G7Kh0ydJA0KnG0tVN7RqBLSOn4tu3qr4UK4Ol0GDpdBOwMGCfbdBkZLh3NqO1UyyWNiGtaww4+HO6/fsqs45LS6DFUmzTzC0ucIJDRLdZbIlQybEGpVAdUqdLPhc98VHQ06xLGjTBmP8QWjUo1nO0h1OGODg51N8g3gth2lxF1IBGWvDqVMiILG/CCG7RYHYKjOLCkfGIo/eS380bhcNoY1ouGiNgPXYIbOKf1U+KlF3yqtSwLhZ2f4BtWiQ4saAQ7VULg0RaSWuB2PnutdzFn55hQ+g8FodEOAc/liWkEEvgxddQkgcly8NouY19GpTIcAKbTpl06tTi9xdMqzAZBSowQ3rEdRc50HTp6dRJAgkAeqXDFCKTwdMmoSdJ1XIAu6STt6ey5/IsqacUHaaweJfqcByoBjSGGdB9ZlTSFutxlQjHNAa4Hmt/2rhraRBOn4Q3/AA3NlvG2K96P/bU//SwM7y8HFnU2A51I6uZpLiABI6gWkRbddFUoRXpRMcuo29zYsIkpOs+nMgBmua1KdSGBmlrQXa6jGglx6Qf3m9+yG4rOrDMfp1XBDWtqVZJGwFNzZ9zZF5nR01XOdAbDCOuC54Bh2guAfptayIOU86hSa/pALHPa1xAIE9EtM9x3VulmJwRTcBU1sDCdJ0to1Kcb7vqHrPtsupAQGU8MNoPLqZ3YWu3Oo6y4Ekk7Cy1RTUyyV8xJJkkUk4TJwg7bgB3xe4XpuD2XlvALupw9l6lgtlUaVJFsCEpIykqiFYbe6jCtrNsPcKC5Vg8W4dzqVPRzJbXpuJpiXgCZLR5uhMRg318NyAK55lQNe+uBrYz4i4fKB6lbebYhzGt5cBzntYCRIGrckIZuOqOwz3WFVuttttTDuB4QZn9C1Xsw1N2qnyKrml9NwaTTDC1r2+JsCPdHYjh/RSpjD3fSrCsOY4nmOvq1u8kE3Vn0mrzHEn6s0mR5Y9zd/mrnuqa6B1dBgEDcksMl3kSiMOvwe91NgJpkgVQQ7UW03VX6+ZTj95u11sUclIZXa50mtbVF45Qpgn1sT9qpqte2o9zKjnBzag3s14HSA3tEb91HDYdoY9pe803NpucdRMPO4ncA91chPHcPvqcjTW0clojoDwXxGuCdwNltMFhNzAk+T3KDyJhFLTvpc5s3IIm0E9rrR0KKhCUK8UTaFPkRuUA+hMWWKL+jkmPHn/wjmZYIveY7fzQcJluHJqsLHFsg/C2gZY2LVGtGpg8X3sunFE+FfgMsmpbUAJJJceqZHU0jcHwVsNy0GBtH6+aDDGGKhmGXF1Fw8ifk4H8l09PBhTdhAZB2PbykDC+gGdimxeUh1Mh0QReR6yLLouSOycUwrmjlMryYt1AadwbN0ye8mSoYHhd1OoSdbiS4aiZgGb7X7fILrw0BSsorksZwoXOLhA1BrXdAcekyCSbQPZHs4fuxzjLmh1yInUINlvF8KqriWgXMIMipw61ztUkGNwB6wLj12SwXD4YC31t63mSPcrRqZmwDcKo5i299t/dBD+im+L/P7PRUPyoSSZv4siH5k3yPn2/JDPzhvkfJVHyFCcNU2tVjaajpWGJ9CuFNS0IOh4GMVHfYvVMCbLyng4xVK9UwJsFYRq0kbRQNMoygVUXVhb7R+Kq/JWVj0lUkrmVU4rCio2HSLggjcEbEIc5QyADqtN5udW8+6NSlA7KLRNt2hsdoGyXKbYRZpken80gU5KCTcKwO1ACTubSVLkNAs0Cd4A+9Q1J9aospgCIA/L5Jw79fgqjUSL1Ac1/YACfuPupOqABtu8zIWfzE5q7fcg0KVXquPvgSj/pwLSNjYjv+oXP81LmIOgZjwDFvdTZmjf1e6501U3NPn0QdAc1A2+X6KRzofj3XP81Rc9BuMzoOYCCDIm3rso1c5ib/AHLl8lqzh6X8AHyt+SNv6oNKhnLoBJNxcEQRbuCs2vnuJ5xDWHRIBcXCACN2Rebnfwol0bqt+MY3d7R7uaPxKC3Nc3xPSKAa4fvanafvPoT8lTjce8U6ZcerXS1adpLgDHpdDPzzDjetSH/EafzWdm2e0H09NOo17tVMtDZcSRUabQEHSuxM79lEV1QXKMoLXViohyrlNKD5xY1XsYmY1XNaqG0pEK0BRcFBpcMuisF6pgHWC8lyN8Vmr1XLHWCsDbpFF0ig6KKplUEVT0n2VMqyZVHoVJDVa4BaDPUSBAsIBNz2FkBis8awVogvpfuaupwhpkDeOr7kdUotJaSAS0y0nsYIkfYShamT0nPNRzJc4QbmNgPhmJgASuQwzItdS5oawVA7eQ4PFw2D6ICjnlWpR1tDWvFQN0FhOoVCOVHVaQZn7lq18vpve172Nc5nwOIkt9vClQwbGCGMa0TMNaAJ827qiOZYh7GF1NpeQRLQASWz1QCR2QGEzVzq1MEmKlJrtAgaHaC5xe3TMbAHV6QtdLV6qACsyocU2HOFMUtRHUGudrI3FpiLFLJsS5wqNc2oAyo4NdUDgXtJJBGq5AECUfKf9d0DylKaPQp9J8KhSlKWg+PvT8s+iBpSlPyz6J+V6/cgjKaVPleqiaXqUGazJGAQH1gJMNFaoGiTMAA7XTuySid2ud/FVqn8XLS5Q9fmm5Y/UoM0ZDh/7mmfcavxKsZldEbUqQ/4bP5I7QPCeB4TIDNosGzWj2a0fgFKVfKaVchTP6gpGfB+StLkxKCqD4KUHx94VhKaUyHz0xisDVJrVLSggoOKsIUS1QyTy98VG+4Xq2UO6QvJ8PZ7fdep5I7pCsK6OkUSwoSiUS0qoIaUnAHdQBUpUQuX6lLlD1+aUpSgXKH6JT8seEpSlBINHhOoSlKCcpSoylKCcppUZSlBOUpUJTSgnKUqEpSglKUqEpSglKZQlKUVKU0qJKaURKUxKjKaVVSJTSoylKIeU0ppTIPCQ1PCu0Ji1Z5vR3FOlJzVZCi5F7qkWI916Xw/UljfYLzJ5uvQuGassb7Kwzrh2NAolhQWHci2FdM14KeVWCpAqonKUqMpSglKeVCU8oJSnlQlKVBOUpUJTyglKaU0ppQSlKVGU0oJylKhKUoJSmlNKaUU8pEqMppQSlNKaU0oh5TSmlNKCRKiSmlKVQ8ppTSlKK8WKgU6SxexWVApJKuQ9Vd5wr8DfZJJdQyrdjh9kYxJJdMloThJJBJMkkqh0kkkDpkkkDpJJKBFJMkgRSSSQJJMkgSSZJUIpJJKKikkkiGTJJIEopJKhk6ZJQf/2Q=="/>
          <p:cNvSpPr>
            <a:spLocks noChangeAspect="1" noChangeArrowheads="1"/>
          </p:cNvSpPr>
          <p:nvPr/>
        </p:nvSpPr>
        <p:spPr bwMode="auto">
          <a:xfrm>
            <a:off x="18083213" y="-790575"/>
            <a:ext cx="2152650" cy="1333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 descr="http://www.chemistryland.com/CHM130FieldLab/Lab4/medicine-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66" y="2275742"/>
            <a:ext cx="4184510" cy="19621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90600" y="3581400"/>
            <a:ext cx="1295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743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sz="7200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sz="7200" b="1" dirty="0" smtClean="0">
                <a:solidFill>
                  <a:srgbClr val="0070C0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sz="7200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sz="7200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90500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المضادات الحيوية</a:t>
            </a:r>
          </a:p>
          <a:p>
            <a:pPr indent="465138" algn="ctr" rtl="1"/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(</a:t>
            </a: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عاوز 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حباية مضاد)</a:t>
            </a:r>
          </a:p>
          <a:p>
            <a:pPr indent="465138" algn="ctr" rtl="1"/>
            <a:endParaRPr lang="ar-SA" sz="4000" b="1" dirty="0" smtClean="0">
              <a:solidFill>
                <a:srgbClr val="00B050"/>
              </a:solidFill>
              <a:cs typeface="Areeq Al-Gafelh" pitchFamily="2" charset="-78"/>
            </a:endParaRPr>
          </a:p>
          <a:p>
            <a:pPr indent="465138" algn="ctr" rtl="1">
              <a:buFont typeface="Wingdings" pitchFamily="2" charset="2"/>
              <a:buChar char="§"/>
            </a:pP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نسيت</a:t>
            </a: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 الجرعة..</a:t>
            </a:r>
            <a:r>
              <a:rPr lang="ar-SA" sz="4000" b="1" dirty="0" smtClean="0">
                <a:cs typeface="Areeq Al-Gafelh" pitchFamily="2" charset="-78"/>
              </a:rPr>
              <a:t>أعمل إيه؟</a:t>
            </a:r>
            <a:endParaRPr lang="en-US" sz="4000" b="1" dirty="0" smtClean="0">
              <a:cs typeface="Areeq Al-Gafelh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524000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/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الأقراص</a:t>
            </a:r>
            <a:r>
              <a:rPr lang="ar-EG" sz="4400" b="1" dirty="0">
                <a:solidFill>
                  <a:srgbClr val="FF0000"/>
                </a:solidFill>
                <a:cs typeface="Areeq Al-Gafelh" pitchFamily="2" charset="-78"/>
              </a:rPr>
              <a:t> </a:t>
            </a:r>
            <a:r>
              <a:rPr lang="ar-EG" sz="4400" b="1" dirty="0" smtClean="0">
                <a:solidFill>
                  <a:srgbClr val="FF0000"/>
                </a:solidFill>
                <a:cs typeface="Areeq Al-Gafelh" pitchFamily="2" charset="-78"/>
              </a:rPr>
              <a:t>والكبسولات</a:t>
            </a:r>
            <a:endParaRPr lang="ar-SA" sz="4000" b="1" dirty="0" smtClean="0">
              <a:solidFill>
                <a:srgbClr val="FF0000"/>
              </a:solidFill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 (عادية-</a:t>
            </a:r>
            <a:r>
              <a:rPr lang="ar-EG" sz="4000" b="1" dirty="0" smtClean="0">
                <a:cs typeface="Areeq Al-Gafelh" pitchFamily="2" charset="-78"/>
              </a:rPr>
              <a:t> </a:t>
            </a:r>
            <a:r>
              <a:rPr lang="ar-SA" sz="4000" b="1" dirty="0" smtClean="0">
                <a:cs typeface="Areeq Al-Gafelh" pitchFamily="2" charset="-78"/>
              </a:rPr>
              <a:t>مضغ</a:t>
            </a:r>
            <a:r>
              <a:rPr lang="ar-EG" sz="4000" b="1" dirty="0" smtClean="0">
                <a:cs typeface="Areeq Al-Gafelh" pitchFamily="2" charset="-78"/>
              </a:rPr>
              <a:t>- استحلاب</a:t>
            </a:r>
            <a:r>
              <a:rPr lang="ar-SA" sz="4000" b="1" dirty="0" smtClean="0">
                <a:cs typeface="Areeq Al-Gafelh" pitchFamily="2" charset="-78"/>
              </a:rPr>
              <a:t>)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لا تطحن</a:t>
            </a: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 </a:t>
            </a:r>
            <a:r>
              <a:rPr lang="ar-SA" sz="4000" b="1" dirty="0" smtClean="0">
                <a:cs typeface="Areeq Al-Gafelh" pitchFamily="2" charset="-78"/>
              </a:rPr>
              <a:t>الأقراص أو</a:t>
            </a:r>
            <a:r>
              <a:rPr lang="ar-EG" sz="4000" b="1" dirty="0" smtClean="0">
                <a:cs typeface="Areeq Al-Gafelh" pitchFamily="2" charset="-78"/>
              </a:rPr>
              <a:t> </a:t>
            </a:r>
            <a:r>
              <a:rPr lang="ar-EG" sz="4000" b="1" dirty="0" smtClean="0">
                <a:solidFill>
                  <a:srgbClr val="FF0000"/>
                </a:solidFill>
                <a:cs typeface="Areeq Al-Gafelh" pitchFamily="2" charset="-78"/>
              </a:rPr>
              <a:t>تفك</a:t>
            </a:r>
            <a:r>
              <a:rPr lang="ar-SA" sz="4000" b="1" dirty="0" smtClean="0">
                <a:cs typeface="Areeq Al-Gafelh" pitchFamily="2" charset="-78"/>
              </a:rPr>
              <a:t> الكبسولات</a:t>
            </a:r>
          </a:p>
        </p:txBody>
      </p:sp>
      <p:pic>
        <p:nvPicPr>
          <p:cNvPr id="21506" name="Picture 2" descr="http://www.medical-inc.com/images/products/big/252x252_orabol_tab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2971800" cy="2971802"/>
          </a:xfrm>
          <a:prstGeom prst="rect">
            <a:avLst/>
          </a:prstGeom>
          <a:noFill/>
        </p:spPr>
      </p:pic>
      <p:pic>
        <p:nvPicPr>
          <p:cNvPr id="21508" name="Picture 4" descr="http://mall.coimbatore.com/bnh/charakpharma/images/urtiplext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8600"/>
            <a:ext cx="2667000" cy="216243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2E-A497-4F90-A6F4-7BC484C2D224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/>
              <a:t>اعرف دواك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F07B-E084-410C-BA3B-554BE4B11F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1"/>
            <a:ext cx="6781800" cy="761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ar-SA" b="1" dirty="0" smtClean="0">
                <a:solidFill>
                  <a:srgbClr val="FF0000"/>
                </a:solidFill>
                <a:latin typeface="+mj-lt"/>
                <a:cs typeface="Areeq Al-Gafelh" pitchFamily="2" charset="-78"/>
              </a:rPr>
              <a:t>تحذيرات</a:t>
            </a:r>
            <a:r>
              <a:rPr lang="ar-SA" b="1" dirty="0" smtClean="0">
                <a:solidFill>
                  <a:schemeClr val="bg1"/>
                </a:solidFill>
                <a:latin typeface="+mj-lt"/>
                <a:cs typeface="Areeq Al-Gafelh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+mj-lt"/>
                <a:cs typeface="Areeq Al-Gafelh" pitchFamily="2" charset="-78"/>
              </a:rPr>
              <a:t>في تناول الأدوية</a:t>
            </a:r>
            <a:endParaRPr lang="en-US" b="1" kern="1200" dirty="0" smtClean="0">
              <a:solidFill>
                <a:schemeClr val="tx1"/>
              </a:solidFill>
              <a:latin typeface="+mj-lt"/>
              <a:cs typeface="Areeq Al-Gafelh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941487"/>
            <a:ext cx="4724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ctr" rtl="1"/>
            <a:r>
              <a:rPr lang="ar-SA" sz="4400" b="1" dirty="0" smtClean="0">
                <a:solidFill>
                  <a:srgbClr val="FF0000"/>
                </a:solidFill>
                <a:cs typeface="Areeq Al-Gafelh" pitchFamily="2" charset="-78"/>
              </a:rPr>
              <a:t>الأشربة</a:t>
            </a:r>
            <a:endParaRPr lang="ar-SA" sz="4000" b="1" dirty="0" smtClean="0">
              <a:solidFill>
                <a:srgbClr val="FF0000"/>
              </a:solidFill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solidFill>
                  <a:srgbClr val="FF0000"/>
                </a:solidFill>
                <a:cs typeface="Areeq Al-Gafelh" pitchFamily="2" charset="-78"/>
              </a:rPr>
              <a:t>رج</a:t>
            </a:r>
            <a:r>
              <a:rPr lang="ar-SA" sz="4000" b="1" dirty="0" smtClean="0">
                <a:cs typeface="Areeq Al-Gafelh" pitchFamily="2" charset="-78"/>
              </a:rPr>
              <a:t> المعلقات!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الملاعق المدرجة</a:t>
            </a:r>
          </a:p>
          <a:p>
            <a:pPr indent="465138" algn="r" rtl="1">
              <a:buFont typeface="Wingdings" pitchFamily="2" charset="2"/>
              <a:buChar char="§"/>
            </a:pPr>
            <a:r>
              <a:rPr lang="ar-SA" sz="4000" b="1" dirty="0" smtClean="0">
                <a:cs typeface="Areeq Al-Gafelh" pitchFamily="2" charset="-78"/>
              </a:rPr>
              <a:t>المضادات الحيوية (الإذابة-الحفظ)</a:t>
            </a: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  <a:p>
            <a:pPr indent="465138" algn="r" rtl="1">
              <a:buFont typeface="Wingdings" pitchFamily="2" charset="2"/>
              <a:buChar char="§"/>
            </a:pPr>
            <a:endParaRPr lang="ar-SA" sz="4000" b="1" dirty="0" smtClean="0">
              <a:cs typeface="Areeq Al-Gafelh" pitchFamily="2" charset="-78"/>
            </a:endParaRPr>
          </a:p>
        </p:txBody>
      </p:sp>
      <p:pic>
        <p:nvPicPr>
          <p:cNvPr id="20482" name="Picture 2" descr="http://topnews.ae/images/Codeine-Contained-Syru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1488"/>
            <a:ext cx="4114800" cy="2944712"/>
          </a:xfrm>
          <a:prstGeom prst="rect">
            <a:avLst/>
          </a:prstGeom>
          <a:noFill/>
        </p:spPr>
      </p:pic>
      <p:pic>
        <p:nvPicPr>
          <p:cNvPr id="20486" name="Picture 6" descr="http://www.cheaptables.info/images/I/4155zjI12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4114800" cy="26005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344</Words>
  <Application>Microsoft Office PowerPoint</Application>
  <PresentationFormat>On-screen Show (4:3)</PresentationFormat>
  <Paragraphs>141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 (الأخطاء الشائعة في استخدام الدواء)</vt:lpstr>
      <vt:lpstr>PowerPoint Presentation</vt:lpstr>
      <vt:lpstr>إرشادات عامة</vt:lpstr>
      <vt:lpstr>تحذيرات في تناول الأدوية</vt:lpstr>
      <vt:lpstr>تحذيرات في تناول الأدوية</vt:lpstr>
      <vt:lpstr>تحذيرات في تناول الأدوية</vt:lpstr>
      <vt:lpstr>تحذيرات في تناول الأدوية</vt:lpstr>
      <vt:lpstr>تحذيرات في تناول الأدوية</vt:lpstr>
      <vt:lpstr>تحذيرات في تناول الأدوية</vt:lpstr>
      <vt:lpstr>تحذيرات في تناول الأدوية</vt:lpstr>
      <vt:lpstr>تحذيرات في تناول الأدوية</vt:lpstr>
      <vt:lpstr>تحذيرات في تناول الأدوية</vt:lpstr>
      <vt:lpstr>تحذيرات في تناول الأدوية</vt:lpstr>
      <vt:lpstr>تحذيرات الأمراض الشائعة</vt:lpstr>
      <vt:lpstr>تحذيرات الأمراض الشائعة</vt:lpstr>
      <vt:lpstr>تحذيرات الأمراض الشائعة</vt:lpstr>
      <vt:lpstr>تحذيرات الأمراض الشائعة</vt:lpstr>
      <vt:lpstr>شكراً جزيلاً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اعرف دواك</dc:title>
  <dc:subject>الأخطاء الشائعة في استخدام الدواء</dc:subject>
  <dc:creator>محمد حسن عبد العزيز</dc:creator>
  <cp:lastModifiedBy>user</cp:lastModifiedBy>
  <cp:revision>142</cp:revision>
  <dcterms:created xsi:type="dcterms:W3CDTF">2012-02-22T18:25:26Z</dcterms:created>
  <dcterms:modified xsi:type="dcterms:W3CDTF">2013-02-21T09:12:12Z</dcterms:modified>
</cp:coreProperties>
</file>