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6"/>
  </p:notesMasterIdLst>
  <p:sldIdLst>
    <p:sldId id="256" r:id="rId2"/>
    <p:sldId id="258" r:id="rId3"/>
    <p:sldId id="259" r:id="rId4"/>
    <p:sldId id="260" r:id="rId5"/>
    <p:sldId id="263" r:id="rId6"/>
    <p:sldId id="264" r:id="rId7"/>
    <p:sldId id="261" r:id="rId8"/>
    <p:sldId id="265" r:id="rId9"/>
    <p:sldId id="266" r:id="rId10"/>
    <p:sldId id="267" r:id="rId11"/>
    <p:sldId id="268" r:id="rId12"/>
    <p:sldId id="269"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er2duo" initials="c"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3" autoAdjust="0"/>
    <p:restoredTop sz="94671" autoAdjust="0"/>
  </p:normalViewPr>
  <p:slideViewPr>
    <p:cSldViewPr>
      <p:cViewPr varScale="1">
        <p:scale>
          <a:sx n="70" d="100"/>
          <a:sy n="70" d="100"/>
        </p:scale>
        <p:origin x="-82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7F61053-82E1-4AE5-B49E-0A2D9B40946F}" type="datetimeFigureOut">
              <a:rPr lang="ar-EG" smtClean="0"/>
              <a:t>30/07/1434</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D057F54-9678-44DE-AE93-C6DCBEC33143}" type="slidenum">
              <a:rPr lang="ar-EG" smtClean="0"/>
              <a:t>‹#›</a:t>
            </a:fld>
            <a:endParaRPr lang="ar-EG"/>
          </a:p>
        </p:txBody>
      </p:sp>
    </p:spTree>
    <p:extLst>
      <p:ext uri="{BB962C8B-B14F-4D97-AF65-F5344CB8AC3E}">
        <p14:creationId xmlns:p14="http://schemas.microsoft.com/office/powerpoint/2010/main" val="85159292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CC5F9B3-31BF-43FB-A516-621CF9642FB2}" type="datetime1">
              <a:rPr lang="en-US" smtClean="0"/>
              <a:t>6/8/2013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7FD5E5-377A-42CB-9C00-DA0B271A14CA}" type="datetime1">
              <a:rPr lang="en-US" smtClean="0"/>
              <a:t>6/8/2013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634196-F288-4B2F-A5A9-0A4552D973D9}" type="datetime1">
              <a:rPr lang="en-US" smtClean="0"/>
              <a:t>6/8/2013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078573-3D62-473E-B0E8-8C233B73593D}" type="datetime1">
              <a:rPr lang="en-US" smtClean="0"/>
              <a:t>6/8/2013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7743F09-64B2-416A-B91A-B035CA1FF275}" type="datetime1">
              <a:rPr lang="en-US" smtClean="0"/>
              <a:t>6/8/2013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B808969-D81E-4E03-8420-D5F4F687A8C3}" type="datetime1">
              <a:rPr lang="en-US" smtClean="0"/>
              <a:t>6/8/2013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FEAB20E-C051-4B44-B72B-69983CBFD35E}" type="datetime1">
              <a:rPr lang="en-US" smtClean="0"/>
              <a:t>6/8/2013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3A16917-D72D-485A-A11B-F0C87598B6F2}" type="datetime1">
              <a:rPr lang="en-US" smtClean="0"/>
              <a:t>6/8/2013</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1735D5-685D-4EB1-B07E-C2DF047CA553}" type="datetime1">
              <a:rPr lang="en-US" smtClean="0"/>
              <a:t>6/8/2013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2818A1-23CC-4F5B-91E1-2071EEB4D8B1}" type="datetime1">
              <a:rPr lang="en-US" smtClean="0"/>
              <a:t>6/8/2013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AE11F042-C4DA-41E2-85EA-CE7151C7806C}" type="datetime1">
              <a:rPr lang="en-US" smtClean="0"/>
              <a:t>6/8/2013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BE59827-A4B1-4203-A043-05221E0F5EEC}" type="datetime1">
              <a:rPr lang="en-US" smtClean="0"/>
              <a:t>6/8/2013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www.khanacademy.org/math/geometry" TargetMode="External"/><Relationship Id="rId2" Type="http://schemas.openxmlformats.org/officeDocument/2006/relationships/hyperlink" Target="http://www.learner.org/courses/learningmath/geometry/keyterms.html" TargetMode="External"/><Relationship Id="rId1" Type="http://schemas.openxmlformats.org/officeDocument/2006/relationships/slideLayout" Target="../slideLayouts/slideLayout1.xml"/><Relationship Id="rId5" Type="http://schemas.openxmlformats.org/officeDocument/2006/relationships/hyperlink" Target="http://www.saddleback.edu/faculty/fgonzalez/Math_124_Notes/M124_Sec3.2_App_Radian_Measure.pdf" TargetMode="External"/><Relationship Id="rId4" Type="http://schemas.openxmlformats.org/officeDocument/2006/relationships/hyperlink" Target="http://www.regentsprep.org/Regents/math/geometry/GP15/CircleAngles.htm"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1.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533400"/>
            <a:ext cx="8610600" cy="3733800"/>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r>
              <a:rPr lang="en-US" sz="9600" b="1" dirty="0" smtClean="0">
                <a:ln w="50800"/>
                <a:solidFill>
                  <a:schemeClr val="bg1">
                    <a:shade val="50000"/>
                  </a:schemeClr>
                </a:solidFill>
              </a:rPr>
              <a:t>point is not a    circle      </a:t>
            </a:r>
          </a:p>
        </p:txBody>
      </p:sp>
    </p:spTree>
    <p:extLst>
      <p:ext uri="{BB962C8B-B14F-4D97-AF65-F5344CB8AC3E}">
        <p14:creationId xmlns:p14="http://schemas.microsoft.com/office/powerpoint/2010/main" val="39154705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EG"/>
          </a:p>
        </p:txBody>
      </p:sp>
      <p:sp>
        <p:nvSpPr>
          <p:cNvPr id="3" name="Subtitle 2"/>
          <p:cNvSpPr>
            <a:spLocks noGrp="1"/>
          </p:cNvSpPr>
          <p:nvPr>
            <p:ph type="subTitle" idx="1"/>
          </p:nvPr>
        </p:nvSpPr>
        <p:spPr/>
        <p:txBody>
          <a:bodyPr/>
          <a:lstStyle/>
          <a:p>
            <a:endParaRPr lang="ar-EG"/>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046" y="567518"/>
            <a:ext cx="8706390" cy="5833281"/>
          </a:xfrm>
          <a:prstGeom prst="rect">
            <a:avLst/>
          </a:prstGeom>
        </p:spPr>
      </p:pic>
    </p:spTree>
    <p:extLst>
      <p:ext uri="{BB962C8B-B14F-4D97-AF65-F5344CB8AC3E}">
        <p14:creationId xmlns:p14="http://schemas.microsoft.com/office/powerpoint/2010/main" val="3765148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90585"/>
            <a:ext cx="7110750" cy="2417588"/>
          </a:xfrm>
        </p:spPr>
        <p:txBody>
          <a:bodyPr>
            <a:normAutofit/>
          </a:bodyPr>
          <a:lstStyle/>
          <a:p>
            <a:r>
              <a:rPr lang="en-US" sz="2400" dirty="0"/>
              <a:t>the surface of the water in a glass is a plane, and if we considered that there is no wind for the surface of the water to be static, in that case the water will be spherical because of the gravity and the communicating vessels, so how we see the water as a plane and from afar a spherical</a:t>
            </a:r>
            <a:r>
              <a:rPr lang="en-US" dirty="0"/>
              <a:t>?</a:t>
            </a:r>
          </a:p>
          <a:p>
            <a:endParaRPr lang="ar-EG"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3340" y="2808173"/>
            <a:ext cx="2743200" cy="399681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8053" y="2590800"/>
            <a:ext cx="5495637" cy="4267200"/>
          </a:xfrm>
          <a:prstGeom prst="rect">
            <a:avLst/>
          </a:prstGeom>
        </p:spPr>
      </p:pic>
    </p:spTree>
    <p:extLst>
      <p:ext uri="{BB962C8B-B14F-4D97-AF65-F5344CB8AC3E}">
        <p14:creationId xmlns:p14="http://schemas.microsoft.com/office/powerpoint/2010/main" val="465766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ircle(in)">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457200"/>
            <a:ext cx="7162800" cy="2286000"/>
          </a:xfrm>
        </p:spPr>
        <p:txBody>
          <a:bodyPr>
            <a:normAutofit/>
          </a:bodyPr>
          <a:lstStyle/>
          <a:p>
            <a:r>
              <a:rPr lang="en-US" sz="2400" dirty="0"/>
              <a:t>How to bend the metal: known that when the metal arched it expands to fill the spaces (the triangles), and by putting database with the number of units, and the length of the maximum angle for the metal piece  is one meter, and in the form of a cuboid with length and thickness of 1cm.</a:t>
            </a:r>
          </a:p>
          <a:p>
            <a:endParaRPr lang="ar-EG"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2362200"/>
            <a:ext cx="4450431" cy="3190875"/>
          </a:xfrm>
          <a:prstGeom prst="rect">
            <a:avLst/>
          </a:prstGeom>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4045" y="2362200"/>
            <a:ext cx="5353982"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3066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066800"/>
            <a:ext cx="8153400" cy="3886200"/>
          </a:xfrm>
        </p:spPr>
        <p:txBody>
          <a:bodyPr>
            <a:normAutofit fontScale="62500" lnSpcReduction="20000"/>
          </a:bodyPr>
          <a:lstStyle/>
          <a:p>
            <a:r>
              <a:rPr lang="en-US" sz="4100" b="1" dirty="0"/>
              <a:t>References</a:t>
            </a:r>
            <a:r>
              <a:rPr lang="en-US" sz="4100" b="1" dirty="0" smtClean="0"/>
              <a:t>:                                                                  </a:t>
            </a:r>
            <a:endParaRPr lang="en-US" sz="4100" dirty="0"/>
          </a:p>
          <a:p>
            <a:r>
              <a:rPr lang="en-US" sz="4100" u="sng" dirty="0" smtClean="0">
                <a:hlinkClick r:id="rId2"/>
              </a:rPr>
              <a:t>www.learner.org/courses/learningmath/geometry/keyterms.html</a:t>
            </a:r>
            <a:endParaRPr lang="en-US" sz="4100" dirty="0"/>
          </a:p>
          <a:p>
            <a:r>
              <a:rPr lang="en-US" sz="4100" u="sng" dirty="0">
                <a:hlinkClick r:id="rId3"/>
              </a:rPr>
              <a:t>www.khanacademy.org/math/geometry</a:t>
            </a:r>
            <a:endParaRPr lang="en-US" sz="4100" dirty="0"/>
          </a:p>
          <a:p>
            <a:r>
              <a:rPr lang="en-US" sz="4100" u="sng" dirty="0">
                <a:hlinkClick r:id="rId4"/>
              </a:rPr>
              <a:t>www.regentsprep.org/Regents/math/geometry/GP15/CircleAngles.htm</a:t>
            </a:r>
            <a:endParaRPr lang="en-US" sz="4100" dirty="0"/>
          </a:p>
          <a:p>
            <a:r>
              <a:rPr lang="en-US" sz="4100" u="sng" dirty="0">
                <a:hlinkClick r:id="rId5"/>
              </a:rPr>
              <a:t>www.saddleback.edu/faculty/fgonzalez/Math_124_Notes/M124_Sec3.2_App_Radian_Measure.pdf</a:t>
            </a:r>
            <a:endParaRPr lang="en-US" sz="4100" dirty="0"/>
          </a:p>
          <a:p>
            <a:r>
              <a:rPr lang="en-US" sz="4100" dirty="0"/>
              <a:t>homepage.eircom.net/~</a:t>
            </a:r>
            <a:r>
              <a:rPr lang="en-US" sz="4100" dirty="0" err="1"/>
              <a:t>phabfys</a:t>
            </a:r>
            <a:r>
              <a:rPr lang="en-US" sz="4100" dirty="0"/>
              <a:t>/circles.html</a:t>
            </a:r>
          </a:p>
          <a:p>
            <a:endParaRPr lang="ar-EG" dirty="0"/>
          </a:p>
        </p:txBody>
      </p:sp>
    </p:spTree>
    <p:extLst>
      <p:ext uri="{BB962C8B-B14F-4D97-AF65-F5344CB8AC3E}">
        <p14:creationId xmlns:p14="http://schemas.microsoft.com/office/powerpoint/2010/main" val="18459027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4267200"/>
            <a:ext cx="6480048" cy="2301240"/>
          </a:xfrm>
        </p:spPr>
        <p:txBody>
          <a:bodyPr/>
          <a:lstStyle/>
          <a:p>
            <a:r>
              <a:rPr lang="en-US" dirty="0" err="1" smtClean="0"/>
              <a:t>Tg</a:t>
            </a:r>
            <a:r>
              <a:rPr lang="en-US" dirty="0" smtClean="0"/>
              <a:t> </a:t>
            </a:r>
            <a:r>
              <a:rPr lang="en-US" dirty="0" err="1" smtClean="0"/>
              <a:t>hhghgjgjgy</a:t>
            </a:r>
            <a:endParaRPr lang="ar-EG"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20472"/>
            <a:ext cx="7607300" cy="5080000"/>
          </a:xfrm>
          <a:prstGeom prst="rect">
            <a:avLst/>
          </a:prstGeom>
        </p:spPr>
      </p:pic>
      <p:sp>
        <p:nvSpPr>
          <p:cNvPr id="5" name="Rectangle 4"/>
          <p:cNvSpPr/>
          <p:nvPr/>
        </p:nvSpPr>
        <p:spPr>
          <a:xfrm>
            <a:off x="1905000" y="4953000"/>
            <a:ext cx="5029200" cy="1569660"/>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9600" b="1" cap="none" spc="0" dirty="0" smtClean="0">
                <a:ln/>
                <a:solidFill>
                  <a:schemeClr val="accent3"/>
                </a:solidFill>
                <a:effectLst/>
              </a:rPr>
              <a:t>thanks</a:t>
            </a:r>
            <a:endParaRPr lang="ar-EG" sz="9600" b="1" cap="none" spc="0" dirty="0">
              <a:ln/>
              <a:solidFill>
                <a:schemeClr val="accent3"/>
              </a:solidFill>
              <a:effectLst/>
            </a:endParaRPr>
          </a:p>
        </p:txBody>
      </p:sp>
      <p:sp>
        <p:nvSpPr>
          <p:cNvPr id="6" name="Subtitle 5"/>
          <p:cNvSpPr>
            <a:spLocks noGrp="1"/>
          </p:cNvSpPr>
          <p:nvPr>
            <p:ph type="subTitle" idx="1"/>
          </p:nvPr>
        </p:nvSpPr>
        <p:spPr/>
        <p:txBody>
          <a:bodyPr/>
          <a:lstStyle/>
          <a:p>
            <a:endParaRPr lang="ar-EG" dirty="0"/>
          </a:p>
        </p:txBody>
      </p:sp>
    </p:spTree>
    <p:extLst>
      <p:ext uri="{BB962C8B-B14F-4D97-AF65-F5344CB8AC3E}">
        <p14:creationId xmlns:p14="http://schemas.microsoft.com/office/powerpoint/2010/main" val="3172615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49" y="457200"/>
            <a:ext cx="7848600" cy="2133600"/>
          </a:xfrm>
        </p:spPr>
        <p:txBody>
          <a:bodyPr>
            <a:noAutofit/>
          </a:bodyPr>
          <a:lstStyle/>
          <a:p>
            <a:r>
              <a:rPr lang="en-US" sz="3200" dirty="0" smtClean="0"/>
              <a:t>The </a:t>
            </a:r>
            <a:r>
              <a:rPr lang="en-US" sz="3200" dirty="0"/>
              <a:t>point is a square with a side length 1 </a:t>
            </a:r>
            <a:r>
              <a:rPr lang="en-US" sz="3200" dirty="0" err="1"/>
              <a:t>yocto</a:t>
            </a:r>
            <a:r>
              <a:rPr lang="en-US" sz="3200" dirty="0"/>
              <a:t> (the </a:t>
            </a:r>
            <a:r>
              <a:rPr lang="en-US" sz="3200" dirty="0" err="1"/>
              <a:t>yocto</a:t>
            </a:r>
            <a:r>
              <a:rPr lang="en-US" sz="3200" dirty="0"/>
              <a:t> is the smallest unit of measurement and it is equal to 10^-24 meter)</a:t>
            </a:r>
            <a:endParaRPr lang="ar-EG"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3352800"/>
            <a:ext cx="5257800" cy="3200400"/>
          </a:xfrm>
          <a:prstGeom prst="rect">
            <a:avLst/>
          </a:prstGeom>
        </p:spPr>
      </p:pic>
    </p:spTree>
    <p:extLst>
      <p:ext uri="{BB962C8B-B14F-4D97-AF65-F5344CB8AC3E}">
        <p14:creationId xmlns:p14="http://schemas.microsoft.com/office/powerpoint/2010/main" val="2984108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066800"/>
            <a:ext cx="6480048" cy="1752600"/>
          </a:xfrm>
        </p:spPr>
        <p:txBody>
          <a:bodyPr>
            <a:normAutofit/>
          </a:bodyPr>
          <a:lstStyle/>
          <a:p>
            <a:r>
              <a:rPr lang="en-US" sz="2800" dirty="0"/>
              <a:t>The line segment: is a group of points that lie in the same line and the angle between each point and the other = zero.</a:t>
            </a:r>
          </a:p>
          <a:p>
            <a:endParaRPr lang="ar-EG"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799" y="2743200"/>
            <a:ext cx="5870575"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ubtitle 2"/>
          <p:cNvSpPr txBox="1">
            <a:spLocks/>
          </p:cNvSpPr>
          <p:nvPr/>
        </p:nvSpPr>
        <p:spPr>
          <a:xfrm>
            <a:off x="1143062" y="4835288"/>
            <a:ext cx="6480048" cy="1752600"/>
          </a:xfrm>
          <a:prstGeom prst="rect">
            <a:avLst/>
          </a:prstGeom>
        </p:spPr>
        <p:txBody>
          <a:bodyPr vert="horz" tIns="0" rIns="45720" bIns="0" anchor="b">
            <a:normAutofit/>
          </a:bodyPr>
          <a:lstStyle>
            <a:lvl1pPr marL="0" indent="0" algn="r" rtl="1" eaLnBrk="1" latinLnBrk="0" hangingPunct="1">
              <a:spcBef>
                <a:spcPct val="20000"/>
              </a:spcBef>
              <a:buClr>
                <a:schemeClr val="accent1"/>
              </a:buClr>
              <a:buSzPct val="80000"/>
              <a:buFont typeface="Wingdings 2"/>
              <a:buNone/>
              <a:defRPr kumimoji="0" sz="2000" kern="1200">
                <a:solidFill>
                  <a:schemeClr val="tx1"/>
                </a:solidFill>
                <a:effectLst/>
                <a:latin typeface="+mn-lt"/>
                <a:ea typeface="+mn-ea"/>
                <a:cs typeface="+mn-cs"/>
              </a:defRPr>
            </a:lvl1pPr>
            <a:lvl2pPr marL="457200" indent="0" algn="ctr" rtl="1" eaLnBrk="1" latinLnBrk="0" hangingPunct="1">
              <a:spcBef>
                <a:spcPct val="20000"/>
              </a:spcBef>
              <a:buClr>
                <a:schemeClr val="accent1"/>
              </a:buClr>
              <a:buSzPct val="90000"/>
              <a:buFont typeface="Wingdings 2"/>
              <a:buNone/>
              <a:defRPr kumimoji="0" sz="2600" kern="1200">
                <a:solidFill>
                  <a:schemeClr val="tx1"/>
                </a:solidFill>
                <a:latin typeface="+mn-lt"/>
                <a:ea typeface="+mn-ea"/>
                <a:cs typeface="+mn-cs"/>
              </a:defRPr>
            </a:lvl2pPr>
            <a:lvl3pPr marL="914400" indent="0" algn="ctr" rtl="1" eaLnBrk="1" latinLnBrk="0" hangingPunct="1">
              <a:spcBef>
                <a:spcPct val="20000"/>
              </a:spcBef>
              <a:buClr>
                <a:schemeClr val="accent2"/>
              </a:buClr>
              <a:buSzPct val="85000"/>
              <a:buFont typeface="Arial"/>
              <a:buNone/>
              <a:defRPr kumimoji="0" sz="2400" kern="1200">
                <a:solidFill>
                  <a:schemeClr val="tx1"/>
                </a:solidFill>
                <a:latin typeface="+mn-lt"/>
                <a:ea typeface="+mn-ea"/>
                <a:cs typeface="+mn-cs"/>
              </a:defRPr>
            </a:lvl3pPr>
            <a:lvl4pPr marL="1371600" indent="0" algn="ctr" rtl="1" eaLnBrk="1" latinLnBrk="0" hangingPunct="1">
              <a:spcBef>
                <a:spcPct val="20000"/>
              </a:spcBef>
              <a:buClr>
                <a:schemeClr val="accent3"/>
              </a:buClr>
              <a:buSzPct val="90000"/>
              <a:buFont typeface="Wingdings 2"/>
              <a:buNone/>
              <a:defRPr kumimoji="0" sz="2000" kern="1200">
                <a:solidFill>
                  <a:schemeClr val="tx1"/>
                </a:solidFill>
                <a:latin typeface="+mn-lt"/>
                <a:ea typeface="+mn-ea"/>
                <a:cs typeface="+mn-cs"/>
              </a:defRPr>
            </a:lvl4pPr>
            <a:lvl5pPr marL="1828800" indent="0" algn="ctr" rtl="1" eaLnBrk="1" latinLnBrk="0" hangingPunct="1">
              <a:spcBef>
                <a:spcPct val="20000"/>
              </a:spcBef>
              <a:buClr>
                <a:schemeClr val="accent4"/>
              </a:buClr>
              <a:buSzPct val="100000"/>
              <a:buFont typeface="Arial"/>
              <a:buNone/>
              <a:defRPr kumimoji="0" sz="2000" kern="1200">
                <a:solidFill>
                  <a:schemeClr val="tx1"/>
                </a:solidFill>
                <a:latin typeface="+mn-lt"/>
                <a:ea typeface="+mn-ea"/>
                <a:cs typeface="+mn-cs"/>
              </a:defRPr>
            </a:lvl5pPr>
            <a:lvl6pPr marL="2286000" indent="0" algn="ctr" rtl="1" eaLnBrk="1" latinLnBrk="0" hangingPunct="1">
              <a:spcBef>
                <a:spcPct val="20000"/>
              </a:spcBef>
              <a:buClr>
                <a:schemeClr val="accent5"/>
              </a:buClr>
              <a:buFont typeface="Arial"/>
              <a:buNone/>
              <a:defRPr kumimoji="0" sz="2000" kern="1200" baseline="0">
                <a:solidFill>
                  <a:schemeClr val="tx1"/>
                </a:solidFill>
                <a:latin typeface="+mn-lt"/>
                <a:ea typeface="+mn-ea"/>
                <a:cs typeface="+mn-cs"/>
              </a:defRPr>
            </a:lvl6pPr>
            <a:lvl7pPr marL="2743200" indent="0" algn="ctr" rtl="1" eaLnBrk="1" latinLnBrk="0" hangingPunct="1">
              <a:spcBef>
                <a:spcPct val="20000"/>
              </a:spcBef>
              <a:buClr>
                <a:schemeClr val="accent6"/>
              </a:buClr>
              <a:buSzPct val="100000"/>
              <a:buFont typeface="Arial"/>
              <a:buNone/>
              <a:defRPr kumimoji="0" sz="1800" kern="1200" baseline="0">
                <a:solidFill>
                  <a:schemeClr val="tx1"/>
                </a:solidFill>
                <a:latin typeface="+mn-lt"/>
                <a:ea typeface="+mn-ea"/>
                <a:cs typeface="+mn-cs"/>
              </a:defRPr>
            </a:lvl7pPr>
            <a:lvl8pPr marL="3200400" indent="0" algn="ctr" rtl="1" eaLnBrk="1" latinLnBrk="0" hangingPunct="1">
              <a:spcBef>
                <a:spcPct val="20000"/>
              </a:spcBef>
              <a:buClr>
                <a:schemeClr val="accent6"/>
              </a:buClr>
              <a:buFont typeface="Arial"/>
              <a:buNone/>
              <a:defRPr kumimoji="0" sz="1600" kern="1200">
                <a:solidFill>
                  <a:schemeClr val="tx1"/>
                </a:solidFill>
                <a:latin typeface="+mn-lt"/>
                <a:ea typeface="+mn-ea"/>
                <a:cs typeface="+mn-cs"/>
              </a:defRPr>
            </a:lvl8pPr>
            <a:lvl9pPr marL="3657600" indent="0" algn="ctr" rtl="1" eaLnBrk="1" latinLnBrk="0" hangingPunct="1">
              <a:spcBef>
                <a:spcPct val="20000"/>
              </a:spcBef>
              <a:buClr>
                <a:schemeClr val="accent6"/>
              </a:buClr>
              <a:buFont typeface="Arial"/>
              <a:buNone/>
              <a:defRPr kumimoji="0" sz="1600" kern="1200">
                <a:solidFill>
                  <a:schemeClr val="tx1"/>
                </a:solidFill>
                <a:latin typeface="+mn-lt"/>
                <a:ea typeface="+mn-ea"/>
                <a:cs typeface="+mn-cs"/>
              </a:defRPr>
            </a:lvl9pPr>
          </a:lstStyle>
          <a:p>
            <a:r>
              <a:rPr lang="en-US" sz="2800" dirty="0"/>
              <a:t>Circumference of any shape=number of points ×length of point</a:t>
            </a:r>
          </a:p>
        </p:txBody>
      </p:sp>
    </p:spTree>
    <p:extLst>
      <p:ext uri="{BB962C8B-B14F-4D97-AF65-F5344CB8AC3E}">
        <p14:creationId xmlns:p14="http://schemas.microsoft.com/office/powerpoint/2010/main" val="480502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52400"/>
            <a:ext cx="8001000" cy="2438400"/>
          </a:xfrm>
        </p:spPr>
        <p:txBody>
          <a:bodyPr>
            <a:normAutofit fontScale="70000" lnSpcReduction="20000"/>
          </a:bodyPr>
          <a:lstStyle/>
          <a:p>
            <a:r>
              <a:rPr lang="en-US" sz="4000" dirty="0"/>
              <a:t>The circle: is a flexion of a line segment to shape to make the circular shape, and the angle between each point and the next one is a constant along the circle and greater than zero</a:t>
            </a:r>
            <a:r>
              <a:rPr lang="en-US" sz="4600" dirty="0"/>
              <a:t>.</a:t>
            </a:r>
          </a:p>
          <a:p>
            <a:r>
              <a:rPr lang="en-US" sz="4600" dirty="0"/>
              <a:t> </a:t>
            </a:r>
          </a:p>
          <a:p>
            <a:endParaRPr lang="ar-EG"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2057400"/>
            <a:ext cx="5763717" cy="4571999"/>
          </a:xfrm>
          <a:prstGeom prst="rect">
            <a:avLst/>
          </a:prstGeom>
        </p:spPr>
      </p:pic>
    </p:spTree>
    <p:extLst>
      <p:ext uri="{BB962C8B-B14F-4D97-AF65-F5344CB8AC3E}">
        <p14:creationId xmlns:p14="http://schemas.microsoft.com/office/powerpoint/2010/main" val="971289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676400"/>
            <a:ext cx="6480048" cy="1752600"/>
          </a:xfrm>
        </p:spPr>
        <p:txBody>
          <a:bodyPr/>
          <a:lstStyle/>
          <a:p>
            <a:endParaRPr lang="ar-EG"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83060"/>
            <a:ext cx="8229600" cy="6818161"/>
          </a:xfrm>
          <a:prstGeom prst="rect">
            <a:avLst/>
          </a:prstGeom>
        </p:spPr>
      </p:pic>
    </p:spTree>
    <p:extLst>
      <p:ext uri="{BB962C8B-B14F-4D97-AF65-F5344CB8AC3E}">
        <p14:creationId xmlns:p14="http://schemas.microsoft.com/office/powerpoint/2010/main" val="1892242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531" y="990600"/>
            <a:ext cx="8305800" cy="5410200"/>
          </a:xfrm>
        </p:spPr>
        <p:txBody>
          <a:bodyPr>
            <a:normAutofit/>
          </a:bodyPr>
          <a:lstStyle/>
          <a:p>
            <a:r>
              <a:rPr lang="en-US" dirty="0" smtClean="0">
                <a:effectLst/>
              </a:rPr>
              <a:t>Circumference= </a:t>
            </a:r>
            <a:r>
              <a:rPr lang="en-US" dirty="0" err="1" smtClean="0">
                <a:effectLst/>
              </a:rPr>
              <a:t>n×p</a:t>
            </a:r>
            <a:r>
              <a:rPr lang="en-US" dirty="0" smtClean="0">
                <a:effectLst/>
              </a:rPr>
              <a:t>           </a:t>
            </a:r>
            <a:br>
              <a:rPr lang="en-US" dirty="0" smtClean="0">
                <a:effectLst/>
              </a:rPr>
            </a:br>
            <a:r>
              <a:rPr lang="en-US" dirty="0" smtClean="0">
                <a:effectLst/>
              </a:rPr>
              <a:t>n× ᶿ= 360                                 </a:t>
            </a:r>
            <a:br>
              <a:rPr lang="en-US" dirty="0" smtClean="0">
                <a:effectLst/>
              </a:rPr>
            </a:br>
            <a:r>
              <a:rPr lang="en-US" dirty="0" smtClean="0">
                <a:effectLst/>
              </a:rPr>
              <a:t>Circumference=360p ÷ᶿ     </a:t>
            </a:r>
            <a:br>
              <a:rPr lang="en-US" dirty="0" smtClean="0">
                <a:effectLst/>
              </a:rPr>
            </a:br>
            <a:r>
              <a:rPr lang="en-US" dirty="0" smtClean="0">
                <a:effectLst/>
              </a:rPr>
              <a:t>P= r ᶿ                                        </a:t>
            </a:r>
            <a:br>
              <a:rPr lang="en-US" dirty="0" smtClean="0">
                <a:effectLst/>
              </a:rPr>
            </a:br>
            <a:r>
              <a:rPr lang="en-US" dirty="0" smtClean="0">
                <a:effectLst/>
              </a:rPr>
              <a:t>r\P = r’\P’                                </a:t>
            </a:r>
            <a:br>
              <a:rPr lang="en-US" dirty="0" smtClean="0">
                <a:effectLst/>
              </a:rPr>
            </a:br>
            <a:endParaRPr lang="ar-EG" dirty="0"/>
          </a:p>
        </p:txBody>
      </p:sp>
    </p:spTree>
    <p:extLst>
      <p:ext uri="{BB962C8B-B14F-4D97-AF65-F5344CB8AC3E}">
        <p14:creationId xmlns:p14="http://schemas.microsoft.com/office/powerpoint/2010/main" val="28028808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28600"/>
            <a:ext cx="7467600" cy="2819400"/>
          </a:xfrm>
        </p:spPr>
        <p:txBody>
          <a:bodyPr/>
          <a:lstStyle/>
          <a:p>
            <a:r>
              <a:rPr lang="en-US" sz="2800" dirty="0"/>
              <a:t>The tangent: is the line segment that has only one common point with the circle, although if it has another common points with a part of the tangent and this definition is consistent with the basic definition.</a:t>
            </a:r>
          </a:p>
          <a:p>
            <a:endParaRPr lang="ar-EG"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276600"/>
            <a:ext cx="7154274" cy="2181530"/>
          </a:xfrm>
          <a:prstGeom prst="rect">
            <a:avLst/>
          </a:prstGeom>
        </p:spPr>
      </p:pic>
    </p:spTree>
    <p:extLst>
      <p:ext uri="{BB962C8B-B14F-4D97-AF65-F5344CB8AC3E}">
        <p14:creationId xmlns:p14="http://schemas.microsoft.com/office/powerpoint/2010/main" val="112350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EG"/>
          </a:p>
        </p:txBody>
      </p:sp>
      <p:sp>
        <p:nvSpPr>
          <p:cNvPr id="3" name="Subtitle 2"/>
          <p:cNvSpPr>
            <a:spLocks noGrp="1"/>
          </p:cNvSpPr>
          <p:nvPr>
            <p:ph type="subTitle" idx="1"/>
          </p:nvPr>
        </p:nvSpPr>
        <p:spPr/>
        <p:txBody>
          <a:bodyPr/>
          <a:lstStyle/>
          <a:p>
            <a:endParaRPr lang="ar-EG"/>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1337" y="1908575"/>
            <a:ext cx="5085785" cy="480060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955" y="-304800"/>
            <a:ext cx="7154274" cy="2181530"/>
          </a:xfrm>
          <a:prstGeom prst="rect">
            <a:avLst/>
          </a:prstGeom>
        </p:spPr>
      </p:pic>
    </p:spTree>
    <p:extLst>
      <p:ext uri="{BB962C8B-B14F-4D97-AF65-F5344CB8AC3E}">
        <p14:creationId xmlns:p14="http://schemas.microsoft.com/office/powerpoint/2010/main" val="370835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304800"/>
            <a:ext cx="6480048" cy="1752600"/>
          </a:xfrm>
        </p:spPr>
        <p:txBody>
          <a:bodyPr>
            <a:normAutofit/>
          </a:bodyPr>
          <a:lstStyle/>
          <a:p>
            <a:r>
              <a:rPr lang="en-US" sz="2400" dirty="0"/>
              <a:t>The power of the gravity affects the motion of the body, makes it curved, and consists a parabola, this is because of the air resistance</a:t>
            </a:r>
            <a:endParaRPr lang="ar-EG"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3048000"/>
            <a:ext cx="4402540" cy="196542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0448" y="2315709"/>
            <a:ext cx="4267200" cy="4035577"/>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 y="1092682"/>
            <a:ext cx="7731853" cy="5334000"/>
          </a:xfrm>
          <a:prstGeom prst="rect">
            <a:avLst/>
          </a:prstGeom>
        </p:spPr>
      </p:pic>
    </p:spTree>
    <p:extLst>
      <p:ext uri="{BB962C8B-B14F-4D97-AF65-F5344CB8AC3E}">
        <p14:creationId xmlns:p14="http://schemas.microsoft.com/office/powerpoint/2010/main" val="3757176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2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173</TotalTime>
  <Words>318</Words>
  <Application>Microsoft Office PowerPoint</Application>
  <PresentationFormat>On-screen Show (4:3)</PresentationFormat>
  <Paragraphs>19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Technic</vt:lpstr>
      <vt:lpstr>PowerPoint Presentation</vt:lpstr>
      <vt:lpstr>PowerPoint Presentation</vt:lpstr>
      <vt:lpstr>PowerPoint Presentation</vt:lpstr>
      <vt:lpstr>PowerPoint Presentation</vt:lpstr>
      <vt:lpstr>PowerPoint Presentation</vt:lpstr>
      <vt:lpstr>Circumference= n×p            n× ᶿ= 360                                  Circumference=360p ÷ᶿ      P= r ᶿ                                         r\P = r’\P’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Tg hhghgjgjgy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coer2duo</dc:creator>
  <cp:lastModifiedBy>coer2duo</cp:lastModifiedBy>
  <cp:revision>14</cp:revision>
  <dcterms:created xsi:type="dcterms:W3CDTF">2006-08-16T00:00:00Z</dcterms:created>
  <dcterms:modified xsi:type="dcterms:W3CDTF">2013-06-08T10:13:34Z</dcterms:modified>
</cp:coreProperties>
</file>