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70" d="100"/>
          <a:sy n="70" d="100"/>
        </p:scale>
        <p:origin x="-141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books.google.be/books?id=2QVmiMW0O0MC&amp;pg=PA128" TargetMode="External"/><Relationship Id="rId13" Type="http://schemas.openxmlformats.org/officeDocument/2006/relationships/hyperlink" Target="http://en.wikipedia.org/wiki/Special:BookSources/0-19-850657-0" TargetMode="External"/><Relationship Id="rId3" Type="http://schemas.openxmlformats.org/officeDocument/2006/relationships/hyperlink" Target="http://en.wikipedia.org/wiki/International_Standard_Book_Number" TargetMode="External"/><Relationship Id="rId7" Type="http://schemas.openxmlformats.org/officeDocument/2006/relationships/hyperlink" Target="http://en.wikipedia.org/wiki/Special:BookSources/0-521-82196-7" TargetMode="External"/><Relationship Id="rId12" Type="http://schemas.openxmlformats.org/officeDocument/2006/relationships/hyperlink" Target="http://books.google.com/?id=Hos31wty5WIC&amp;pg=PA28" TargetMode="External"/><Relationship Id="rId2" Type="http://schemas.openxmlformats.org/officeDocument/2006/relationships/hyperlink" Target="http://books.google.com/?id=rpQo7f9F1xUC&amp;pg=PA4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?id=2QVmiMW0O0MC&amp;pg=PA128" TargetMode="External"/><Relationship Id="rId11" Type="http://schemas.openxmlformats.org/officeDocument/2006/relationships/hyperlink" Target="http://books.google.be/books?id=B8K_ym9rS6UC&amp;pg=PA1051" TargetMode="External"/><Relationship Id="rId5" Type="http://schemas.openxmlformats.org/officeDocument/2006/relationships/hyperlink" Target="http://books.google.be/books?id=rpQo7f9F1xUC&amp;pg=PA422" TargetMode="External"/><Relationship Id="rId10" Type="http://schemas.openxmlformats.org/officeDocument/2006/relationships/hyperlink" Target="http://en.wikipedia.org/wiki/Special:BookSources/0-7637-0460-1" TargetMode="External"/><Relationship Id="rId4" Type="http://schemas.openxmlformats.org/officeDocument/2006/relationships/hyperlink" Target="http://en.wikipedia.org/wiki/Special:BookSources/0-387-98756-8" TargetMode="External"/><Relationship Id="rId9" Type="http://schemas.openxmlformats.org/officeDocument/2006/relationships/hyperlink" Target="http://books.google.com/?id=B8K_ym9rS6UC&amp;pg=PA1051" TargetMode="External"/><Relationship Id="rId14" Type="http://schemas.openxmlformats.org/officeDocument/2006/relationships/hyperlink" Target="http://books.google.be/books?id=Hos31wty5WIC&amp;pg=PA2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839200" cy="1524000"/>
          </a:xfrm>
        </p:spPr>
        <p:txBody>
          <a:bodyPr>
            <a:normAutofit/>
          </a:bodyPr>
          <a:lstStyle/>
          <a:p>
            <a:pPr lvl="1" algn="ctr"/>
            <a:r>
              <a:rPr lang="en-US" sz="4800" b="1" dirty="0" smtClean="0">
                <a:latin typeface="Algerian" pitchFamily="82" charset="0"/>
              </a:rPr>
              <a:t>Theory of dimensions.</a:t>
            </a:r>
            <a:endParaRPr lang="ar-EG" sz="4800" b="1" dirty="0">
              <a:latin typeface="Algerian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52600" y="4800600"/>
            <a:ext cx="5712179" cy="1524000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By :Omar Ahmed Elalfey</a:t>
            </a:r>
            <a:r>
              <a:rPr lang="en-US" sz="3600" b="1" i="1" dirty="0"/>
              <a:t>.</a:t>
            </a:r>
            <a:endParaRPr lang="ar-EG" sz="3600" b="1" i="1" dirty="0"/>
          </a:p>
        </p:txBody>
      </p:sp>
      <p:pic>
        <p:nvPicPr>
          <p:cNvPr id="1030" name="Picture 6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65" y="2286000"/>
            <a:ext cx="2181911" cy="224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7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Mathematically prove </a:t>
            </a:r>
            <a:r>
              <a:rPr lang="en-US" dirty="0" smtClean="0"/>
              <a:t>of the  </a:t>
            </a:r>
            <a:r>
              <a:rPr lang="ar-EG" dirty="0" smtClean="0"/>
              <a:t>.</a:t>
            </a:r>
            <a:r>
              <a:rPr lang="en-US" dirty="0" smtClean="0"/>
              <a:t>equation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ar-EG">
                        <a:latin typeface="Cambria Math"/>
                      </a:rPr>
                      <m:t>∴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</m:t>
                            </m:r>
                          </m:e>
                        </m:d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l" rtl="0"/>
                <a:r>
                  <a:rPr lang="en-US" dirty="0"/>
                  <a:t>We will express the time measured by the observer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w</m:t>
                        </m:r>
                      </m:sub>
                    </m:sSub>
                  </m:oMath>
                </a14:m>
                <a:r>
                  <a:rPr lang="en-US" dirty="0"/>
                  <a:t> mean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w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ar-EG">
                        <a:latin typeface="Cambria Math"/>
                      </a:rPr>
                      <m:t>∴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w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</m:t>
                            </m:r>
                          </m:e>
                        </m:d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den>
                    </m:f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ar-EG">
                        <a:latin typeface="Cambria Math"/>
                      </a:rPr>
                      <m:t>∴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w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</m:t>
                            </m:r>
                          </m:e>
                        </m:d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den>
                    </m:f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ar-EG">
                        <a:latin typeface="Cambria Math"/>
                      </a:rPr>
                      <m:t>∴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w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o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.(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ar-E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3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762000"/>
                <a:ext cx="6287845" cy="4961069"/>
              </a:xfrm>
            </p:spPr>
            <p:txBody>
              <a:bodyPr>
                <a:normAutofit fontScale="92500"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ar-EG">
                        <a:latin typeface="Cambria Math"/>
                      </a:rPr>
                      <m:t>∴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w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o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.(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</m:t>
                    </m:r>
                    <m:r>
                      <a:rPr lang="en-US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den>
                    </m:f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Squaring both sides of the previous equation, getting as the following: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ar-EG">
                        <a:latin typeface="Cambria Math"/>
                      </a:rPr>
                      <m:t>∴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w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o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.(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</m:t>
                        </m:r>
                        <m:r>
                          <a:rPr lang="en-US">
                            <a:latin typeface="Cambria Math"/>
                          </a:rPr>
                          <m:t>))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</m:t>
                            </m:r>
                            <m:r>
                              <a:rPr lang="en-US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x</m:t>
                            </m:r>
                            <m:r>
                              <a:rPr lang="en-US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x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v</m:t>
                    </m:r>
                    <m:r>
                      <a:rPr lang="en-US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w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ar-EG">
                        <a:latin typeface="Cambria Math"/>
                      </a:rPr>
                      <m:t>∴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w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o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.(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</m:t>
                        </m:r>
                        <m:r>
                          <a:rPr lang="en-US">
                            <a:latin typeface="Cambria Math"/>
                          </a:rPr>
                          <m:t>))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</m:t>
                            </m:r>
                            <m:r>
                              <a:rPr lang="en-US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v</m:t>
                            </m:r>
                            <m:r>
                              <a:rPr lang="en-US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w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ar-EG">
                        <a:latin typeface="Cambria Math"/>
                      </a:rPr>
                      <m:t>∴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w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o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.(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</m:t>
                        </m:r>
                        <m:r>
                          <a:rPr lang="en-US">
                            <a:latin typeface="Cambria Math"/>
                          </a:rPr>
                          <m:t>))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o</m:t>
                            </m:r>
                          </m:sub>
                        </m:sSub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v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w</m:t>
                                </m:r>
                              </m:sub>
                            </m:sSub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ar-EG">
                        <a:latin typeface="Cambria Math"/>
                      </a:rPr>
                      <m:t>∴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w</m:t>
                                </m:r>
                              </m:sub>
                            </m:sSub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o</m:t>
                                </m:r>
                              </m:sub>
                            </m:sSub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.(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w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o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.(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</m:t>
                    </m:r>
                    <m:r>
                      <a:rPr lang="en-US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o</m:t>
                            </m:r>
                          </m:sub>
                        </m:sSub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v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w</m:t>
                                </m:r>
                              </m:sub>
                            </m:sSub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ar-EG">
                        <a:latin typeface="Cambria Math"/>
                      </a:rPr>
                      <m:t>∴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w</m:t>
                            </m:r>
                          </m:sub>
                        </m:sSub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v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w</m:t>
                                </m:r>
                              </m:sub>
                            </m:sSub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o</m:t>
                            </m:r>
                          </m:sub>
                        </m:sSub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o</m:t>
                            </m:r>
                          </m:sub>
                        </m:sSub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w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o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.(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algn="l" rtl="0"/>
                <a:endParaRPr lang="ar-E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762000"/>
                <a:ext cx="6287845" cy="4961069"/>
              </a:xfrm>
              <a:blipFill rotWithShape="1">
                <a:blip r:embed="rId2"/>
                <a:stretch>
                  <a:fillRect l="-87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2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838200"/>
                <a:ext cx="6364045" cy="4884869"/>
              </a:xfrm>
            </p:spPr>
            <p:txBody>
              <a:bodyPr>
                <a:no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ar-EG" sz="2200">
                        <a:latin typeface="Cambria Math"/>
                      </a:rPr>
                      <m:t>∴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latin typeface="Cambria Math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latin typeface="Cambria Math"/>
                                      </a:rPr>
                                      <m:t>w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2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C</m:t>
                                </m:r>
                              </m:e>
                              <m:sup>
                                <m:r>
                                  <a:rPr lang="en-US" sz="22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v</m:t>
                            </m:r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w</m:t>
                                </m:r>
                              </m:sub>
                            </m:sSub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o</m:t>
                            </m:r>
                          </m:sub>
                        </m:sSub>
                      </m:e>
                      <m:sup>
                        <m:r>
                          <a:rPr lang="en-US" sz="22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>
                        <a:latin typeface="Cambria Math"/>
                      </a:rPr>
                      <m:t>(</m:t>
                    </m:r>
                    <m:r>
                      <a:rPr lang="en-US" sz="2200">
                        <a:latin typeface="Cambria Math"/>
                      </a:rPr>
                      <m:t>1</m:t>
                    </m:r>
                    <m:r>
                      <a:rPr lang="en-US" sz="2200" i="1">
                        <a:latin typeface="Cambria Math"/>
                      </a:rPr>
                      <m:t>−</m:t>
                    </m:r>
                    <m:f>
                      <m:fPr>
                        <m:type m:val="skw"/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M</m:t>
                        </m:r>
                        <m:r>
                          <a:rPr lang="en-US" sz="220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2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w</m:t>
                        </m:r>
                      </m:sub>
                    </m:sSub>
                    <m:r>
                      <a:rPr lang="en-US" sz="2200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o</m:t>
                        </m:r>
                      </m:sub>
                    </m:sSub>
                    <m:r>
                      <a:rPr lang="en-US" sz="2200">
                        <a:latin typeface="Cambria Math"/>
                      </a:rPr>
                      <m:t>.(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M</m:t>
                    </m:r>
                    <m:r>
                      <a:rPr lang="en-US" sz="2200">
                        <a:latin typeface="Cambria Math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ar-EG" sz="2200">
                        <a:latin typeface="Cambria Math"/>
                      </a:rPr>
                      <m:t>∴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latin typeface="Cambria Math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latin typeface="Cambria Math"/>
                                      </a:rPr>
                                      <m:t>w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2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C</m:t>
                                </m:r>
                              </m:e>
                              <m:sup>
                                <m:r>
                                  <a:rPr lang="en-US" sz="22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v</m:t>
                            </m:r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o</m:t>
                            </m:r>
                          </m:sub>
                        </m:sSub>
                      </m:e>
                      <m:sup>
                        <m:r>
                          <a:rPr lang="en-US" sz="22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>
                        <a:latin typeface="Cambria Math"/>
                      </a:rPr>
                      <m:t>(</m:t>
                    </m:r>
                    <m:r>
                      <a:rPr lang="en-US" sz="2200">
                        <a:latin typeface="Cambria Math"/>
                      </a:rPr>
                      <m:t>1</m:t>
                    </m:r>
                    <m:r>
                      <a:rPr lang="en-US" sz="2200" i="1">
                        <a:latin typeface="Cambria Math"/>
                      </a:rPr>
                      <m:t>−</m:t>
                    </m:r>
                    <m:f>
                      <m:fPr>
                        <m:type m:val="skw"/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M</m:t>
                        </m:r>
                        <m:r>
                          <a:rPr lang="en-US" sz="220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2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w</m:t>
                        </m:r>
                      </m:sub>
                    </m:sSub>
                    <m:r>
                      <a:rPr lang="en-US" sz="2200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o</m:t>
                        </m:r>
                      </m:sub>
                    </m:sSub>
                    <m:r>
                      <a:rPr lang="en-US" sz="2200">
                        <a:latin typeface="Cambria Math"/>
                      </a:rPr>
                      <m:t>.(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M</m:t>
                    </m:r>
                    <m:r>
                      <a:rPr lang="en-US" sz="2200">
                        <a:latin typeface="Cambria Math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ar-EG" sz="2200">
                        <a:latin typeface="Cambria Math"/>
                      </a:rPr>
                      <m:t>∴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w</m:t>
                                </m:r>
                              </m:sub>
                            </m:sSub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o</m:t>
                                </m:r>
                              </m:sub>
                            </m:sSub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>
                            <a:latin typeface="Cambria Math"/>
                          </a:rPr>
                          <m:t>(</m:t>
                        </m:r>
                        <m:r>
                          <a:rPr lang="en-US" sz="2200">
                            <a:latin typeface="Cambria Math"/>
                          </a:rPr>
                          <m:t>1</m:t>
                        </m:r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M</m:t>
                            </m:r>
                            <m:r>
                              <a:rPr lang="en-US" sz="22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>
                            <a:latin typeface="Cambria Math"/>
                          </a:rPr>
                          <m:t>)+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w</m:t>
                            </m:r>
                          </m:sub>
                        </m:sSub>
                        <m:r>
                          <a:rPr lang="en-US" sz="2200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o</m:t>
                            </m:r>
                          </m:sub>
                        </m:sSub>
                        <m:r>
                          <a:rPr lang="en-US" sz="2200">
                            <a:latin typeface="Cambria Math"/>
                          </a:rPr>
                          <m:t>.(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M</m:t>
                        </m:r>
                        <m:r>
                          <a:rPr lang="en-US" sz="2200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C</m:t>
                                </m:r>
                              </m:e>
                              <m:sup>
                                <m:r>
                                  <a:rPr lang="en-US" sz="22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v</m:t>
                            </m:r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ar-EG" sz="2200">
                        <a:latin typeface="Cambria Math"/>
                      </a:rPr>
                      <m:t>∴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w</m:t>
                                </m:r>
                              </m:sub>
                            </m:sSub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o</m:t>
                                </m:r>
                              </m:sub>
                            </m:sSub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>
                            <a:latin typeface="Cambria Math"/>
                          </a:rPr>
                          <m:t>(</m:t>
                        </m:r>
                        <m:r>
                          <a:rPr lang="en-US" sz="2200">
                            <a:latin typeface="Cambria Math"/>
                          </a:rPr>
                          <m:t>1</m:t>
                        </m:r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M</m:t>
                            </m:r>
                            <m:r>
                              <a:rPr lang="en-US" sz="22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>
                            <a:latin typeface="Cambria Math"/>
                          </a:rPr>
                          <m:t>)+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w</m:t>
                            </m:r>
                          </m:sub>
                        </m:sSub>
                        <m:r>
                          <a:rPr lang="en-US" sz="2200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o</m:t>
                            </m:r>
                          </m:sub>
                        </m:sSub>
                        <m:r>
                          <a:rPr lang="en-US" sz="2200">
                            <a:latin typeface="Cambria Math"/>
                          </a:rPr>
                          <m:t>.(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M</m:t>
                        </m:r>
                        <m:r>
                          <a:rPr lang="en-US" sz="2200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>
                            <a:latin typeface="Cambria Math"/>
                          </a:rPr>
                          <m:t>(</m:t>
                        </m:r>
                        <m:r>
                          <a:rPr lang="en-US" sz="2200">
                            <a:latin typeface="Cambria Math"/>
                          </a:rPr>
                          <m:t>1</m:t>
                        </m:r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v</m:t>
                                </m:r>
                              </m:e>
                              <m:sup>
                                <m:r>
                                  <a:rPr lang="en-US" sz="22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C</m:t>
                                </m:r>
                              </m:e>
                              <m:sup>
                                <m:r>
                                  <a:rPr lang="en-US" sz="22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20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ar-EG" sz="2200">
                        <a:latin typeface="Cambria Math"/>
                      </a:rPr>
                      <m:t>∴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w</m:t>
                            </m:r>
                          </m:sub>
                        </m:sSub>
                      </m:e>
                      <m:sup>
                        <m:r>
                          <a:rPr lang="en-US" sz="22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o</m:t>
                                </m:r>
                              </m:sub>
                            </m:sSub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>
                            <a:latin typeface="Cambria Math"/>
                          </a:rPr>
                          <m:t>(</m:t>
                        </m:r>
                        <m:r>
                          <a:rPr lang="en-US" sz="2200">
                            <a:latin typeface="Cambria Math"/>
                          </a:rPr>
                          <m:t>1</m:t>
                        </m:r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M</m:t>
                            </m:r>
                            <m:r>
                              <a:rPr lang="en-US" sz="22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>
                            <a:latin typeface="Cambria Math"/>
                          </a:rPr>
                          <m:t>)+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w</m:t>
                            </m:r>
                          </m:sub>
                        </m:sSub>
                        <m:r>
                          <a:rPr lang="en-US" sz="2200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o</m:t>
                            </m:r>
                          </m:sub>
                        </m:sSub>
                        <m:r>
                          <a:rPr lang="en-US" sz="2200">
                            <a:latin typeface="Cambria Math"/>
                          </a:rPr>
                          <m:t>.(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M</m:t>
                        </m:r>
                        <m:r>
                          <a:rPr lang="en-US" sz="22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200">
                            <a:latin typeface="Cambria Math"/>
                          </a:rPr>
                          <m:t>(</m:t>
                        </m:r>
                        <m:r>
                          <a:rPr lang="en-US" sz="2200">
                            <a:latin typeface="Cambria Math"/>
                          </a:rPr>
                          <m:t>1</m:t>
                        </m:r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v</m:t>
                                </m:r>
                              </m:e>
                              <m:sup>
                                <m:r>
                                  <a:rPr lang="en-US" sz="22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C</m:t>
                                </m:r>
                              </m:e>
                              <m:sup>
                                <m:r>
                                  <a:rPr lang="en-US" sz="22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20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ar-EG" sz="2200">
                        <a:latin typeface="Cambria Math"/>
                      </a:rPr>
                      <m:t>∴</m:t>
                    </m:r>
                    <m:r>
                      <a:rPr lang="en-US" sz="2200">
                        <a:latin typeface="Cambria Math"/>
                      </a:rPr>
                      <m:t>(</m:t>
                    </m:r>
                    <m:r>
                      <a:rPr lang="en-US" sz="2200">
                        <a:latin typeface="Cambria Math"/>
                      </a:rPr>
                      <m:t>1</m:t>
                    </m:r>
                    <m:r>
                      <a:rPr lang="en-US" sz="2200" i="1">
                        <a:latin typeface="Cambria Math"/>
                      </a:rPr>
                      <m:t>−</m:t>
                    </m:r>
                    <m:f>
                      <m:fPr>
                        <m:type m:val="skw"/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v</m:t>
                            </m:r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w</m:t>
                            </m:r>
                          </m:sub>
                        </m:sSub>
                      </m:e>
                      <m:sup>
                        <m:r>
                          <a:rPr lang="en-US" sz="22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o</m:t>
                            </m:r>
                          </m:sub>
                        </m:sSub>
                      </m:e>
                      <m:sup>
                        <m:r>
                          <a:rPr lang="en-US" sz="22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>
                        <a:latin typeface="Cambria Math"/>
                      </a:rPr>
                      <m:t>(</m:t>
                    </m:r>
                    <m:r>
                      <a:rPr lang="en-US" sz="2200">
                        <a:latin typeface="Cambria Math"/>
                      </a:rPr>
                      <m:t>1</m:t>
                    </m:r>
                    <m:r>
                      <a:rPr lang="en-US" sz="2200" i="1">
                        <a:latin typeface="Cambria Math"/>
                      </a:rPr>
                      <m:t>−</m:t>
                    </m:r>
                    <m:f>
                      <m:fPr>
                        <m:type m:val="skw"/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M</m:t>
                        </m:r>
                        <m:r>
                          <a:rPr lang="en-US" sz="220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2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w</m:t>
                        </m:r>
                      </m:sub>
                    </m:sSub>
                    <m:r>
                      <a:rPr lang="en-US" sz="2200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o</m:t>
                        </m:r>
                      </m:sub>
                    </m:sSub>
                    <m:r>
                      <a:rPr lang="en-US" sz="2200">
                        <a:latin typeface="Cambria Math"/>
                      </a:rPr>
                      <m:t>.(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M</m:t>
                    </m:r>
                    <m:r>
                      <a:rPr lang="en-US" sz="2200">
                        <a:latin typeface="Cambria Math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ar-EG" sz="2200">
                        <a:latin typeface="Cambria Math"/>
                      </a:rPr>
                      <m:t>∴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>
                            <a:latin typeface="Cambria Math"/>
                          </a:rPr>
                          <m:t>1</m:t>
                        </m:r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v</m:t>
                                </m:r>
                              </m:e>
                              <m:sup>
                                <m:r>
                                  <a:rPr lang="en-US" sz="22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C</m:t>
                                </m:r>
                              </m:e>
                              <m:sup>
                                <m:r>
                                  <a:rPr lang="en-US" sz="22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w</m:t>
                            </m:r>
                          </m:sub>
                        </m:sSub>
                      </m:e>
                      <m:sup>
                        <m:r>
                          <a:rPr lang="en-US" sz="220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o</m:t>
                                </m:r>
                              </m:sub>
                            </m:sSub>
                            <m:r>
                              <a:rPr lang="en-US" sz="2200">
                                <a:latin typeface="Cambria Math"/>
                              </a:rPr>
                              <m:t>.(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M</m:t>
                            </m:r>
                            <m:r>
                              <a:rPr lang="en-US" sz="2200">
                                <a:latin typeface="Cambria Math"/>
                              </a:rPr>
                              <m:t>).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w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o</m:t>
                            </m:r>
                          </m:sub>
                        </m:sSub>
                      </m:e>
                      <m:sup>
                        <m:r>
                          <a:rPr lang="en-US" sz="220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>
                            <a:latin typeface="Cambria Math"/>
                          </a:rPr>
                          <m:t>1</m:t>
                        </m:r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M</m:t>
                                </m:r>
                              </m:e>
                            </m:d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>
                        <a:latin typeface="Cambria Math"/>
                      </a:rPr>
                      <m:t>=</m:t>
                    </m:r>
                    <m:r>
                      <a:rPr lang="en-US" sz="2200">
                        <a:latin typeface="Cambria Math"/>
                      </a:rPr>
                      <m:t>0</m:t>
                    </m:r>
                  </m:oMath>
                </a14:m>
                <a:endParaRPr lang="en-US" sz="2200" dirty="0" smtClean="0"/>
              </a:p>
              <a:p>
                <a:pPr algn="l" rtl="0"/>
                <a:endParaRPr lang="ar-EG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838200"/>
                <a:ext cx="6364045" cy="4884869"/>
              </a:xfrm>
              <a:blipFill rotWithShape="1">
                <a:blip r:embed="rId2"/>
                <a:stretch>
                  <a:fillRect b="-499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0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838200"/>
                <a:ext cx="6287845" cy="4884869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sz="1600" dirty="0"/>
                  <a:t>This quadratic equation of second-degree polynomial and its general formula is as follows: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1600" b="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6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b="0">
                        <a:latin typeface="Cambria Math"/>
                      </a:rPr>
                      <m:t>+</m:t>
                    </m:r>
                    <m:r>
                      <a:rPr lang="en-US" sz="1600" b="0" i="1">
                        <a:latin typeface="Cambria Math"/>
                      </a:rPr>
                      <m:t>𝑏𝑥</m:t>
                    </m:r>
                    <m:r>
                      <a:rPr lang="en-US" sz="1600" b="0">
                        <a:latin typeface="Cambria Math"/>
                      </a:rPr>
                      <m:t>+</m:t>
                    </m:r>
                    <m:r>
                      <a:rPr lang="en-US" sz="1600" b="0" i="1">
                        <a:latin typeface="Cambria Math"/>
                      </a:rPr>
                      <m:t>𝑐</m:t>
                    </m:r>
                    <m:r>
                      <a:rPr lang="en-US" sz="1600" b="0">
                        <a:latin typeface="Cambria Math"/>
                      </a:rPr>
                      <m:t>=</m:t>
                    </m:r>
                    <m:r>
                      <a:rPr lang="en-US" sz="1600" b="0" i="1">
                        <a:latin typeface="Cambria Math"/>
                      </a:rPr>
                      <m:t>0</m:t>
                    </m:r>
                  </m:oMath>
                </a14:m>
                <a:endParaRPr lang="en-US" sz="160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ar-EG" sz="1600" b="0">
                        <a:latin typeface="Cambria Math"/>
                      </a:rPr>
                      <m:t>∴</m:t>
                    </m:r>
                    <m:r>
                      <a:rPr lang="en-US" sz="1600" b="0" i="1">
                        <a:latin typeface="Cambria Math"/>
                      </a:rPr>
                      <m:t>𝑥</m:t>
                    </m:r>
                    <m:r>
                      <a:rPr lang="en-US" sz="1600" b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>
                            <a:latin typeface="Cambria Math"/>
                          </a:rPr>
                          <m:t>−</m:t>
                        </m:r>
                        <m:r>
                          <a:rPr lang="en-US" sz="1600" b="0" i="1">
                            <a:latin typeface="Cambria Math"/>
                          </a:rPr>
                          <m:t>𝑏</m:t>
                        </m:r>
                        <m:r>
                          <a:rPr lang="en-US" sz="1600" b="0">
                            <a:latin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600" b="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1600" b="0" i="1">
                                <a:latin typeface="Cambria Math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sz="1600" b="0" i="1">
                            <a:latin typeface="Cambria Math"/>
                          </a:rPr>
                          <m:t>2</m:t>
                        </m:r>
                        <m:r>
                          <a:rPr lang="en-US" sz="1600" b="0" i="1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sz="1600" dirty="0"/>
              </a:p>
              <a:p>
                <a:pPr algn="l" rtl="0"/>
                <a:r>
                  <a:rPr lang="en-US" sz="1600" dirty="0"/>
                  <a:t>With application of the equation of time zero obtained by the public image of the previous equation we get the following:</a:t>
                </a:r>
              </a:p>
              <a:p>
                <a:pPr algn="l" rtl="0"/>
                <a:r>
                  <a:rPr lang="en-US" sz="1600" dirty="0"/>
                  <a:t>Where {</a:t>
                </a:r>
                <a14:m>
                  <m:oMath xmlns:m="http://schemas.openxmlformats.org/officeDocument/2006/math">
                    <m:r>
                      <a:rPr lang="en-US" sz="1600" b="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1600" dirty="0"/>
                  <a:t> 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600" b="0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1600" dirty="0"/>
                  <a:t>}</a:t>
                </a:r>
                <a:r>
                  <a:rPr lang="ar-EG" sz="1600" dirty="0"/>
                  <a:t>, </a:t>
                </a:r>
                <a:r>
                  <a:rPr lang="en-US" sz="1600" dirty="0"/>
                  <a:t>{</a:t>
                </a:r>
                <a14:m>
                  <m:oMath xmlns:m="http://schemas.openxmlformats.org/officeDocument/2006/math">
                    <m:r>
                      <a:rPr lang="en-US" sz="1600" b="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1600" dirty="0"/>
                  <a:t> express </a:t>
                </a:r>
                <a14:m>
                  <m:oMath xmlns:m="http://schemas.openxmlformats.org/officeDocument/2006/math">
                    <m:r>
                      <a:rPr lang="en-US" sz="1600" b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>
                            <a:latin typeface="Cambria Math"/>
                          </a:rPr>
                          <m:t>1</m:t>
                        </m:r>
                        <m:r>
                          <a:rPr lang="en-US" sz="1600" b="0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1600" b="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1600" b="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}</a:t>
                </a:r>
                <a:r>
                  <a:rPr lang="ar-EG" sz="1600" dirty="0"/>
                  <a:t> , </a:t>
                </a:r>
                <a:r>
                  <a:rPr lang="en-US" sz="1600" dirty="0"/>
                  <a:t>{</a:t>
                </a:r>
                <a14:m>
                  <m:oMath xmlns:m="http://schemas.openxmlformats.org/officeDocument/2006/math">
                    <m:r>
                      <a:rPr lang="en-US" sz="1600" b="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1600" dirty="0"/>
                  <a:t> express </a:t>
                </a:r>
                <a14:m>
                  <m:oMath xmlns:m="http://schemas.openxmlformats.org/officeDocument/2006/math">
                    <m:r>
                      <a:rPr lang="en-US" sz="1600" b="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600" b="0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1600" b="0">
                        <a:latin typeface="Cambria Math"/>
                      </a:rPr>
                      <m:t>.(</m:t>
                    </m:r>
                    <m:r>
                      <a:rPr lang="en-US" sz="1600" b="0" i="1">
                        <a:latin typeface="Cambria Math"/>
                      </a:rPr>
                      <m:t>𝑀</m:t>
                    </m:r>
                    <m:r>
                      <a:rPr lang="en-US" sz="1600" b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/>
                  <a:t>}</a:t>
                </a:r>
                <a:r>
                  <a:rPr lang="ar-EG" sz="1600" dirty="0"/>
                  <a:t> , </a:t>
                </a:r>
                <a:r>
                  <a:rPr lang="en-US" sz="1600" dirty="0"/>
                  <a:t>{</a:t>
                </a:r>
                <a14:m>
                  <m:oMath xmlns:m="http://schemas.openxmlformats.org/officeDocument/2006/math">
                    <m:r>
                      <a:rPr lang="en-US" sz="1600" b="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1600" dirty="0"/>
                  <a:t> 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16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b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>
                            <a:latin typeface="Cambria Math"/>
                          </a:rPr>
                          <m:t>1</m:t>
                        </m:r>
                        <m:r>
                          <a:rPr lang="en-US" sz="1600" b="0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𝑀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/>
                  <a:t>}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ar-EG" sz="1600" b="0">
                        <a:latin typeface="Cambria Math"/>
                      </a:rPr>
                      <m:t>∴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600" b="0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sz="1600" b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sz="1600" b="0">
                            <a:latin typeface="Cambria Math"/>
                          </a:rPr>
                          <m:t>.(</m:t>
                        </m:r>
                        <m:r>
                          <a:rPr lang="en-US" sz="1600" b="0" i="1">
                            <a:latin typeface="Cambria Math"/>
                          </a:rPr>
                          <m:t>𝑀</m:t>
                        </m:r>
                        <m:r>
                          <a:rPr lang="en-US" sz="1600" b="0">
                            <a:latin typeface="Cambria Math"/>
                          </a:rPr>
                          <m:t>)±</m:t>
                        </m:r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b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sz="1600" b="0"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sz="1600" b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600" b="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>
                                <a:latin typeface="Cambria Math"/>
                              </a:rPr>
                              <m:t>+</m:t>
                            </m:r>
                            <m:r>
                              <a:rPr lang="en-US" sz="1600" b="0" i="1">
                                <a:latin typeface="Cambria Math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600" b="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sz="1600" b="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  <m:sup>
                                        <m:r>
                                          <a:rPr lang="en-US" sz="1600" b="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b="0">
                                    <a:latin typeface="Cambria Math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600" b="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num>
                      <m:den>
                        <m:r>
                          <a:rPr lang="en-US" sz="1600" b="0" i="1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1600" b="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type m:val="skw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160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ar-EG" sz="1600" b="0">
                        <a:latin typeface="Cambria Math"/>
                      </a:rPr>
                      <m:t>∴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600" b="0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sz="1600" b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sz="1600" b="0">
                            <a:latin typeface="Cambria Math"/>
                          </a:rPr>
                          <m:t>[</m:t>
                        </m:r>
                        <m:r>
                          <a:rPr lang="en-US" sz="1600" b="0" i="1">
                            <a:latin typeface="Cambria Math"/>
                          </a:rPr>
                          <m:t>𝑀</m:t>
                        </m:r>
                        <m:r>
                          <a:rPr lang="en-US" sz="1600" b="0">
                            <a:latin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sz="1600" b="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1600" b="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600" b="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sz="1600" b="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  <m:sup>
                                        <m:r>
                                          <a:rPr lang="en-US" sz="1600" b="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rad>
                        <m:r>
                          <a:rPr lang="en-US" sz="1600" b="0" i="1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sz="1600" b="0" i="1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1600" b="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type m:val="skw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1600" dirty="0" smtClean="0"/>
              </a:p>
              <a:p>
                <a:pPr algn="l" rtl="0"/>
                <a:r>
                  <a:rPr lang="en-US" sz="1600" dirty="0"/>
                  <a:t>That means modification Lorentz's factor </a:t>
                </a:r>
                <a:r>
                  <a:rPr lang="en-US" sz="1600" dirty="0" smtClean="0"/>
                  <a:t>is</a:t>
                </a:r>
              </a:p>
              <a:p>
                <a:pPr algn="ctr" rtl="0"/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/>
                          </a:rPr>
                          <m:t>𝑴</m:t>
                        </m:r>
                        <m:r>
                          <a:rPr lang="en-US" sz="1800" b="1">
                            <a:latin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1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1800" b="1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𝑴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d>
                              <m:dPr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1800" b="1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8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b="1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e>
                                      <m:sup>
                                        <m:r>
                                          <a:rPr lang="en-US" sz="18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b="1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1" i="1">
                                            <a:latin typeface="Cambria Math"/>
                                          </a:rPr>
                                          <m:t>𝑪</m:t>
                                        </m:r>
                                      </m:e>
                                      <m:sup>
                                        <m:r>
                                          <a:rPr lang="en-US" sz="18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rad>
                      </m:num>
                      <m:den>
                        <m:r>
                          <a:rPr lang="en-US" sz="1800" b="1" i="1">
                            <a:latin typeface="Cambria Math"/>
                          </a:rPr>
                          <m:t>𝟐</m:t>
                        </m:r>
                        <m:d>
                          <m:d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type m:val="skw"/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1800" b="1" dirty="0"/>
                  <a:t> .</a:t>
                </a:r>
              </a:p>
              <a:p>
                <a:pPr algn="l" rtl="0"/>
                <a:endParaRPr lang="en-US" sz="1600" dirty="0"/>
              </a:p>
              <a:p>
                <a:pPr algn="l" rtl="0"/>
                <a:endParaRPr lang="ar-EG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838200"/>
                <a:ext cx="6287845" cy="4884869"/>
              </a:xfrm>
              <a:blipFill rotWithShape="1">
                <a:blip r:embed="rId2"/>
                <a:stretch>
                  <a:fillRect l="-291" t="-375" b="-8739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5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of theory of dimensions equation: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𝒐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>
                        <a:latin typeface="Cambria Math"/>
                      </a:rPr>
                      <m:t>𝟏</m:t>
                    </m:r>
                    <m:r>
                      <a:rPr lang="en-US" sz="1800" b="1" i="1">
                        <a:latin typeface="Cambria Math"/>
                      </a:rPr>
                      <m:t>.</m:t>
                    </m:r>
                    <m:r>
                      <a:rPr lang="en-US" sz="1800" b="1" i="1">
                        <a:latin typeface="Cambria Math"/>
                      </a:rPr>
                      <m:t>𝟖</m:t>
                    </m:r>
                    <m:r>
                      <a:rPr lang="en-US" sz="1800" b="1" i="1"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en-US" sz="1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1800" b="1" i="1"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latin typeface="Cambria Math"/>
                          </a:rPr>
                          <m:t>𝟖</m:t>
                        </m:r>
                      </m:sup>
                    </m:sSup>
                    <m:r>
                      <a:rPr lang="en-US" sz="1800" b="1" i="1">
                        <a:latin typeface="Cambria Math"/>
                      </a:rPr>
                      <m:t> </m:t>
                    </m:r>
                    <m:r>
                      <a:rPr lang="en-US" sz="1800" b="1" i="1">
                        <a:latin typeface="Cambria Math"/>
                      </a:rPr>
                      <m:t>𝐬</m:t>
                    </m:r>
                  </m:oMath>
                </a14:m>
                <a:endParaRPr lang="en-US" sz="180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𝑴</m:t>
                    </m:r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>
                        <a:latin typeface="Cambria Math"/>
                      </a:rPr>
                      <m:t>𝟎</m:t>
                    </m:r>
                    <m:r>
                      <a:rPr lang="en-US" sz="1800" b="1">
                        <a:latin typeface="Cambria Math"/>
                      </a:rPr>
                      <m:t>.</m:t>
                    </m:r>
                    <m:r>
                      <a:rPr lang="en-US" sz="1800" b="1" i="1">
                        <a:latin typeface="Cambria Math"/>
                      </a:rPr>
                      <m:t>𝟑𝟏𝟑𝟏𝟔𝟓𝟓𝟐𝟖</m:t>
                    </m:r>
                  </m:oMath>
                </a14:m>
                <a:endParaRPr lang="en-US" sz="180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𝑽</m:t>
                    </m:r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>
                        <a:latin typeface="Cambria Math"/>
                      </a:rPr>
                      <m:t>𝟎</m:t>
                    </m:r>
                    <m:r>
                      <a:rPr lang="en-US" sz="1800" b="1" i="1">
                        <a:latin typeface="Cambria Math"/>
                      </a:rPr>
                      <m:t>.</m:t>
                    </m:r>
                    <m:r>
                      <a:rPr lang="en-US" sz="1800" b="1" i="1">
                        <a:latin typeface="Cambria Math"/>
                      </a:rPr>
                      <m:t>𝟗𝟓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  <m:r>
                      <a:rPr lang="en-US" sz="1800" b="1" i="1">
                        <a:latin typeface="Cambria Math"/>
                      </a:rPr>
                      <m:t>𝑪</m:t>
                    </m:r>
                  </m:oMath>
                </a14:m>
                <a:endParaRPr lang="en-US" sz="18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ar-EG" sz="1800">
                        <a:latin typeface="Cambria Math"/>
                      </a:rPr>
                      <m:t>∴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1800" b="1" i="1" baseline="-25000">
                            <a:latin typeface="Cambria Math"/>
                          </a:rPr>
                          <m:t>𝒘</m:t>
                        </m:r>
                      </m:sub>
                    </m:sSub>
                  </m:oMath>
                </a14:m>
                <a:endParaRPr lang="en-US" sz="1800" b="1" i="1" baseline="-250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/>
                          </a:rPr>
                          <m:t>𝟏</m:t>
                        </m:r>
                        <m:r>
                          <a:rPr lang="en-US" sz="1800" b="1" i="1">
                            <a:latin typeface="Cambria Math"/>
                          </a:rPr>
                          <m:t>.</m:t>
                        </m:r>
                        <m:r>
                          <a:rPr lang="en-US" sz="1800" b="1" i="1">
                            <a:latin typeface="Cambria Math"/>
                          </a:rPr>
                          <m:t>𝟖</m:t>
                        </m:r>
                        <m:r>
                          <a:rPr lang="en-US" sz="1800" b="1" i="1">
                            <a:latin typeface="Cambria Math"/>
                          </a:rPr>
                          <m:t> ×</m:t>
                        </m:r>
                        <m:sSup>
                          <m:sSup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𝟖</m:t>
                            </m:r>
                          </m:sup>
                        </m:sSup>
                        <m:r>
                          <a:rPr lang="en-US" sz="1800" b="1" i="1">
                            <a:latin typeface="Cambria Math"/>
                          </a:rPr>
                          <m:t> ×</m:t>
                        </m:r>
                        <m:r>
                          <a:rPr lang="en-US" sz="1800" b="1" i="1">
                            <a:latin typeface="Cambria Math"/>
                          </a:rPr>
                          <m:t>𝟎</m:t>
                        </m:r>
                        <m:r>
                          <a:rPr lang="en-US" sz="1800" b="1">
                            <a:latin typeface="Cambria Math"/>
                          </a:rPr>
                          <m:t>.</m:t>
                        </m:r>
                        <m:r>
                          <a:rPr lang="en-US" sz="1800" b="1" i="1">
                            <a:latin typeface="Cambria Math"/>
                          </a:rPr>
                          <m:t>𝟑𝟏𝟑𝟏𝟔𝟓𝟓𝟐𝟖</m:t>
                        </m:r>
                        <m:r>
                          <a:rPr lang="en-US" sz="1800" b="1">
                            <a:latin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b="1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1800" b="1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800" b="1" i="1"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en-US" sz="1800" b="1" i="1">
                                    <a:latin typeface="Cambria Math"/>
                                  </a:rPr>
                                  <m:t> ×</m:t>
                                </m:r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𝟖</m:t>
                                    </m:r>
                                  </m:sup>
                                </m:sSup>
                                <m:r>
                                  <a:rPr lang="en-US" sz="1800" b="1" i="1">
                                    <a:latin typeface="Cambria Math"/>
                                  </a:rPr>
                                  <m:t> ×</m:t>
                                </m:r>
                                <m:r>
                                  <a:rPr lang="en-US" sz="1800" b="1" i="1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z="1800" b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800" b="1" i="1">
                                    <a:latin typeface="Cambria Math"/>
                                  </a:rPr>
                                  <m:t>𝟑𝟏𝟑𝟏𝟔𝟓𝟓𝟐𝟖</m:t>
                                </m:r>
                                <m:r>
                                  <a:rPr lang="en-US" sz="1800" b="1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𝟒</m:t>
                            </m:r>
                            <m:d>
                              <m:dPr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1800" b="1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8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b="1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1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1800" b="1" i="1">
                                            <a:latin typeface="Cambria Math"/>
                                          </a:rPr>
                                          <m:t>𝟎</m:t>
                                        </m:r>
                                        <m:r>
                                          <a:rPr lang="en-US" sz="1800" b="1" i="1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sz="1800" b="1" i="1">
                                            <a:latin typeface="Cambria Math"/>
                                          </a:rPr>
                                          <m:t>𝟗𝟓</m:t>
                                        </m:r>
                                        <m:r>
                                          <a:rPr lang="en-US" sz="1800" b="1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sz="1800" b="1" i="1">
                                            <a:latin typeface="Cambria Math"/>
                                          </a:rPr>
                                          <m:t>𝑪</m:t>
                                        </m:r>
                                        <m:r>
                                          <a:rPr lang="en-US" sz="1800" b="1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18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b="1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1" i="1">
                                            <a:latin typeface="Cambria Math"/>
                                          </a:rPr>
                                          <m:t>𝑪</m:t>
                                        </m:r>
                                      </m:e>
                                      <m:sup>
                                        <m:r>
                                          <a:rPr lang="en-US" sz="18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sz="1800" b="1" i="1">
                                <a:latin typeface="Cambria Math"/>
                              </a:rPr>
                              <m:t> ×</m:t>
                            </m:r>
                            <m:sSup>
                              <m:sSupPr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b="1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1800" b="1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800" b="1" i="1"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en-US" sz="1800" b="1" i="1">
                                    <a:latin typeface="Cambria Math"/>
                                  </a:rPr>
                                  <m:t> ×</m:t>
                                </m:r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𝟖</m:t>
                                    </m:r>
                                  </m:sup>
                                </m:sSup>
                                <m:r>
                                  <a:rPr lang="en-US" sz="1800" b="1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1800" b="1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8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1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i="1">
                                            <a:latin typeface="Cambria Math"/>
                                          </a:rPr>
                                          <m:t>𝟎</m:t>
                                        </m:r>
                                        <m:r>
                                          <a:rPr lang="en-US" sz="1800" b="1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sz="1800" b="1" i="1">
                                            <a:latin typeface="Cambria Math"/>
                                          </a:rPr>
                                          <m:t>𝟑𝟏𝟑𝟏𝟔𝟓𝟓𝟐𝟖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num>
                      <m:den>
                        <m:r>
                          <a:rPr lang="en-US" sz="1800" b="1" i="1">
                            <a:latin typeface="Cambria Math"/>
                          </a:rPr>
                          <m:t>𝟐</m:t>
                        </m:r>
                        <m:d>
                          <m:d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type m:val="skw"/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𝟗𝟓</m:t>
                                    </m:r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1800" b="1" dirty="0"/>
                  <a:t> </a:t>
                </a:r>
                <a:endParaRPr lang="en-US" sz="1800" dirty="0"/>
              </a:p>
              <a:p>
                <a:pPr algn="l" rtl="0"/>
                <a:r>
                  <a:rPr lang="en-US" sz="1800" b="1" dirty="0"/>
                  <a:t>Theory dimensions Calculation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=</m:t>
                    </m:r>
                    <m:r>
                      <a:rPr lang="en-US" sz="1800" b="1" i="1">
                        <a:latin typeface="Cambria Math"/>
                      </a:rPr>
                      <m:t>𝟓</m:t>
                    </m:r>
                    <m:r>
                      <a:rPr lang="en-US" sz="1800" b="1">
                        <a:latin typeface="Cambria Math"/>
                      </a:rPr>
                      <m:t>.</m:t>
                    </m:r>
                    <m:r>
                      <a:rPr lang="en-US" sz="1800" b="1" i="1">
                        <a:latin typeface="Cambria Math"/>
                      </a:rPr>
                      <m:t>𝟕𝟖𝟏𝟓𝟏𝟕𝟒𝟒</m:t>
                    </m:r>
                    <m:r>
                      <a:rPr lang="en-US" sz="1800" b="1">
                        <a:latin typeface="Cambria Math"/>
                      </a:rPr>
                      <m:t> </m:t>
                    </m:r>
                    <m:r>
                      <a:rPr lang="en-US" sz="1800" b="1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1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1800" b="1" i="1"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latin typeface="Cambria Math"/>
                          </a:rPr>
                          <m:t>𝟖</m:t>
                        </m:r>
                      </m:sup>
                    </m:sSup>
                    <m:r>
                      <a:rPr lang="en-US" sz="1800" b="1" i="1">
                        <a:latin typeface="Cambria Math"/>
                      </a:rPr>
                      <m:t> </m:t>
                    </m:r>
                    <m:r>
                      <a:rPr lang="en-US" sz="1800" b="1" i="1">
                        <a:latin typeface="Cambria Math"/>
                      </a:rPr>
                      <m:t>𝒔</m:t>
                    </m:r>
                  </m:oMath>
                </a14:m>
                <a:endParaRPr lang="en-US" sz="1800" dirty="0"/>
              </a:p>
              <a:p>
                <a:pPr algn="l" rtl="0"/>
                <a:r>
                  <a:rPr lang="en-US" sz="1800" b="1" dirty="0"/>
                  <a:t>Einstein's Calculation =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𝟓</m:t>
                    </m:r>
                    <m:r>
                      <a:rPr lang="en-US" sz="1800" b="1">
                        <a:latin typeface="Cambria Math"/>
                      </a:rPr>
                      <m:t>.</m:t>
                    </m:r>
                    <m:r>
                      <a:rPr lang="en-US" sz="1800" b="1" i="1">
                        <a:latin typeface="Cambria Math"/>
                      </a:rPr>
                      <m:t>𝟕𝟔</m:t>
                    </m:r>
                    <m:r>
                      <a:rPr lang="en-US" sz="1800" b="1" i="0" smtClean="0">
                        <a:latin typeface="Cambria Math"/>
                      </a:rPr>
                      <m:t>𝟑𝟒𝟏𝟑𝟓𝟏</m:t>
                    </m:r>
                    <m:r>
                      <a:rPr lang="en-US" sz="1800" b="1">
                        <a:latin typeface="Cambria Math"/>
                      </a:rPr>
                      <m:t> </m:t>
                    </m:r>
                    <m:r>
                      <a:rPr lang="en-US" sz="1800" b="1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1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1800" b="1" i="1"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latin typeface="Cambria Math"/>
                          </a:rPr>
                          <m:t>𝟖</m:t>
                        </m:r>
                      </m:sup>
                    </m:sSup>
                    <m:r>
                      <a:rPr lang="en-US" sz="1800" b="1" i="1">
                        <a:latin typeface="Cambria Math"/>
                      </a:rPr>
                      <m:t> </m:t>
                    </m:r>
                    <m:r>
                      <a:rPr lang="en-US" sz="1800" b="1" i="1">
                        <a:latin typeface="Cambria Math"/>
                      </a:rPr>
                      <m:t>𝒔</m:t>
                    </m:r>
                  </m:oMath>
                </a14:m>
                <a:endParaRPr lang="en-US" sz="1800" dirty="0"/>
              </a:p>
              <a:p>
                <a:pPr algn="l" rtl="0"/>
                <a:endParaRPr lang="ar-EG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94" r="-5354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63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</a:t>
            </a:r>
            <a:r>
              <a:rPr lang="en-US" dirty="0" smtClean="0"/>
              <a:t>solved by Theory of dimensions.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600" dirty="0" smtClean="0"/>
              <a:t>1-internal Geometry for movement of photon , electron (dual nature).</a:t>
            </a:r>
            <a:endParaRPr lang="en-US" sz="2600" dirty="0"/>
          </a:p>
          <a:p>
            <a:pPr algn="l" rtl="0"/>
            <a:r>
              <a:rPr lang="en-US" sz="2600" dirty="0"/>
              <a:t>2-Incident neutrino </a:t>
            </a:r>
            <a:r>
              <a:rPr lang="en-US" sz="2600" dirty="0" smtClean="0"/>
              <a:t>particles.</a:t>
            </a:r>
          </a:p>
          <a:p>
            <a:pPr algn="l" rtl="0"/>
            <a:r>
              <a:rPr lang="en-US" sz="2600" dirty="0"/>
              <a:t>3-Black </a:t>
            </a:r>
            <a:r>
              <a:rPr lang="en-US" sz="2600" dirty="0" smtClean="0"/>
              <a:t>holes</a:t>
            </a:r>
            <a:r>
              <a:rPr lang="en-US" sz="2600" dirty="0"/>
              <a:t> </a:t>
            </a:r>
            <a:r>
              <a:rPr lang="en-US" sz="2600" dirty="0" smtClean="0"/>
              <a:t>particles velocity.</a:t>
            </a:r>
          </a:p>
          <a:p>
            <a:pPr algn="l" rtl="0"/>
            <a:r>
              <a:rPr lang="en-US" sz="2600" dirty="0"/>
              <a:t>4-There speeds faster than the speed of light more than </a:t>
            </a:r>
            <a:r>
              <a:rPr lang="en-US" sz="2600" dirty="0" smtClean="0"/>
              <a:t>5-fold.</a:t>
            </a:r>
          </a:p>
          <a:p>
            <a:pPr algn="l" rtl="0"/>
            <a:r>
              <a:rPr lang="en-US" sz="2600" dirty="0"/>
              <a:t>5-Solve the contradiction between the theory of relativity and quantum mechanics</a:t>
            </a:r>
            <a:endParaRPr lang="en-US" sz="2600" dirty="0" smtClean="0"/>
          </a:p>
          <a:p>
            <a:pPr algn="l" rtl="0"/>
            <a:endParaRPr lang="ar-EG" sz="2600" dirty="0"/>
          </a:p>
        </p:txBody>
      </p:sp>
    </p:spTree>
    <p:extLst>
      <p:ext uri="{BB962C8B-B14F-4D97-AF65-F5344CB8AC3E}">
        <p14:creationId xmlns:p14="http://schemas.microsoft.com/office/powerpoint/2010/main" val="105007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special</a:t>
            </a:r>
            <a:endParaRPr lang="ar-EG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5791200" cy="4189846"/>
          </a:xfrm>
        </p:spPr>
      </p:pic>
    </p:spTree>
    <p:extLst>
      <p:ext uri="{BB962C8B-B14F-4D97-AF65-F5344CB8AC3E}">
        <p14:creationId xmlns:p14="http://schemas.microsoft.com/office/powerpoint/2010/main" val="365170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Reference's.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l" rtl="0"/>
            <a:r>
              <a:rPr lang="en-US" sz="1800" dirty="0"/>
              <a:t>Einstein A. (1905). </a:t>
            </a:r>
            <a:r>
              <a:rPr lang="en-US" sz="1800" dirty="0" err="1"/>
              <a:t>Zur</a:t>
            </a:r>
            <a:r>
              <a:rPr lang="en-US" sz="1800" dirty="0"/>
              <a:t> </a:t>
            </a:r>
            <a:r>
              <a:rPr lang="en-US" sz="1800" dirty="0" err="1"/>
              <a:t>Electrodynamik</a:t>
            </a:r>
            <a:r>
              <a:rPr lang="en-US" sz="1800" dirty="0"/>
              <a:t> </a:t>
            </a:r>
            <a:r>
              <a:rPr lang="en-US" sz="1800" dirty="0" err="1"/>
              <a:t>bewegter</a:t>
            </a:r>
            <a:r>
              <a:rPr lang="en-US" sz="1800" dirty="0"/>
              <a:t> </a:t>
            </a:r>
            <a:r>
              <a:rPr lang="en-US" sz="1800" dirty="0" err="1"/>
              <a:t>Körper</a:t>
            </a:r>
            <a:r>
              <a:rPr lang="en-US" sz="1800" dirty="0"/>
              <a:t>. </a:t>
            </a:r>
            <a:r>
              <a:rPr lang="en-US" sz="1800" dirty="0" err="1"/>
              <a:t>Annal</a:t>
            </a:r>
            <a:r>
              <a:rPr lang="en-US" sz="1800" dirty="0"/>
              <a:t>. Phys. 17, 891–921. English translation: 'On the electrodynamics of moving bodies' in The Principle of Relativity. Methuen, London (1923). </a:t>
            </a:r>
          </a:p>
          <a:p>
            <a:pPr algn="l" rtl="0"/>
            <a:r>
              <a:rPr lang="en-US" sz="1800" dirty="0"/>
              <a:t>Cassidy, David C.; Holton, Gerald James; Rutherford, Floyd James (2002). </a:t>
            </a:r>
            <a:r>
              <a:rPr lang="en-US" sz="1800" dirty="0">
                <a:hlinkClick r:id="rId2"/>
              </a:rPr>
              <a:t>Understanding Physics</a:t>
            </a:r>
            <a:r>
              <a:rPr lang="en-US" sz="1800" dirty="0"/>
              <a:t>. Springer-</a:t>
            </a:r>
            <a:r>
              <a:rPr lang="en-US" sz="1800" dirty="0" err="1"/>
              <a:t>Verlag</a:t>
            </a:r>
            <a:r>
              <a:rPr lang="en-US" sz="1800" dirty="0"/>
              <a:t> New York, Inc. </a:t>
            </a:r>
            <a:r>
              <a:rPr lang="en-US" sz="1800" dirty="0">
                <a:hlinkClick r:id="rId3" tooltip="International Standard Book Number"/>
              </a:rPr>
              <a:t>ISBN</a:t>
            </a:r>
            <a:r>
              <a:rPr lang="en-US" sz="1800" dirty="0"/>
              <a:t> </a:t>
            </a:r>
            <a:r>
              <a:rPr lang="en-US" sz="1800" dirty="0">
                <a:hlinkClick r:id="rId4" tooltip="Special:BookSources/0-387-98756-8"/>
              </a:rPr>
              <a:t>0-387-98756-8</a:t>
            </a:r>
            <a:r>
              <a:rPr lang="en-US" sz="1800" dirty="0"/>
              <a:t>, </a:t>
            </a:r>
            <a:r>
              <a:rPr lang="en-US" sz="1800" dirty="0">
                <a:hlinkClick r:id="rId5"/>
              </a:rPr>
              <a:t>Chapter 9 §9.6, p. </a:t>
            </a:r>
            <a:r>
              <a:rPr lang="en-US" sz="1800" dirty="0" smtClean="0">
                <a:hlinkClick r:id="rId5"/>
              </a:rPr>
              <a:t>422</a:t>
            </a:r>
            <a:endParaRPr lang="en-US" sz="1800" dirty="0" smtClean="0"/>
          </a:p>
          <a:p>
            <a:pPr lvl="0" algn="l" rtl="0"/>
            <a:r>
              <a:rPr lang="en-US" sz="1800" dirty="0" err="1"/>
              <a:t>Cutner</a:t>
            </a:r>
            <a:r>
              <a:rPr lang="en-US" sz="1800" dirty="0"/>
              <a:t>, Mark Leslie (2003). </a:t>
            </a:r>
            <a:r>
              <a:rPr lang="en-US" sz="1800" dirty="0">
                <a:hlinkClick r:id="rId6"/>
              </a:rPr>
              <a:t>Astronomy, A Physical Perspective</a:t>
            </a:r>
            <a:r>
              <a:rPr lang="en-US" sz="1800" dirty="0"/>
              <a:t>. Cambridge University Press. </a:t>
            </a:r>
            <a:r>
              <a:rPr lang="en-US" sz="1800" dirty="0">
                <a:hlinkClick r:id="rId3" tooltip="International Standard Book Number"/>
              </a:rPr>
              <a:t>ISBN</a:t>
            </a:r>
            <a:r>
              <a:rPr lang="en-US" sz="1800" dirty="0"/>
              <a:t> </a:t>
            </a:r>
            <a:r>
              <a:rPr lang="en-US" sz="1800" dirty="0">
                <a:hlinkClick r:id="rId7" tooltip="Special:BookSources/0-521-82196-7"/>
              </a:rPr>
              <a:t>0-521-82196-7</a:t>
            </a:r>
            <a:r>
              <a:rPr lang="en-US" sz="1800" dirty="0"/>
              <a:t>, </a:t>
            </a:r>
            <a:r>
              <a:rPr lang="en-US" sz="1800" dirty="0">
                <a:hlinkClick r:id="rId8"/>
              </a:rPr>
              <a:t>Chapter 7 §7.2, p. 128</a:t>
            </a:r>
            <a:endParaRPr lang="en-US" sz="1800" dirty="0"/>
          </a:p>
          <a:p>
            <a:pPr lvl="0" algn="l" rtl="0"/>
            <a:r>
              <a:rPr lang="en-US" sz="1800" dirty="0"/>
              <a:t>Lerner, Lawrence S. (1996). </a:t>
            </a:r>
            <a:r>
              <a:rPr lang="en-US" sz="1800" dirty="0">
                <a:hlinkClick r:id="rId9"/>
              </a:rPr>
              <a:t>Physics for Scientists and Engineers, Volume 2</a:t>
            </a:r>
            <a:r>
              <a:rPr lang="en-US" sz="1800" dirty="0"/>
              <a:t>. Jones and </a:t>
            </a:r>
            <a:r>
              <a:rPr lang="en-US" sz="1800" dirty="0" err="1"/>
              <a:t>Bertlett</a:t>
            </a:r>
            <a:r>
              <a:rPr lang="en-US" sz="1800" dirty="0"/>
              <a:t> Publishers, Inc. </a:t>
            </a:r>
            <a:r>
              <a:rPr lang="en-US" sz="1800" dirty="0">
                <a:hlinkClick r:id="rId3" tooltip="International Standard Book Number"/>
              </a:rPr>
              <a:t>ISBN</a:t>
            </a:r>
            <a:r>
              <a:rPr lang="en-US" sz="1800" dirty="0"/>
              <a:t> </a:t>
            </a:r>
            <a:r>
              <a:rPr lang="en-US" sz="1800" dirty="0">
                <a:hlinkClick r:id="rId10" tooltip="Special:BookSources/0-7637-0460-1"/>
              </a:rPr>
              <a:t>0-7637-0460-1</a:t>
            </a:r>
            <a:r>
              <a:rPr lang="en-US" sz="1800" dirty="0"/>
              <a:t>, </a:t>
            </a:r>
            <a:r>
              <a:rPr lang="en-US" sz="1800" dirty="0">
                <a:hlinkClick r:id="rId11"/>
              </a:rPr>
              <a:t>Chapter 38 §38.4, p. 1051,1052</a:t>
            </a:r>
            <a:endParaRPr lang="en-US" sz="1800" dirty="0"/>
          </a:p>
          <a:p>
            <a:pPr lvl="0" algn="l" rtl="0"/>
            <a:r>
              <a:rPr lang="en-US" sz="1800" dirty="0"/>
              <a:t>Ellis, George F. R.; Williams, Ruth M. (2000). </a:t>
            </a:r>
            <a:r>
              <a:rPr lang="en-US" sz="1800" dirty="0">
                <a:hlinkClick r:id="rId12"/>
              </a:rPr>
              <a:t>Flat and Curved Space-times, Second Edition</a:t>
            </a:r>
            <a:r>
              <a:rPr lang="en-US" sz="1800" dirty="0"/>
              <a:t>. Oxford University Press </a:t>
            </a:r>
            <a:r>
              <a:rPr lang="en-US" sz="1800" dirty="0" err="1"/>
              <a:t>Inc</a:t>
            </a:r>
            <a:r>
              <a:rPr lang="en-US" sz="1800" dirty="0"/>
              <a:t>, New York. </a:t>
            </a:r>
            <a:r>
              <a:rPr lang="en-US" sz="1800" dirty="0">
                <a:hlinkClick r:id="rId3" tooltip="International Standard Book Number"/>
              </a:rPr>
              <a:t>ISBN</a:t>
            </a:r>
            <a:r>
              <a:rPr lang="en-US" sz="1800" dirty="0"/>
              <a:t> </a:t>
            </a:r>
            <a:r>
              <a:rPr lang="en-US" sz="1800" dirty="0">
                <a:hlinkClick r:id="rId13" tooltip="Special:BookSources/0-19-850657-0"/>
              </a:rPr>
              <a:t>0-19-850657-0</a:t>
            </a:r>
            <a:r>
              <a:rPr lang="en-US" sz="1800" dirty="0"/>
              <a:t>, </a:t>
            </a:r>
            <a:r>
              <a:rPr lang="en-US" sz="1800" dirty="0">
                <a:hlinkClick r:id="rId14"/>
              </a:rPr>
              <a:t>Chapter 3 §1.3, p. 28-29</a:t>
            </a:r>
            <a:endParaRPr lang="en-US" sz="1800" dirty="0"/>
          </a:p>
          <a:p>
            <a:pPr algn="l" rtl="0"/>
            <a:endParaRPr lang="en-US" sz="1800" dirty="0"/>
          </a:p>
          <a:p>
            <a:pPr lvl="0" algn="l" rt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55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Problem with Nature of Light.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196405" cy="3603812"/>
          </a:xfrm>
        </p:spPr>
        <p:txBody>
          <a:bodyPr>
            <a:noAutofit/>
          </a:bodyPr>
          <a:lstStyle/>
          <a:p>
            <a:pPr algn="l" rtl="0"/>
            <a:r>
              <a:rPr lang="en-US" b="1" u="sng" dirty="0"/>
              <a:t>Isaac Newton: </a:t>
            </a:r>
            <a:r>
              <a:rPr lang="en-US" dirty="0"/>
              <a:t>Suppose light particulate his theory</a:t>
            </a:r>
            <a:r>
              <a:rPr lang="en-US" dirty="0" smtClean="0"/>
              <a:t>.</a:t>
            </a:r>
          </a:p>
          <a:p>
            <a:pPr algn="l" rtl="0"/>
            <a:r>
              <a:rPr lang="en-US" b="1" u="sng" dirty="0"/>
              <a:t>Christian Huygens: </a:t>
            </a:r>
            <a:r>
              <a:rPr lang="en-US" dirty="0"/>
              <a:t>He was a strong supporter of the wave nature of light</a:t>
            </a:r>
            <a:r>
              <a:rPr lang="en-US" dirty="0" smtClean="0"/>
              <a:t>.</a:t>
            </a:r>
          </a:p>
          <a:p>
            <a:pPr algn="l" rtl="0"/>
            <a:r>
              <a:rPr lang="en-US" b="1" u="sng" dirty="0"/>
              <a:t>Max Planck: </a:t>
            </a:r>
            <a:r>
              <a:rPr lang="en-US" dirty="0"/>
              <a:t>Suppose that the light travels in the form of quanta of energy</a:t>
            </a:r>
            <a:r>
              <a:rPr lang="en-US" dirty="0" smtClean="0"/>
              <a:t>.</a:t>
            </a:r>
          </a:p>
          <a:p>
            <a:pPr algn="l" rtl="0"/>
            <a:r>
              <a:rPr lang="en-US" b="1" u="sng" dirty="0"/>
              <a:t>Albert Einstein: </a:t>
            </a:r>
            <a:r>
              <a:rPr lang="en-US" dirty="0"/>
              <a:t>The expansion of this theory and the imposition of the characteristics of the dual nature of light photons.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Double-slit Experiment.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6553200" cy="4026578"/>
          </a:xfrm>
        </p:spPr>
      </p:pic>
    </p:spTree>
    <p:extLst>
      <p:ext uri="{BB962C8B-B14F-4D97-AF65-F5344CB8AC3E}">
        <p14:creationId xmlns:p14="http://schemas.microsoft.com/office/powerpoint/2010/main" val="34223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Hypothesis:</a:t>
            </a:r>
            <a:endParaRPr lang="ar-EG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/>
              <a:t>1-Relative </a:t>
            </a:r>
            <a:r>
              <a:rPr lang="en-US" b="1" dirty="0"/>
              <a:t>bending </a:t>
            </a:r>
            <a:r>
              <a:rPr lang="en-US" b="1" dirty="0" smtClean="0"/>
              <a:t>assumption.</a:t>
            </a:r>
          </a:p>
          <a:p>
            <a:pPr marL="0" indent="0" algn="ctr">
              <a:buNone/>
            </a:pPr>
            <a:r>
              <a:rPr lang="en-US" sz="2000" dirty="0"/>
              <a:t>Deflection of moving objects in relation to each other, including so-called bow regardless of the relative measurements of the observer or any external influential force.</a:t>
            </a:r>
            <a:endParaRPr lang="en-US" sz="2000" dirty="0" smtClean="0"/>
          </a:p>
          <a:p>
            <a:pPr marL="0" indent="0" algn="l">
              <a:buNone/>
            </a:pPr>
            <a:r>
              <a:rPr lang="en-US" b="1" dirty="0"/>
              <a:t>2-Self-bending assumption.</a:t>
            </a:r>
            <a:endParaRPr lang="ar-EG" b="1" dirty="0"/>
          </a:p>
          <a:p>
            <a:pPr marL="0" indent="0" algn="ctr">
              <a:buNone/>
            </a:pPr>
            <a:r>
              <a:rPr lang="en-US" sz="2000" dirty="0"/>
              <a:t>Deflection of moving objects on the self-same degree of </a:t>
            </a:r>
            <a:r>
              <a:rPr lang="en-US" sz="2000" dirty="0" err="1"/>
              <a:t>Anhanaúha</a:t>
            </a:r>
            <a:r>
              <a:rPr lang="en-US" sz="2000" dirty="0"/>
              <a:t> vary according to the speed of (positive relationship), regardless of the observer measurements or any external influential force.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5716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Self-bending assumption.</a:t>
            </a:r>
            <a:endParaRPr lang="ar-EG" dirty="0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67056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2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Relative bending assumption</a:t>
            </a:r>
            <a:r>
              <a:rPr lang="en-US" sz="3600" b="1" dirty="0" smtClean="0"/>
              <a:t>.</a:t>
            </a:r>
            <a:endParaRPr lang="ar-EG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133600"/>
            <a:ext cx="5029200" cy="339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08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Lorentz </a:t>
            </a:r>
            <a:r>
              <a:rPr lang="en-US" sz="5400" b="1" dirty="0" smtClean="0"/>
              <a:t>factor.</a:t>
            </a:r>
            <a:endParaRPr lang="ar-EG" sz="54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3590" y="4742597"/>
            <a:ext cx="1162050" cy="1390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027830"/>
            <a:ext cx="44370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7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the Lorentz </a:t>
            </a:r>
            <a:r>
              <a:rPr lang="en-US" dirty="0" smtClean="0"/>
              <a:t>factor.</a:t>
            </a:r>
            <a:endParaRPr lang="ar-EG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92" y="2057400"/>
            <a:ext cx="5486399" cy="2133599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4419600"/>
            <a:ext cx="5904656" cy="17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40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dilation </a:t>
            </a:r>
            <a:r>
              <a:rPr lang="en-US" dirty="0" smtClean="0"/>
              <a:t>equation.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b="1" dirty="0" smtClean="0"/>
              <a:t>1-According   to  theory  of  dimensions :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ctr" rtl="0">
              <a:buNone/>
            </a:pPr>
            <a:r>
              <a:rPr lang="en-US" b="1" dirty="0" smtClean="0"/>
              <a:t>2-According  to  special  relativity:</a:t>
            </a:r>
            <a:endParaRPr lang="ar-EG" b="1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2215" y="2590800"/>
            <a:ext cx="5404799" cy="1607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23590" y="4773304"/>
            <a:ext cx="1162050" cy="1390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1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207</TotalTime>
  <Words>1457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Theory of dimensions.</vt:lpstr>
      <vt:lpstr>Problem with Nature of Light.</vt:lpstr>
      <vt:lpstr>Double-slit Experiment.</vt:lpstr>
      <vt:lpstr>Hypothesis:</vt:lpstr>
      <vt:lpstr>Self-bending assumption.</vt:lpstr>
      <vt:lpstr>Relative bending assumption.</vt:lpstr>
      <vt:lpstr>Lorentz factor.</vt:lpstr>
      <vt:lpstr>Modify the Lorentz factor.</vt:lpstr>
      <vt:lpstr>Time dilation equation.</vt:lpstr>
      <vt:lpstr>Mathematically prove of the  .equation</vt:lpstr>
      <vt:lpstr>PowerPoint Presentation</vt:lpstr>
      <vt:lpstr>PowerPoint Presentation</vt:lpstr>
      <vt:lpstr>PowerPoint Presentation</vt:lpstr>
      <vt:lpstr>Implementation of theory of dimensions equation:</vt:lpstr>
      <vt:lpstr>Problems solved by Theory of dimensions.</vt:lpstr>
      <vt:lpstr>Think special</vt:lpstr>
      <vt:lpstr>Reference's.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dimensions.</dc:title>
  <dc:creator>Omar Falcon</dc:creator>
  <cp:lastModifiedBy>Microsoft</cp:lastModifiedBy>
  <cp:revision>25</cp:revision>
  <dcterms:created xsi:type="dcterms:W3CDTF">2006-08-16T00:00:00Z</dcterms:created>
  <dcterms:modified xsi:type="dcterms:W3CDTF">2013-06-08T09:23:26Z</dcterms:modified>
</cp:coreProperties>
</file>